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12"/>
  </p:notesMasterIdLst>
  <p:sldIdLst>
    <p:sldId id="487" r:id="rId3"/>
    <p:sldId id="497" r:id="rId4"/>
    <p:sldId id="498" r:id="rId5"/>
    <p:sldId id="499" r:id="rId6"/>
    <p:sldId id="500" r:id="rId7"/>
    <p:sldId id="494" r:id="rId8"/>
    <p:sldId id="501" r:id="rId9"/>
    <p:sldId id="490" r:id="rId10"/>
    <p:sldId id="496" r:id="rId11"/>
  </p:sldIdLst>
  <p:sldSz cx="6858000" cy="9144000" type="screen4x3"/>
  <p:notesSz cx="6858000" cy="9144000"/>
  <p:defaultTextStyle>
    <a:lvl1pPr>
      <a:defRPr>
        <a:latin typeface="Calibri"/>
        <a:ea typeface="Calibri"/>
        <a:cs typeface="Calibri"/>
        <a:sym typeface="Calibri"/>
      </a:defRPr>
    </a:lvl1pPr>
    <a:lvl2pPr indent="457200">
      <a:defRPr>
        <a:latin typeface="Calibri"/>
        <a:ea typeface="Calibri"/>
        <a:cs typeface="Calibri"/>
        <a:sym typeface="Calibri"/>
      </a:defRPr>
    </a:lvl2pPr>
    <a:lvl3pPr indent="914400">
      <a:defRPr>
        <a:latin typeface="Calibri"/>
        <a:ea typeface="Calibri"/>
        <a:cs typeface="Calibri"/>
        <a:sym typeface="Calibri"/>
      </a:defRPr>
    </a:lvl3pPr>
    <a:lvl4pPr indent="1371600">
      <a:defRPr>
        <a:latin typeface="Calibri"/>
        <a:ea typeface="Calibri"/>
        <a:cs typeface="Calibri"/>
        <a:sym typeface="Calibri"/>
      </a:defRPr>
    </a:lvl4pPr>
    <a:lvl5pPr indent="1828800">
      <a:defRPr>
        <a:latin typeface="Calibri"/>
        <a:ea typeface="Calibri"/>
        <a:cs typeface="Calibri"/>
        <a:sym typeface="Calibri"/>
      </a:defRPr>
    </a:lvl5pPr>
    <a:lvl6pPr indent="2286000">
      <a:defRPr>
        <a:latin typeface="Calibri"/>
        <a:ea typeface="Calibri"/>
        <a:cs typeface="Calibri"/>
        <a:sym typeface="Calibri"/>
      </a:defRPr>
    </a:lvl6pPr>
    <a:lvl7pPr indent="2743200">
      <a:defRPr>
        <a:latin typeface="Calibri"/>
        <a:ea typeface="Calibri"/>
        <a:cs typeface="Calibri"/>
        <a:sym typeface="Calibri"/>
      </a:defRPr>
    </a:lvl7pPr>
    <a:lvl8pPr indent="3200400">
      <a:defRPr>
        <a:latin typeface="Calibri"/>
        <a:ea typeface="Calibri"/>
        <a:cs typeface="Calibri"/>
        <a:sym typeface="Calibri"/>
      </a:defRPr>
    </a:lvl8pPr>
    <a:lvl9pPr indent="3657600">
      <a:defRPr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1791" userDrawn="1">
          <p15:clr>
            <a:srgbClr val="A4A3A4"/>
          </p15:clr>
        </p15:guide>
        <p15:guide id="2" pos="19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F080"/>
    <a:srgbClr val="CCECFF"/>
    <a:srgbClr val="DE9BFF"/>
    <a:srgbClr val="FFFF6D"/>
    <a:srgbClr val="7DBEFF"/>
    <a:srgbClr val="7DFF7D"/>
    <a:srgbClr val="FFC5C5"/>
    <a:srgbClr val="DAADE5"/>
    <a:srgbClr val="DEC8EE"/>
    <a:srgbClr val="FF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2B0FE2-7B35-43AD-9025-310DF61FB48B}" v="11" dt="2020-02-29T03:54:17.449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03" autoAdjust="0"/>
    <p:restoredTop sz="95332" autoAdjust="0"/>
  </p:normalViewPr>
  <p:slideViewPr>
    <p:cSldViewPr snapToGrid="0" snapToObjects="1">
      <p:cViewPr>
        <p:scale>
          <a:sx n="114" d="100"/>
          <a:sy n="114" d="100"/>
        </p:scale>
        <p:origin x="2880" y="-1392"/>
      </p:cViewPr>
      <p:guideLst>
        <p:guide orient="horz" pos="1791"/>
        <p:guide pos="19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schofield" userId="3ecefe4ea3413776" providerId="LiveId" clId="{FE2B0FE2-7B35-43AD-9025-310DF61FB48B}"/>
    <pc:docChg chg="undo custSel modSld">
      <pc:chgData name="cheryl schofield" userId="3ecefe4ea3413776" providerId="LiveId" clId="{FE2B0FE2-7B35-43AD-9025-310DF61FB48B}" dt="2020-02-29T03:58:43.503" v="119" actId="20577"/>
      <pc:docMkLst>
        <pc:docMk/>
      </pc:docMkLst>
      <pc:sldChg chg="modSp mod">
        <pc:chgData name="cheryl schofield" userId="3ecefe4ea3413776" providerId="LiveId" clId="{FE2B0FE2-7B35-43AD-9025-310DF61FB48B}" dt="2020-02-29T03:28:27.672" v="22" actId="20577"/>
        <pc:sldMkLst>
          <pc:docMk/>
          <pc:sldMk cId="2208515152" sldId="487"/>
        </pc:sldMkLst>
        <pc:spChg chg="mod">
          <ac:chgData name="cheryl schofield" userId="3ecefe4ea3413776" providerId="LiveId" clId="{FE2B0FE2-7B35-43AD-9025-310DF61FB48B}" dt="2020-02-29T03:27:38.898" v="19" actId="1076"/>
          <ac:spMkLst>
            <pc:docMk/>
            <pc:sldMk cId="2208515152" sldId="487"/>
            <ac:spMk id="34" creationId="{00000000-0000-0000-0000-000000000000}"/>
          </ac:spMkLst>
        </pc:spChg>
        <pc:graphicFrameChg chg="modGraphic">
          <ac:chgData name="cheryl schofield" userId="3ecefe4ea3413776" providerId="LiveId" clId="{FE2B0FE2-7B35-43AD-9025-310DF61FB48B}" dt="2020-02-29T03:28:27.672" v="22" actId="20577"/>
          <ac:graphicFrameMkLst>
            <pc:docMk/>
            <pc:sldMk cId="2208515152" sldId="487"/>
            <ac:graphicFrameMk id="22" creationId="{00000000-0000-0000-0000-000000000000}"/>
          </ac:graphicFrameMkLst>
        </pc:graphicFrameChg>
      </pc:sldChg>
      <pc:sldChg chg="modSp mod">
        <pc:chgData name="cheryl schofield" userId="3ecefe4ea3413776" providerId="LiveId" clId="{FE2B0FE2-7B35-43AD-9025-310DF61FB48B}" dt="2020-02-29T03:56:56.908" v="101" actId="20577"/>
        <pc:sldMkLst>
          <pc:docMk/>
          <pc:sldMk cId="1102246322" sldId="490"/>
        </pc:sldMkLst>
        <pc:spChg chg="mod">
          <ac:chgData name="cheryl schofield" userId="3ecefe4ea3413776" providerId="LiveId" clId="{FE2B0FE2-7B35-43AD-9025-310DF61FB48B}" dt="2020-02-29T03:56:53.138" v="94" actId="20577"/>
          <ac:spMkLst>
            <pc:docMk/>
            <pc:sldMk cId="1102246322" sldId="490"/>
            <ac:spMk id="77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56:56.908" v="101" actId="20577"/>
          <ac:spMkLst>
            <pc:docMk/>
            <pc:sldMk cId="1102246322" sldId="490"/>
            <ac:spMk id="299" creationId="{00000000-0000-0000-0000-000000000000}"/>
          </ac:spMkLst>
        </pc:spChg>
      </pc:sldChg>
      <pc:sldChg chg="modSp mod">
        <pc:chgData name="cheryl schofield" userId="3ecefe4ea3413776" providerId="LiveId" clId="{FE2B0FE2-7B35-43AD-9025-310DF61FB48B}" dt="2020-02-29T03:54:21.834" v="87" actId="20577"/>
        <pc:sldMkLst>
          <pc:docMk/>
          <pc:sldMk cId="2672770484" sldId="494"/>
        </pc:sldMkLst>
        <pc:spChg chg="mod">
          <ac:chgData name="cheryl schofield" userId="3ecefe4ea3413776" providerId="LiveId" clId="{FE2B0FE2-7B35-43AD-9025-310DF61FB48B}" dt="2020-02-29T03:54:21.834" v="87" actId="20577"/>
          <ac:spMkLst>
            <pc:docMk/>
            <pc:sldMk cId="2672770484" sldId="494"/>
            <ac:spMk id="9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38:58.477" v="33" actId="20577"/>
          <ac:spMkLst>
            <pc:docMk/>
            <pc:sldMk cId="2672770484" sldId="494"/>
            <ac:spMk id="89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37:28.188" v="31"/>
          <ac:spMkLst>
            <pc:docMk/>
            <pc:sldMk cId="2672770484" sldId="494"/>
            <ac:spMk id="158" creationId="{00000000-0000-0000-0000-000000000000}"/>
          </ac:spMkLst>
        </pc:spChg>
      </pc:sldChg>
      <pc:sldChg chg="modSp mod">
        <pc:chgData name="cheryl schofield" userId="3ecefe4ea3413776" providerId="LiveId" clId="{FE2B0FE2-7B35-43AD-9025-310DF61FB48B}" dt="2020-02-29T03:58:43.503" v="119" actId="20577"/>
        <pc:sldMkLst>
          <pc:docMk/>
          <pc:sldMk cId="1261607460" sldId="496"/>
        </pc:sldMkLst>
        <pc:spChg chg="mod">
          <ac:chgData name="cheryl schofield" userId="3ecefe4ea3413776" providerId="LiveId" clId="{FE2B0FE2-7B35-43AD-9025-310DF61FB48B}" dt="2020-02-29T03:58:39.715" v="117" actId="20577"/>
          <ac:spMkLst>
            <pc:docMk/>
            <pc:sldMk cId="1261607460" sldId="496"/>
            <ac:spMk id="6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57:06.278" v="115" actId="20577"/>
          <ac:spMkLst>
            <pc:docMk/>
            <pc:sldMk cId="1261607460" sldId="496"/>
            <ac:spMk id="61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58:43.503" v="119" actId="20577"/>
          <ac:spMkLst>
            <pc:docMk/>
            <pc:sldMk cId="1261607460" sldId="496"/>
            <ac:spMk id="100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57:02.028" v="108" actId="20577"/>
          <ac:spMkLst>
            <pc:docMk/>
            <pc:sldMk cId="1261607460" sldId="496"/>
            <ac:spMk id="299" creationId="{00000000-0000-0000-0000-000000000000}"/>
          </ac:spMkLst>
        </pc:spChg>
      </pc:sldChg>
      <pc:sldChg chg="modSp mod">
        <pc:chgData name="cheryl schofield" userId="3ecefe4ea3413776" providerId="LiveId" clId="{FE2B0FE2-7B35-43AD-9025-310DF61FB48B}" dt="2020-02-29T03:37:07.920" v="27"/>
        <pc:sldMkLst>
          <pc:docMk/>
          <pc:sldMk cId="3470686937" sldId="497"/>
        </pc:sldMkLst>
        <pc:spChg chg="mod">
          <ac:chgData name="cheryl schofield" userId="3ecefe4ea3413776" providerId="LiveId" clId="{FE2B0FE2-7B35-43AD-9025-310DF61FB48B}" dt="2020-02-29T03:32:43.723" v="24" actId="20577"/>
          <ac:spMkLst>
            <pc:docMk/>
            <pc:sldMk cId="3470686937" sldId="497"/>
            <ac:spMk id="89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37:07.920" v="27"/>
          <ac:spMkLst>
            <pc:docMk/>
            <pc:sldMk cId="3470686937" sldId="497"/>
            <ac:spMk id="158" creationId="{00000000-0000-0000-0000-000000000000}"/>
          </ac:spMkLst>
        </pc:spChg>
      </pc:sldChg>
      <pc:sldChg chg="modSp mod">
        <pc:chgData name="cheryl schofield" userId="3ecefe4ea3413776" providerId="LiveId" clId="{FE2B0FE2-7B35-43AD-9025-310DF61FB48B}" dt="2020-02-29T03:37:11.857" v="28"/>
        <pc:sldMkLst>
          <pc:docMk/>
          <pc:sldMk cId="2434825285" sldId="498"/>
        </pc:sldMkLst>
        <pc:spChg chg="mod">
          <ac:chgData name="cheryl schofield" userId="3ecefe4ea3413776" providerId="LiveId" clId="{FE2B0FE2-7B35-43AD-9025-310DF61FB48B}" dt="2020-02-29T03:32:49.312" v="26" actId="6549"/>
          <ac:spMkLst>
            <pc:docMk/>
            <pc:sldMk cId="2434825285" sldId="498"/>
            <ac:spMk id="89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37:11.857" v="28"/>
          <ac:spMkLst>
            <pc:docMk/>
            <pc:sldMk cId="2434825285" sldId="498"/>
            <ac:spMk id="158" creationId="{00000000-0000-0000-0000-000000000000}"/>
          </ac:spMkLst>
        </pc:spChg>
      </pc:sldChg>
      <pc:sldChg chg="modSp">
        <pc:chgData name="cheryl schofield" userId="3ecefe4ea3413776" providerId="LiveId" clId="{FE2B0FE2-7B35-43AD-9025-310DF61FB48B}" dt="2020-02-29T03:37:16.474" v="29"/>
        <pc:sldMkLst>
          <pc:docMk/>
          <pc:sldMk cId="23744651" sldId="499"/>
        </pc:sldMkLst>
        <pc:spChg chg="mod">
          <ac:chgData name="cheryl schofield" userId="3ecefe4ea3413776" providerId="LiveId" clId="{FE2B0FE2-7B35-43AD-9025-310DF61FB48B}" dt="2020-02-29T03:37:16.474" v="29"/>
          <ac:spMkLst>
            <pc:docMk/>
            <pc:sldMk cId="23744651" sldId="499"/>
            <ac:spMk id="158" creationId="{00000000-0000-0000-0000-000000000000}"/>
          </ac:spMkLst>
        </pc:spChg>
      </pc:sldChg>
      <pc:sldChg chg="modSp mod">
        <pc:chgData name="cheryl schofield" userId="3ecefe4ea3413776" providerId="LiveId" clId="{FE2B0FE2-7B35-43AD-9025-310DF61FB48B}" dt="2020-02-29T03:45:01.090" v="38" actId="20577"/>
        <pc:sldMkLst>
          <pc:docMk/>
          <pc:sldMk cId="3946177765" sldId="500"/>
        </pc:sldMkLst>
        <pc:spChg chg="mod">
          <ac:chgData name="cheryl schofield" userId="3ecefe4ea3413776" providerId="LiveId" clId="{FE2B0FE2-7B35-43AD-9025-310DF61FB48B}" dt="2020-02-29T03:45:01.090" v="38" actId="20577"/>
          <ac:spMkLst>
            <pc:docMk/>
            <pc:sldMk cId="3946177765" sldId="500"/>
            <ac:spMk id="61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44:56.908" v="36" actId="20577"/>
          <ac:spMkLst>
            <pc:docMk/>
            <pc:sldMk cId="3946177765" sldId="500"/>
            <ac:spMk id="72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37:22.317" v="30"/>
          <ac:spMkLst>
            <pc:docMk/>
            <pc:sldMk cId="3946177765" sldId="500"/>
            <ac:spMk id="158" creationId="{00000000-0000-0000-0000-000000000000}"/>
          </ac:spMkLst>
        </pc:spChg>
      </pc:sldChg>
      <pc:sldChg chg="modSp mod">
        <pc:chgData name="cheryl schofield" userId="3ecefe4ea3413776" providerId="LiveId" clId="{FE2B0FE2-7B35-43AD-9025-310DF61FB48B}" dt="2020-02-29T03:54:11.191" v="84" actId="20577"/>
        <pc:sldMkLst>
          <pc:docMk/>
          <pc:sldMk cId="1377894587" sldId="501"/>
        </pc:sldMkLst>
        <pc:spChg chg="mod">
          <ac:chgData name="cheryl schofield" userId="3ecefe4ea3413776" providerId="LiveId" clId="{FE2B0FE2-7B35-43AD-9025-310DF61FB48B}" dt="2020-02-29T03:54:11.191" v="84" actId="20577"/>
          <ac:spMkLst>
            <pc:docMk/>
            <pc:sldMk cId="1377894587" sldId="501"/>
            <ac:spMk id="9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39:01.847" v="34" actId="20577"/>
          <ac:spMkLst>
            <pc:docMk/>
            <pc:sldMk cId="1377894587" sldId="501"/>
            <ac:spMk id="89" creationId="{00000000-0000-0000-0000-000000000000}"/>
          </ac:spMkLst>
        </pc:spChg>
        <pc:spChg chg="mod">
          <ac:chgData name="cheryl schofield" userId="3ecefe4ea3413776" providerId="LiveId" clId="{FE2B0FE2-7B35-43AD-9025-310DF61FB48B}" dt="2020-02-29T03:37:32.150" v="32"/>
          <ac:spMkLst>
            <pc:docMk/>
            <pc:sldMk cId="1377894587" sldId="501"/>
            <ac:spMk id="15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06" name="Shape 50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558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651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156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01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68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273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26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94733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71487" y="2434166"/>
            <a:ext cx="2914651" cy="670983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0" name="Shape 110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2" name="Shape 112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5" name="Shape 115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9" name="Shape 119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24" name="Shape 124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2881313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125" name="Shape 12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29" name="Shape 129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34" name="Shape 134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38" name="Shape 138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473075" y="487362"/>
            <a:ext cx="5915025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4" cy="1098550"/>
          </a:xfrm>
          <a:prstGeom prst="rect">
            <a:avLst/>
          </a:prstGeom>
        </p:spPr>
        <p:txBody>
          <a:bodyPr anchor="b"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Click to edit Master text styles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48" name="Shape 148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53" name="Shape 153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57" name="Shape 157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1" name="Shape 161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62" name="Shape 162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2" name="Shape 182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83" name="Shape 183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4" name="Shape 184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Shape 185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Shape 186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88" name="Shape 188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Shape 189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0" name="Shape 190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1" name="Shape 191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92" name="Shape 192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5" name="Shape 195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6" name="Shape 196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197" name="Shape 197"/>
          <p:cNvSpPr>
            <a:spLocks noGrp="1"/>
          </p:cNvSpPr>
          <p:nvPr>
            <p:ph type="body" idx="1"/>
          </p:nvPr>
        </p:nvSpPr>
        <p:spPr>
          <a:xfrm>
            <a:off x="2916238" y="1316037"/>
            <a:ext cx="3471863" cy="78279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3200"/>
            </a:lvl1pPr>
            <a:lvl2pPr marL="718457" indent="-261257" defTabSz="914400">
              <a:spcBef>
                <a:spcPts val="1000"/>
              </a:spcBef>
              <a:defRPr sz="3200"/>
            </a:lvl2pPr>
            <a:lvl3pPr marL="1219200" indent="-304800" defTabSz="914400">
              <a:spcBef>
                <a:spcPts val="1000"/>
              </a:spcBef>
              <a:defRPr sz="3200"/>
            </a:lvl3pPr>
            <a:lvl4pPr marL="1737360" indent="-365760" defTabSz="914400">
              <a:spcBef>
                <a:spcPts val="1000"/>
              </a:spcBef>
              <a:defRPr sz="3200"/>
            </a:lvl4pPr>
            <a:lvl5pPr marL="2194560" indent="-365760" defTabSz="914400">
              <a:spcBef>
                <a:spcPts val="10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Click to edit Master text styles</a:t>
            </a:r>
          </a:p>
          <a:p>
            <a:pPr lvl="1">
              <a:defRPr sz="1800"/>
            </a:pPr>
            <a:r>
              <a:rPr sz="3200"/>
              <a:t>Second level</a:t>
            </a:r>
          </a:p>
          <a:p>
            <a:pPr lvl="2">
              <a:defRPr sz="1800"/>
            </a:pPr>
            <a:r>
              <a:rPr sz="3200"/>
              <a:t>Third level</a:t>
            </a:r>
          </a:p>
          <a:p>
            <a:pPr lvl="3">
              <a:defRPr sz="1800"/>
            </a:pPr>
            <a:r>
              <a:rPr sz="3200"/>
              <a:t>Fourth level</a:t>
            </a:r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1" name="Shape 201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02" name="Shape 202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3" name="Shape 203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4" name="Shape 204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6" name="Shape 206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07" name="Shape 207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8" name="Shape 208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9" name="Shape 209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0" name="Shape 210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11" name="Shape 211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2" name="Shape 212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4" name="Shape 214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5" name="Shape 215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216" name="Shape 216"/>
          <p:cNvSpPr>
            <a:spLocks noGrp="1"/>
          </p:cNvSpPr>
          <p:nvPr>
            <p:ph type="body" idx="1"/>
          </p:nvPr>
        </p:nvSpPr>
        <p:spPr>
          <a:xfrm>
            <a:off x="473075" y="2743200"/>
            <a:ext cx="2211389" cy="6400801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Click to edit Master text styles</a:t>
            </a:r>
          </a:p>
        </p:txBody>
      </p:sp>
      <p:sp>
        <p:nvSpPr>
          <p:cNvPr id="217" name="Shape 217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0" name="Shape 220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21" name="Shape 221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3" name="Shape 223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4" name="Shape 224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5" name="Shape 225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26" name="Shape 226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7" name="Shape 227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8" name="Shape 228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30" name="Shape 230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1" name="Shape 231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2" name="Shape 232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3" name="Shape 233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4" name="Shape 234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35" name="Shape 235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36" name="Shape 23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9" name="Shape 239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0" name="Shape 240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1" name="Shape 241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Shape 242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3" name="Shape 243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5" name="Shape 245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6" name="Shape 246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8" name="Shape 248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9" name="Shape 249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0" name="Shape 250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1" name="Shape 251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2" name="Shape 252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Shape 253"/>
          <p:cNvSpPr>
            <a:spLocks noGrp="1"/>
          </p:cNvSpPr>
          <p:nvPr>
            <p:ph type="title"/>
          </p:nvPr>
        </p:nvSpPr>
        <p:spPr>
          <a:xfrm>
            <a:off x="4908550" y="487362"/>
            <a:ext cx="1477963" cy="865663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54" name="Shape 254"/>
          <p:cNvSpPr>
            <a:spLocks noGrp="1"/>
          </p:cNvSpPr>
          <p:nvPr>
            <p:ph type="body" idx="1"/>
          </p:nvPr>
        </p:nvSpPr>
        <p:spPr>
          <a:xfrm>
            <a:off x="471487" y="487362"/>
            <a:ext cx="4284664" cy="8656638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55" name="Shape 25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Shape 258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9" name="Shape 259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2" name="Shape 262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3" name="Shape 263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4" name="Shape 264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5" name="Shape 265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6" name="Shape 266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7" name="Shape 267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8" name="Shape 268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9" name="Shape 269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0" name="Shape 270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1" name="Shape 271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2" name="Shape 272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3" name="Shape 273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4" name="Shape 274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xfrm>
            <a:off x="857250" y="0"/>
            <a:ext cx="5143500" cy="4679950"/>
          </a:xfrm>
          <a:prstGeom prst="rect">
            <a:avLst/>
          </a:prstGeom>
        </p:spPr>
        <p:txBody>
          <a:bodyPr anchor="b"/>
          <a:lstStyle>
            <a:lvl1pPr algn="ctr"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276" name="Shape 276"/>
          <p:cNvSpPr>
            <a:spLocks noGrp="1"/>
          </p:cNvSpPr>
          <p:nvPr>
            <p:ph type="body" idx="1"/>
          </p:nvPr>
        </p:nvSpPr>
        <p:spPr>
          <a:xfrm>
            <a:off x="857250" y="4802187"/>
            <a:ext cx="5143500" cy="4341813"/>
          </a:xfrm>
          <a:prstGeom prst="rect">
            <a:avLst/>
          </a:prstGeom>
        </p:spPr>
        <p:txBody>
          <a:bodyPr/>
          <a:lstStyle>
            <a:lvl1pPr marL="0" indent="0" algn="ctr" defTabSz="914400">
              <a:spcBef>
                <a:spcPts val="1000"/>
              </a:spcBef>
              <a:buSzTx/>
              <a:buFontTx/>
              <a:buNone/>
              <a:defRPr sz="2400"/>
            </a:lvl1pPr>
          </a:lstStyle>
          <a:p>
            <a:pPr lvl="0">
              <a:defRPr sz="1800"/>
            </a:pPr>
            <a:r>
              <a:rPr sz="2400"/>
              <a:t>Click to edit Master subtitle style</a:t>
            </a:r>
          </a:p>
        </p:txBody>
      </p:sp>
      <p:sp>
        <p:nvSpPr>
          <p:cNvPr id="277" name="Shape 277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0" name="Shape 280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1" name="Shape 281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2" name="Shape 282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3" name="Shape 283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Shape 284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5" name="Shape 285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6" name="Shape 286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7" name="Shape 287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8" name="Shape 288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9" name="Shape 289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0" name="Shape 290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2" name="Shape 292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Shape 293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4" name="Shape 294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5" name="Shape 295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6" name="Shape 296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7" name="Shape 297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98" name="Shape 298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99" name="Shape 299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2" name="Shape 302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3" name="Shape 303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4" name="Shape 304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5" name="Shape 305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6" name="Shape 306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7" name="Shape 307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09" name="Shape 309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0" name="Shape 310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1" name="Shape 311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2" name="Shape 312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3" name="Shape 313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4" name="Shape 314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5" name="Shape 315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6" name="Shape 316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7" name="Shape 317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8" name="Shape 318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9" name="Shape 319"/>
          <p:cNvSpPr>
            <a:spLocks noGrp="1"/>
          </p:cNvSpPr>
          <p:nvPr>
            <p:ph type="title"/>
          </p:nvPr>
        </p:nvSpPr>
        <p:spPr>
          <a:xfrm>
            <a:off x="468312" y="0"/>
            <a:ext cx="5915026" cy="6083300"/>
          </a:xfrm>
          <a:prstGeom prst="rect">
            <a:avLst/>
          </a:prstGeom>
        </p:spPr>
        <p:txBody>
          <a:bodyPr anchor="b"/>
          <a:lstStyle>
            <a:lvl1pPr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320" name="Shape 320"/>
          <p:cNvSpPr>
            <a:spLocks noGrp="1"/>
          </p:cNvSpPr>
          <p:nvPr>
            <p:ph type="body" idx="1"/>
          </p:nvPr>
        </p:nvSpPr>
        <p:spPr>
          <a:xfrm>
            <a:off x="468312" y="6119812"/>
            <a:ext cx="5915026" cy="3024189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Click to edit Master text styles</a:t>
            </a:r>
          </a:p>
        </p:txBody>
      </p:sp>
      <p:sp>
        <p:nvSpPr>
          <p:cNvPr id="321" name="Shape 321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72381" y="486835"/>
            <a:ext cx="5915026" cy="17674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472381" y="2241550"/>
            <a:ext cx="2901256" cy="1098550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lvl="0">
              <a:defRPr b="0"/>
            </a:pPr>
            <a:r>
              <a:rPr b="1"/>
              <a:t>Click to edit Master text styles</a:t>
            </a:r>
          </a:p>
        </p:txBody>
      </p:sp>
      <p:sp>
        <p:nvSpPr>
          <p:cNvPr id="28" name="Shape 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4" name="Shape 324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5" name="Shape 325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6" name="Shape 326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Shape 327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8" name="Shape 328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9" name="Shape 329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Shape 330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1" name="Shape 331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2" name="Shape 332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3" name="Shape 333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Shape 334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Shape 335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Shape 336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Shape 337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Shape 338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9" name="Shape 339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40" name="Shape 340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41" name="Shape 341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42" name="Shape 342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2881313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343" name="Shape 343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6" name="Shape 346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7" name="Shape 347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8" name="Shape 348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9" name="Shape 349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0" name="Shape 350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Shape 352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3" name="Shape 353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4" name="Shape 354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5" name="Shape 355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6" name="Shape 356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7" name="Shape 357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8" name="Shape 358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9" name="Shape 359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0" name="Shape 360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1" name="Shape 361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2" name="Shape 362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3" name="Shape 363"/>
          <p:cNvSpPr>
            <a:spLocks noGrp="1"/>
          </p:cNvSpPr>
          <p:nvPr>
            <p:ph type="title"/>
          </p:nvPr>
        </p:nvSpPr>
        <p:spPr>
          <a:xfrm>
            <a:off x="473075" y="487362"/>
            <a:ext cx="5915025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64" name="Shape 364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4" cy="1098550"/>
          </a:xfrm>
          <a:prstGeom prst="rect">
            <a:avLst/>
          </a:prstGeom>
        </p:spPr>
        <p:txBody>
          <a:bodyPr anchor="b"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Click to edit Master text styles</a:t>
            </a:r>
          </a:p>
        </p:txBody>
      </p:sp>
      <p:sp>
        <p:nvSpPr>
          <p:cNvPr id="365" name="Shape 36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8" name="Shape 368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9" name="Shape 369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0" name="Shape 370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1" name="Shape 371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2" name="Shape 372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3" name="Shape 373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5" name="Shape 375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6" name="Shape 376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7" name="Shape 377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8" name="Shape 378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9" name="Shape 379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0" name="Shape 380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1" name="Shape 381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3" name="Shape 383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4" name="Shape 384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5" name="Shape 385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9" name="Shape 389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0" name="Shape 390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1" name="Shape 391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2" name="Shape 392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3" name="Shape 393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4" name="Shape 394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5" name="Shape 395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6" name="Shape 396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7" name="Shape 397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8" name="Shape 398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9" name="Shape 399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0" name="Shape 400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1" name="Shape 401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2" name="Shape 402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3" name="Shape 403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4" name="Shape 404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5" name="Shape 405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6" name="Shape 40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9" name="Shape 409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0" name="Shape 410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1" name="Shape 411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2" name="Shape 412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3" name="Shape 413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4" name="Shape 414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5" name="Shape 415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6" name="Shape 416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7" name="Shape 417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8" name="Shape 418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9" name="Shape 419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0" name="Shape 420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1" name="Shape 421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2" name="Shape 422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3" name="Shape 423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4" name="Shape 424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5" name="Shape 425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6" name="Shape 426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427" name="Shape 427"/>
          <p:cNvSpPr>
            <a:spLocks noGrp="1"/>
          </p:cNvSpPr>
          <p:nvPr>
            <p:ph type="body" idx="1"/>
          </p:nvPr>
        </p:nvSpPr>
        <p:spPr>
          <a:xfrm>
            <a:off x="2916238" y="1316037"/>
            <a:ext cx="3471863" cy="78279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3200"/>
            </a:lvl1pPr>
            <a:lvl2pPr marL="718457" indent="-261257" defTabSz="914400">
              <a:spcBef>
                <a:spcPts val="1000"/>
              </a:spcBef>
              <a:defRPr sz="3200"/>
            </a:lvl2pPr>
            <a:lvl3pPr marL="1219200" indent="-304800" defTabSz="914400">
              <a:spcBef>
                <a:spcPts val="1000"/>
              </a:spcBef>
              <a:defRPr sz="3200"/>
            </a:lvl3pPr>
            <a:lvl4pPr marL="1737360" indent="-365760" defTabSz="914400">
              <a:spcBef>
                <a:spcPts val="1000"/>
              </a:spcBef>
              <a:defRPr sz="3200"/>
            </a:lvl4pPr>
            <a:lvl5pPr marL="2194560" indent="-365760" defTabSz="914400">
              <a:spcBef>
                <a:spcPts val="10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Click to edit Master text styles</a:t>
            </a:r>
          </a:p>
          <a:p>
            <a:pPr lvl="1">
              <a:defRPr sz="1800"/>
            </a:pPr>
            <a:r>
              <a:rPr sz="3200"/>
              <a:t>Second level</a:t>
            </a:r>
          </a:p>
          <a:p>
            <a:pPr lvl="2">
              <a:defRPr sz="1800"/>
            </a:pPr>
            <a:r>
              <a:rPr sz="3200"/>
              <a:t>Third level</a:t>
            </a:r>
          </a:p>
          <a:p>
            <a:pPr lvl="3">
              <a:defRPr sz="1800"/>
            </a:pPr>
            <a:r>
              <a:rPr sz="3200"/>
              <a:t>Fourth level</a:t>
            </a:r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  <p:sp>
        <p:nvSpPr>
          <p:cNvPr id="428" name="Shape 428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Shape 430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1" name="Shape 431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2" name="Shape 432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3" name="Shape 433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4" name="Shape 434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5" name="Shape 435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6" name="Shape 436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7" name="Shape 437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38" name="Shape 438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39" name="Shape 439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0" name="Shape 440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1" name="Shape 441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2" name="Shape 442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3" name="Shape 443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4" name="Shape 444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5" name="Shape 445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6" name="Shape 446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7" name="Shape 447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8" name="Shape 448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449" name="Shape 449"/>
          <p:cNvSpPr>
            <a:spLocks noGrp="1"/>
          </p:cNvSpPr>
          <p:nvPr>
            <p:ph type="body" idx="1"/>
          </p:nvPr>
        </p:nvSpPr>
        <p:spPr>
          <a:xfrm>
            <a:off x="473075" y="2743200"/>
            <a:ext cx="2211389" cy="6400801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Click to edit Master text styles</a:t>
            </a:r>
          </a:p>
        </p:txBody>
      </p:sp>
      <p:sp>
        <p:nvSpPr>
          <p:cNvPr id="450" name="Shape 450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3" name="Shape 453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4" name="Shape 454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5" name="Shape 455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6" name="Shape 456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7" name="Shape 457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8" name="Shape 458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9" name="Shape 459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0" name="Shape 460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1" name="Shape 461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2" name="Shape 462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3" name="Shape 463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4" name="Shape 464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5" name="Shape 465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6" name="Shape 466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7" name="Shape 467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8" name="Shape 468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9" name="Shape 469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70" name="Shape 470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71" name="Shape 471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472" name="Shape 472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Shape 474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5" name="Shape 475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6" name="Shape 476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7" name="Shape 477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8" name="Shape 478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9" name="Shape 479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0" name="Shape 480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1" name="Shape 481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2" name="Shape 482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3" name="Shape 483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4" name="Shape 484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5" name="Shape 485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6" name="Shape 486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7" name="Shape 487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8" name="Shape 488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9" name="Shape 489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0" name="Shape 490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1" name="Shape 491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2" name="Shape 492"/>
          <p:cNvSpPr>
            <a:spLocks noGrp="1"/>
          </p:cNvSpPr>
          <p:nvPr>
            <p:ph type="title"/>
          </p:nvPr>
        </p:nvSpPr>
        <p:spPr>
          <a:xfrm>
            <a:off x="4908550" y="487362"/>
            <a:ext cx="1477963" cy="865663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93" name="Shape 493"/>
          <p:cNvSpPr>
            <a:spLocks noGrp="1"/>
          </p:cNvSpPr>
          <p:nvPr>
            <p:ph type="body" idx="1"/>
          </p:nvPr>
        </p:nvSpPr>
        <p:spPr>
          <a:xfrm>
            <a:off x="471487" y="487362"/>
            <a:ext cx="4284664" cy="8656638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494" name="Shape 494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0" name="Group 500"/>
          <p:cNvGrpSpPr/>
          <p:nvPr/>
        </p:nvGrpSpPr>
        <p:grpSpPr>
          <a:xfrm>
            <a:off x="1567642" y="2076137"/>
            <a:ext cx="4060630" cy="4983294"/>
            <a:chOff x="117" y="0"/>
            <a:chExt cx="4060629" cy="4983293"/>
          </a:xfrm>
        </p:grpSpPr>
        <p:sp>
          <p:nvSpPr>
            <p:cNvPr id="496" name="Shape 496"/>
            <p:cNvSpPr/>
            <p:nvPr/>
          </p:nvSpPr>
          <p:spPr>
            <a:xfrm>
              <a:off x="3020929" y="81238"/>
              <a:ext cx="723075" cy="121958"/>
            </a:xfrm>
            <a:prstGeom prst="roundRect">
              <a:avLst>
                <a:gd name="adj" fmla="val 0"/>
              </a:avLst>
            </a:prstGeom>
            <a:solidFill>
              <a:srgbClr val="BDD7EE"/>
            </a:solidFill>
            <a:ln w="3175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7" name="Shape 497"/>
            <p:cNvSpPr/>
            <p:nvPr/>
          </p:nvSpPr>
          <p:spPr>
            <a:xfrm>
              <a:off x="3006087" y="67790"/>
              <a:ext cx="1054660" cy="1679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5717" tIns="25717" rIns="25717" bIns="25717" numCol="1" anchor="t">
              <a:spAutoFit/>
            </a:bodyPr>
            <a:lstStyle>
              <a:lvl1pPr>
                <a:defRPr sz="900">
                  <a:latin typeface="Sassoon Infant Std"/>
                  <a:ea typeface="Sassoon Infant Std"/>
                  <a:cs typeface="Sassoon Infant Std"/>
                  <a:sym typeface="Sassoon Infant Std"/>
                </a:defRPr>
              </a:lvl1pPr>
            </a:lstStyle>
            <a:p>
              <a:pPr lvl="0">
                <a:defRPr sz="1800"/>
              </a:pPr>
              <a:r>
                <a:rPr sz="900"/>
                <a:t>Fluency and precision</a:t>
              </a:r>
            </a:p>
          </p:txBody>
        </p:sp>
        <p:sp>
          <p:nvSpPr>
            <p:cNvPr id="498" name="Shape 498"/>
            <p:cNvSpPr/>
            <p:nvPr/>
          </p:nvSpPr>
          <p:spPr>
            <a:xfrm>
              <a:off x="3919" y="27641"/>
              <a:ext cx="152317" cy="13802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BDD7EE"/>
            </a:solidFill>
            <a:ln w="3175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9" name="Shape 499"/>
            <p:cNvSpPr/>
            <p:nvPr/>
          </p:nvSpPr>
          <p:spPr>
            <a:xfrm>
              <a:off x="117" y="0"/>
              <a:ext cx="3744580" cy="4983293"/>
            </a:xfrm>
            <a:prstGeom prst="rect">
              <a:avLst/>
            </a:prstGeom>
            <a:noFill/>
            <a:ln w="12700" cap="flat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501" name="Shape 501"/>
          <p:cNvSpPr/>
          <p:nvPr/>
        </p:nvSpPr>
        <p:spPr>
          <a:xfrm>
            <a:off x="3220717" y="6968614"/>
            <a:ext cx="731267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717" tIns="25717" rIns="25717" bIns="25717">
            <a:spAutoFit/>
          </a:bodyPr>
          <a:lstStyle>
            <a:lvl1pPr>
              <a:defRPr sz="5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500"/>
              <a:t>masterthecurriculum.co.uk</a:t>
            </a:r>
          </a:p>
        </p:txBody>
      </p:sp>
      <p:sp>
        <p:nvSpPr>
          <p:cNvPr id="502" name="Shape 502"/>
          <p:cNvSpPr>
            <a:spLocks noGrp="1"/>
          </p:cNvSpPr>
          <p:nvPr>
            <p:ph type="title"/>
          </p:nvPr>
        </p:nvSpPr>
        <p:spPr>
          <a:xfrm>
            <a:off x="1789509" y="2000249"/>
            <a:ext cx="3278982" cy="2632474"/>
          </a:xfrm>
          <a:prstGeom prst="rect">
            <a:avLst/>
          </a:prstGeom>
        </p:spPr>
        <p:txBody>
          <a:bodyPr lIns="25717" tIns="25717" rIns="25717" bIns="25717" anchor="b"/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503" name="Shape 503"/>
          <p:cNvSpPr>
            <a:spLocks noGrp="1"/>
          </p:cNvSpPr>
          <p:nvPr>
            <p:ph type="body" idx="1"/>
          </p:nvPr>
        </p:nvSpPr>
        <p:spPr>
          <a:xfrm>
            <a:off x="1982390" y="4701778"/>
            <a:ext cx="2893220" cy="2441973"/>
          </a:xfrm>
          <a:prstGeom prst="rect">
            <a:avLst/>
          </a:prstGeom>
        </p:spPr>
        <p:txBody>
          <a:bodyPr lIns="25717" tIns="25717" rIns="25717" bIns="25717"/>
          <a:lstStyle>
            <a:lvl1pPr marL="0" indent="0" algn="ctr">
              <a:buSzTx/>
              <a:buFontTx/>
              <a:buNone/>
              <a:defRPr sz="1600"/>
            </a:lvl1pPr>
            <a:lvl2pPr marL="0" indent="342900" algn="ctr">
              <a:buSzTx/>
              <a:buFontTx/>
              <a:buNone/>
              <a:defRPr sz="1600"/>
            </a:lvl2pPr>
            <a:lvl3pPr marL="0" indent="685800" algn="ctr">
              <a:buSzTx/>
              <a:buFontTx/>
              <a:buNone/>
              <a:defRPr sz="1600"/>
            </a:lvl3pPr>
            <a:lvl4pPr marL="0" indent="1028700" algn="ctr">
              <a:buSzTx/>
              <a:buFontTx/>
              <a:buNone/>
              <a:defRPr sz="1600"/>
            </a:lvl4pPr>
            <a:lvl5pPr marL="0" indent="1371600" algn="ctr">
              <a:buSzTx/>
              <a:buFont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Body Level One</a:t>
            </a:r>
          </a:p>
          <a:p>
            <a:pPr lvl="1">
              <a:defRPr sz="1800"/>
            </a:pPr>
            <a:r>
              <a:rPr sz="1600"/>
              <a:t>Body Level Two</a:t>
            </a:r>
          </a:p>
          <a:p>
            <a:pPr lvl="2">
              <a:defRPr sz="1800"/>
            </a:pPr>
            <a:r>
              <a:rPr sz="1600"/>
              <a:t>Body Level Three</a:t>
            </a:r>
          </a:p>
          <a:p>
            <a:pPr lvl="3">
              <a:defRPr sz="1800"/>
            </a:pPr>
            <a:r>
              <a:rPr sz="1600"/>
              <a:t>Body Level Four</a:t>
            </a:r>
          </a:p>
          <a:p>
            <a:pPr lvl="4">
              <a:defRPr sz="1800"/>
            </a:pPr>
            <a:r>
              <a:rPr sz="1600"/>
              <a:t>Body Level Five</a:t>
            </a:r>
          </a:p>
        </p:txBody>
      </p:sp>
      <p:sp>
        <p:nvSpPr>
          <p:cNvPr id="504" name="Shape 504"/>
          <p:cNvSpPr>
            <a:spLocks noGrp="1"/>
          </p:cNvSpPr>
          <p:nvPr>
            <p:ph type="sldNum" sz="quarter" idx="2"/>
          </p:nvPr>
        </p:nvSpPr>
        <p:spPr>
          <a:xfrm>
            <a:off x="4224635" y="6767514"/>
            <a:ext cx="867967" cy="292736"/>
          </a:xfrm>
          <a:prstGeom prst="rect">
            <a:avLst/>
          </a:prstGeom>
        </p:spPr>
        <p:txBody>
          <a:bodyPr lIns="25717" tIns="25717" rIns="25717" bIns="25717"/>
          <a:lstStyle>
            <a:lvl1pPr>
              <a:defRPr sz="1600"/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497013"/>
            <a:ext cx="5143500" cy="318293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188"/>
            <a:ext cx="5143500" cy="22082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18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7674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5894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391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847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294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601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5412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2673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21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027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10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472381" y="0"/>
            <a:ext cx="2211884" cy="2743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Click to edit Master title style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2915542" y="1316568"/>
            <a:ext cx="3471864" cy="782743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8842" indent="-195942">
              <a:defRPr sz="2400"/>
            </a:lvl2pPr>
            <a:lvl3pPr marL="914400" indent="-228600">
              <a:defRPr sz="2400"/>
            </a:lvl3pPr>
            <a:lvl4pPr marL="1303019" indent="-274319">
              <a:defRPr sz="2400"/>
            </a:lvl4pPr>
            <a:lvl5pPr marL="1645920" indent="-274320">
              <a:defRPr sz="2400"/>
            </a:lvl5pPr>
          </a:lstStyle>
          <a:p>
            <a:pPr lvl="0">
              <a:defRPr sz="1800"/>
            </a:pPr>
            <a:r>
              <a:rPr sz="2400"/>
              <a:t>Click to edit Master text styles</a:t>
            </a:r>
          </a:p>
          <a:p>
            <a:pPr lvl="1">
              <a:defRPr sz="1800"/>
            </a:pPr>
            <a:r>
              <a:rPr sz="2400"/>
              <a:t>Second level</a:t>
            </a:r>
          </a:p>
          <a:p>
            <a:pPr lvl="2">
              <a:defRPr sz="1800"/>
            </a:pPr>
            <a:r>
              <a:rPr sz="2400"/>
              <a:t>Third level</a:t>
            </a:r>
          </a:p>
          <a:p>
            <a:pPr lvl="3">
              <a:defRPr sz="1800"/>
            </a:pPr>
            <a:r>
              <a:rPr sz="2400"/>
              <a:t>Fourth level</a:t>
            </a:r>
          </a:p>
          <a:p>
            <a:pPr lvl="4">
              <a:defRPr sz="1800"/>
            </a:pPr>
            <a:r>
              <a:rPr sz="2400"/>
              <a:t>Fifth level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472381" y="0"/>
            <a:ext cx="2211884" cy="2743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Click to edit Master title style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472381" y="2743200"/>
            <a:ext cx="2211884" cy="64008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lvl="0">
              <a:defRPr sz="1800"/>
            </a:pPr>
            <a:r>
              <a:rPr sz="1200"/>
              <a:t>Click to edit Master text styles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94733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71487" y="2434166"/>
            <a:ext cx="5915026" cy="670983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4907757" y="486833"/>
            <a:ext cx="1478756" cy="865716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471487" y="486833"/>
            <a:ext cx="4350546" cy="865716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Shape 90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91" name="Shape 91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2" name="Shape 92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3" name="Shape 93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Shape 94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96" name="Shape 96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Shape 98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00" name="Shape 100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" name="Shape 102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468312" y="0"/>
            <a:ext cx="5915026" cy="6083300"/>
          </a:xfrm>
          <a:prstGeom prst="rect">
            <a:avLst/>
          </a:prstGeom>
        </p:spPr>
        <p:txBody>
          <a:bodyPr anchor="b"/>
          <a:lstStyle>
            <a:lvl1pPr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idx="1"/>
          </p:nvPr>
        </p:nvSpPr>
        <p:spPr>
          <a:xfrm>
            <a:off x="468312" y="6119812"/>
            <a:ext cx="5915026" cy="3024189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Click to edit Master text styles</a:t>
            </a:r>
          </a:p>
        </p:txBody>
      </p:sp>
      <p:sp>
        <p:nvSpPr>
          <p:cNvPr id="106" name="Shape 10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6904" y="143046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119919" y="134910"/>
            <a:ext cx="6657031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 4"/>
          <p:cNvSpPr/>
          <p:nvPr/>
        </p:nvSpPr>
        <p:spPr>
          <a:xfrm>
            <a:off x="2952944" y="8982236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5" name="Shape 5"/>
          <p:cNvSpPr/>
          <p:nvPr/>
        </p:nvSpPr>
        <p:spPr>
          <a:xfrm>
            <a:off x="4893767" y="153042"/>
            <a:ext cx="1363513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1"/>
            <a:r>
              <a:rPr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Fluency &amp; </a:t>
            </a:r>
            <a:r>
              <a:rPr lang="en-GB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P</a:t>
            </a:r>
            <a:r>
              <a:rPr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recision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xfrm>
            <a:off x="4843462" y="8475136"/>
            <a:ext cx="1543051" cy="3581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2" r:id="rId9"/>
    <p:sldLayoutId id="2147483663" r:id="rId10"/>
    <p:sldLayoutId id="2147483664" r:id="rId11"/>
    <p:sldLayoutId id="2147483665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  <p:sldLayoutId id="2147483682" r:id="rId28"/>
  </p:sldLayoutIdLst>
  <p:transition spd="med"/>
  <p:txStyles>
    <p:titleStyle>
      <a:lvl1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1pPr>
      <a:lvl2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2pPr>
      <a:lvl3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3pPr>
      <a:lvl4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4pPr>
      <a:lvl5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5pPr>
      <a:lvl6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6pPr>
      <a:lvl7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7pPr>
      <a:lvl8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8pPr>
      <a:lvl9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1450" indent="-171450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1pPr>
      <a:lvl2pPr marL="542925" indent="-200025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2pPr>
      <a:lvl3pPr marL="925830" indent="-240030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3pPr>
      <a:lvl4pPr marL="13056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4pPr>
      <a:lvl5pPr marL="16485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5pPr>
      <a:lvl6pPr marL="19914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6pPr>
      <a:lvl7pPr marL="23343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7pPr>
      <a:lvl8pPr marL="26772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8pPr>
      <a:lvl9pPr marL="30201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9pPr>
    </p:bodyStyle>
    <p:otherStyle>
      <a:lvl1pPr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"/>
          <p:cNvSpPr/>
          <p:nvPr userDrawn="1"/>
        </p:nvSpPr>
        <p:spPr>
          <a:xfrm>
            <a:off x="126904" y="143046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Shape 3"/>
          <p:cNvSpPr/>
          <p:nvPr userDrawn="1"/>
        </p:nvSpPr>
        <p:spPr>
          <a:xfrm>
            <a:off x="119919" y="134910"/>
            <a:ext cx="6657031" cy="4402273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4"/>
          <p:cNvSpPr/>
          <p:nvPr userDrawn="1"/>
        </p:nvSpPr>
        <p:spPr>
          <a:xfrm>
            <a:off x="2996084" y="4380447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0" name="Shape 5"/>
          <p:cNvSpPr/>
          <p:nvPr userDrawn="1"/>
        </p:nvSpPr>
        <p:spPr>
          <a:xfrm>
            <a:off x="4637735" y="156851"/>
            <a:ext cx="1773882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1"/>
            <a:r>
              <a:rPr lang="en-GB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Reasoning &amp;</a:t>
            </a:r>
            <a:r>
              <a:rPr lang="en-GB" sz="800" baseline="0" dirty="0">
                <a:latin typeface="Sassoon Infant Std"/>
                <a:ea typeface="Sassoon Infant Std"/>
                <a:cs typeface="Sassoon Infant Std"/>
                <a:sym typeface="Sassoon Infant Std"/>
              </a:rPr>
              <a:t> Problem Solving</a:t>
            </a:r>
            <a:endParaRPr sz="800" dirty="0">
              <a:latin typeface="Sassoon Infant Std"/>
              <a:ea typeface="Sassoon Infant Std"/>
              <a:cs typeface="Sassoon Infant Std"/>
              <a:sym typeface="Sassoon Infant Std"/>
            </a:endParaRPr>
          </a:p>
        </p:txBody>
      </p:sp>
      <p:sp>
        <p:nvSpPr>
          <p:cNvPr id="20" name="Shape 2"/>
          <p:cNvSpPr/>
          <p:nvPr userDrawn="1"/>
        </p:nvSpPr>
        <p:spPr>
          <a:xfrm>
            <a:off x="125673" y="4673633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Shape 3"/>
          <p:cNvSpPr/>
          <p:nvPr userDrawn="1"/>
        </p:nvSpPr>
        <p:spPr>
          <a:xfrm>
            <a:off x="118688" y="4665497"/>
            <a:ext cx="6657031" cy="4402273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" name="Shape 4"/>
          <p:cNvSpPr/>
          <p:nvPr userDrawn="1"/>
        </p:nvSpPr>
        <p:spPr>
          <a:xfrm>
            <a:off x="2994853" y="8911034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3" name="Shape 5"/>
          <p:cNvSpPr/>
          <p:nvPr userDrawn="1"/>
        </p:nvSpPr>
        <p:spPr>
          <a:xfrm>
            <a:off x="4651519" y="4682412"/>
            <a:ext cx="1773882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1" indent="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effectLst/>
                <a:latin typeface="Sassoon Infant Std" panose="020B0503020103030203" pitchFamily="34" charset="0"/>
                <a:ea typeface="Calibri"/>
                <a:cs typeface="Calibri"/>
                <a:sym typeface="Calibri"/>
              </a:rPr>
              <a:t>Reasoning &amp;</a:t>
            </a:r>
            <a:r>
              <a:rPr lang="en-US" sz="800" baseline="0" dirty="0">
                <a:effectLst/>
                <a:latin typeface="Sassoon Infant Std" panose="020B0503020103030203" pitchFamily="34" charset="0"/>
                <a:ea typeface="Calibri"/>
                <a:cs typeface="Calibri"/>
                <a:sym typeface="Calibri"/>
              </a:rPr>
              <a:t> Problem Solving</a:t>
            </a:r>
            <a:endParaRPr lang="uk-UA" sz="800" dirty="0"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968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62" name="5-Point Star 116"/>
          <p:cNvSpPr/>
          <p:nvPr/>
        </p:nvSpPr>
        <p:spPr>
          <a:xfrm>
            <a:off x="709605" y="1638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806061"/>
              </p:ext>
            </p:extLst>
          </p:nvPr>
        </p:nvGraphicFramePr>
        <p:xfrm>
          <a:off x="411480" y="581895"/>
          <a:ext cx="6160986" cy="83876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3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3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7480">
                <a:tc gridSpan="3"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bg1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Lesson </a:t>
                      </a:r>
                      <a:r>
                        <a:rPr lang="uk-UA" sz="1050" dirty="0">
                          <a:solidFill>
                            <a:schemeClr val="bg1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8</a:t>
                      </a:r>
                      <a:r>
                        <a:rPr lang="en-US" sz="1050" dirty="0">
                          <a:solidFill>
                            <a:schemeClr val="bg1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– </a:t>
                      </a:r>
                      <a:r>
                        <a:rPr lang="uk-UA" sz="1050" dirty="0">
                          <a:solidFill>
                            <a:schemeClr val="bg1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2</a:t>
                      </a:r>
                      <a:r>
                        <a:rPr lang="en-US" sz="1050" dirty="0">
                          <a:solidFill>
                            <a:schemeClr val="bg1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D Shapes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876">
                <a:tc>
                  <a:txBody>
                    <a:bodyPr/>
                    <a:lstStyle/>
                    <a:p>
                      <a:r>
                        <a:rPr lang="en-US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NC</a:t>
                      </a:r>
                      <a:r>
                        <a:rPr lang="en-US" sz="900" baseline="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Objective:</a:t>
                      </a:r>
                      <a:endParaRPr lang="en-US" sz="900" dirty="0">
                        <a:effectLst/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  <a:p>
                      <a:r>
                        <a:rPr lang="en-US" sz="900" dirty="0" err="1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Recognise</a:t>
                      </a:r>
                      <a:r>
                        <a:rPr lang="en-US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</a:t>
                      </a:r>
                      <a:r>
                        <a:rPr lang="uk-UA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2</a:t>
                      </a:r>
                      <a:r>
                        <a:rPr lang="en-US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D shapes in different orientations and describe them. </a:t>
                      </a:r>
                    </a:p>
                    <a:p>
                      <a:br>
                        <a:rPr lang="en-US" sz="900" dirty="0">
                          <a:effectLst/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</a:br>
                      <a:endParaRPr lang="en-US" sz="900" dirty="0">
                        <a:effectLst/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Resources needed:</a:t>
                      </a:r>
                    </a:p>
                    <a:p>
                      <a:r>
                        <a:rPr lang="uk-UA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2</a:t>
                      </a:r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D shapes</a:t>
                      </a:r>
                    </a:p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Differentiated Worksheets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Vocabulary:</a:t>
                      </a:r>
                    </a:p>
                    <a:p>
                      <a:r>
                        <a:rPr lang="en-US" sz="90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Triangle,</a:t>
                      </a:r>
                      <a:r>
                        <a:rPr lang="en-US" sz="900" baseline="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 square, rectangle, quadrilateral, rhombus, parallelogram, trapezium, pentagon, hexagon</a:t>
                      </a:r>
                      <a:endParaRPr lang="en-US" sz="900" dirty="0"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832">
                <a:tc gridSpan="3">
                  <a:txBody>
                    <a:bodyPr/>
                    <a:lstStyle/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recognise and describe 2D shapes in different orientations. They use properties including types </a:t>
                      </a: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of angles, lines, symmetry and lengths of sides to describe the shape. They could be given opportunities </a:t>
                      </a: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to identify/draw a hidden shape from a description given and also describe a shape for a friend to </a:t>
                      </a:r>
                    </a:p>
                    <a:p>
                      <a:pPr marL="0" marR="0" indent="0" algn="l" defTabSz="914400" rtl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identify/draw.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4940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Key questions:</a:t>
                      </a:r>
                    </a:p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assoon Infant Std" panose="020B0503020103030203" pitchFamily="34" charset="0"/>
                          <a:ea typeface="+mn-ea"/>
                          <a:cs typeface="+mn-cs"/>
                        </a:rPr>
                        <a:t>How many angles does a shape have? What types of angles does a shape have? How many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Sassoon Infant Std" panose="020B0503020103030203" pitchFamily="34" charset="0"/>
                          <a:ea typeface="+mn-ea"/>
                          <a:cs typeface="+mn-cs"/>
                        </a:rPr>
                        <a:t> lines of </a:t>
                      </a:r>
                    </a:p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Sassoon Infant Std" panose="020B0503020103030203" pitchFamily="34" charset="0"/>
                          <a:ea typeface="+mn-ea"/>
                          <a:cs typeface="+mn-cs"/>
                        </a:rPr>
                        <a:t>symmetry does a shape have? What kind of lines of symmetry does a shape have? (vertical/horizontal) </a:t>
                      </a:r>
                    </a:p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Sassoon Infant Std" panose="020B0503020103030203" pitchFamily="34" charset="0"/>
                          <a:ea typeface="+mn-ea"/>
                          <a:cs typeface="+mn-cs"/>
                        </a:rPr>
                        <a:t>Can you guess the shape by its description?</a:t>
                      </a:r>
                      <a:endParaRPr lang="en-US" sz="11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97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9801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8165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describe simple 2D shapes</a:t>
                      </a:r>
                      <a:r>
                        <a:rPr lang="en-US" sz="1050" baseline="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. They will build 2D shapes according to the descriptions.</a:t>
                      </a:r>
                      <a:endParaRPr lang="en-US" sz="1050" dirty="0"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describe harder 2D shapes. They will describe 2D shapes to each other and build 2D shapes according to the descriptions.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Children describe irregular 2D shapes and build some shapes using given information</a:t>
                      </a:r>
                      <a:r>
                        <a:rPr lang="en-US" sz="1050" baseline="0" dirty="0">
                          <a:latin typeface="Sassoon Infant Std" charset="0"/>
                          <a:ea typeface="Sassoon Infant Std" charset="0"/>
                          <a:cs typeface="Sassoon Infant Std" charset="0"/>
                        </a:rPr>
                        <a:t>.</a:t>
                      </a:r>
                      <a:endParaRPr lang="en-US" sz="1050" dirty="0">
                        <a:latin typeface="Sassoon Infant Std" charset="0"/>
                        <a:ea typeface="Sassoon Infant Std" charset="0"/>
                        <a:cs typeface="Sassoon Infant Std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155">
                <a:tc gridSpan="3"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5766">
                <a:tc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50336" y="3141185"/>
            <a:ext cx="1292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Working Towards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37450" y="3152204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Working Within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52860" y="3141185"/>
            <a:ext cx="10711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Greater Depth</a:t>
            </a:r>
            <a:endParaRPr lang="en-US" sz="1200" dirty="0">
              <a:solidFill>
                <a:schemeClr val="accent5">
                  <a:lumMod val="20000"/>
                  <a:lumOff val="80000"/>
                </a:schemeClr>
              </a:solidFill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grpSp>
        <p:nvGrpSpPr>
          <p:cNvPr id="26" name="Group 7"/>
          <p:cNvGrpSpPr/>
          <p:nvPr/>
        </p:nvGrpSpPr>
        <p:grpSpPr>
          <a:xfrm>
            <a:off x="4568223" y="3154911"/>
            <a:ext cx="652875" cy="199165"/>
            <a:chOff x="186654" y="5706509"/>
            <a:chExt cx="652875" cy="199165"/>
          </a:xfrm>
        </p:grpSpPr>
        <p:sp>
          <p:nvSpPr>
            <p:cNvPr id="27" name="Shape 176"/>
            <p:cNvSpPr/>
            <p:nvPr/>
          </p:nvSpPr>
          <p:spPr>
            <a:xfrm>
              <a:off x="186654" y="5706512"/>
              <a:ext cx="216329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" name="Shape 177"/>
            <p:cNvSpPr/>
            <p:nvPr/>
          </p:nvSpPr>
          <p:spPr>
            <a:xfrm>
              <a:off x="402981" y="5706510"/>
              <a:ext cx="216329" cy="19916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9" name="Shape 178"/>
            <p:cNvSpPr/>
            <p:nvPr/>
          </p:nvSpPr>
          <p:spPr>
            <a:xfrm>
              <a:off x="623201" y="5706509"/>
              <a:ext cx="216328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30" name="Group 11"/>
          <p:cNvGrpSpPr/>
          <p:nvPr/>
        </p:nvGrpSpPr>
        <p:grpSpPr>
          <a:xfrm>
            <a:off x="2538168" y="3152205"/>
            <a:ext cx="432656" cy="199164"/>
            <a:chOff x="186654" y="5706510"/>
            <a:chExt cx="432656" cy="199164"/>
          </a:xfrm>
        </p:grpSpPr>
        <p:sp>
          <p:nvSpPr>
            <p:cNvPr id="31" name="Shape 176"/>
            <p:cNvSpPr/>
            <p:nvPr/>
          </p:nvSpPr>
          <p:spPr>
            <a:xfrm>
              <a:off x="186654" y="5706512"/>
              <a:ext cx="216329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2" name="Shape 177"/>
            <p:cNvSpPr/>
            <p:nvPr/>
          </p:nvSpPr>
          <p:spPr>
            <a:xfrm>
              <a:off x="402981" y="5706510"/>
              <a:ext cx="216329" cy="19916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3" name="Shape 176"/>
          <p:cNvSpPr/>
          <p:nvPr/>
        </p:nvSpPr>
        <p:spPr>
          <a:xfrm>
            <a:off x="604686" y="3152206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2289576" y="6785732"/>
            <a:ext cx="2383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assoon Infant Std" charset="0"/>
                <a:ea typeface="Sassoon Infant Std" charset="0"/>
                <a:cs typeface="Sassoon Infant Std" charset="0"/>
              </a:rPr>
              <a:t>Reasonings &amp; Problem Solving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146156" y="7463280"/>
            <a:ext cx="342631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Children continue working on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2</a:t>
            </a: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D shapes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.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200" dirty="0">
              <a:solidFill>
                <a:srgbClr val="000000"/>
              </a:solidFill>
              <a:latin typeface="Sassoon Infant Std" charset="0"/>
              <a:ea typeface="Sassoon Infant Std" charset="0"/>
              <a:cs typeface="Sassoon Infant Std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They will fill the table with shapes according to the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given rule and solve reasoning questions.</a:t>
            </a: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39EDA58D-6BE4-3F4C-B003-14DA27CABB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86" y="3559406"/>
            <a:ext cx="1713374" cy="2284499"/>
          </a:xfrm>
          <a:prstGeom prst="rect">
            <a:avLst/>
          </a:prstGeom>
        </p:spPr>
      </p:pic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36BA3A19-5E89-6341-907B-CF356BBF6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209" y="3559407"/>
            <a:ext cx="1713374" cy="2284499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A56537DC-E880-5A40-8113-9D7D05D990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144" y="3562113"/>
            <a:ext cx="1713375" cy="2284500"/>
          </a:xfrm>
          <a:prstGeom prst="rect">
            <a:avLst/>
          </a:prstGeom>
        </p:spPr>
      </p:pic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E21C66FF-A018-AD43-9499-E167309374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46" y="7180322"/>
            <a:ext cx="2434032" cy="163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1515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782680" y="1880226"/>
            <a:ext cx="33388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38" name="Rectangle 33"/>
          <p:cNvSpPr/>
          <p:nvPr/>
        </p:nvSpPr>
        <p:spPr>
          <a:xfrm>
            <a:off x="196415" y="4074958"/>
            <a:ext cx="6480000" cy="219834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2" name="5-Point Star 116"/>
          <p:cNvSpPr/>
          <p:nvPr/>
        </p:nvSpPr>
        <p:spPr>
          <a:xfrm>
            <a:off x="709605" y="1638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" name="Прямокутник 664"/>
          <p:cNvSpPr/>
          <p:nvPr/>
        </p:nvSpPr>
        <p:spPr>
          <a:xfrm>
            <a:off x="204164" y="6257807"/>
            <a:ext cx="648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Draw the following shapes.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04164" y="6536137"/>
            <a:ext cx="6480000" cy="2403863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196414" y="1823546"/>
            <a:ext cx="3732405" cy="107604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212104" y="4123178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2D shapes and describe it to a friend thinking about the angles,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types of lines it is made up of and whether it has any lines of symmetry.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126636" y="1564304"/>
            <a:ext cx="66231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these 2D shapes.</a:t>
            </a:r>
          </a:p>
        </p:txBody>
      </p:sp>
      <p:sp>
        <p:nvSpPr>
          <p:cNvPr id="2" name="Блок-схема: ручний ввід 1"/>
          <p:cNvSpPr/>
          <p:nvPr/>
        </p:nvSpPr>
        <p:spPr>
          <a:xfrm rot="5400000">
            <a:off x="573048" y="1697357"/>
            <a:ext cx="892582" cy="1318387"/>
          </a:xfrm>
          <a:prstGeom prst="flowChartManualInpu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Рівнобедрений трикутник 2"/>
          <p:cNvSpPr/>
          <p:nvPr/>
        </p:nvSpPr>
        <p:spPr>
          <a:xfrm>
            <a:off x="488988" y="5054071"/>
            <a:ext cx="1060704" cy="914400"/>
          </a:xfrm>
          <a:prstGeom prst="triangle">
            <a:avLst/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Трапеція 4"/>
          <p:cNvSpPr/>
          <p:nvPr/>
        </p:nvSpPr>
        <p:spPr>
          <a:xfrm>
            <a:off x="1809014" y="5040712"/>
            <a:ext cx="1285708" cy="927759"/>
          </a:xfrm>
          <a:prstGeom prst="trapezoid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Ромб 5"/>
          <p:cNvSpPr/>
          <p:nvPr/>
        </p:nvSpPr>
        <p:spPr>
          <a:xfrm>
            <a:off x="3398523" y="4995492"/>
            <a:ext cx="1121441" cy="1093816"/>
          </a:xfrm>
          <a:prstGeom prst="diamond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829701" y="5054071"/>
            <a:ext cx="1622674" cy="914400"/>
          </a:xfrm>
          <a:prstGeom prst="rect">
            <a:avLst/>
          </a:prstGeom>
          <a:solidFill>
            <a:srgbClr val="DAADE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766992" y="2983693"/>
            <a:ext cx="33388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196415" y="2950002"/>
            <a:ext cx="3732405" cy="107592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Блок-схема: об'єднання 7"/>
          <p:cNvSpPr/>
          <p:nvPr/>
        </p:nvSpPr>
        <p:spPr>
          <a:xfrm>
            <a:off x="462966" y="3106665"/>
            <a:ext cx="1045225" cy="829436"/>
          </a:xfrm>
          <a:prstGeom prst="flowChartMerg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334022" y="6816342"/>
            <a:ext cx="3680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with sides measuring 1 cm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that is larger the one you have just drawn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rectangle with sides measuring 2 cm and 3 cm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triangle with three sides of equal length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parallelogram with sides 1 cm and 2 cm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endParaRPr lang="uk-UA" sz="1200" dirty="0"/>
          </a:p>
        </p:txBody>
      </p:sp>
      <p:pic>
        <p:nvPicPr>
          <p:cNvPr id="177" name="Picture 1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/>
          <a:stretch/>
        </p:blipFill>
        <p:spPr>
          <a:xfrm>
            <a:off x="4144336" y="6644537"/>
            <a:ext cx="2225749" cy="2224069"/>
          </a:xfrm>
          <a:prstGeom prst="rect">
            <a:avLst/>
          </a:prstGeom>
        </p:spPr>
      </p:pic>
      <p:sp>
        <p:nvSpPr>
          <p:cNvPr id="22" name="Rectangle 33"/>
          <p:cNvSpPr/>
          <p:nvPr/>
        </p:nvSpPr>
        <p:spPr>
          <a:xfrm>
            <a:off x="3966992" y="1823546"/>
            <a:ext cx="2709423" cy="2202384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69348" y="2973734"/>
            <a:ext cx="24281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4829701" y="1938452"/>
            <a:ext cx="914400" cy="9144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12103" y="455605"/>
            <a:ext cx="6464311" cy="1105109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298971" y="552517"/>
            <a:ext cx="576000" cy="576000"/>
          </a:xfrm>
          <a:prstGeom prst="rect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Прямокутник 26"/>
          <p:cNvSpPr/>
          <p:nvPr/>
        </p:nvSpPr>
        <p:spPr>
          <a:xfrm>
            <a:off x="1105946" y="566471"/>
            <a:ext cx="753442" cy="576000"/>
          </a:xfrm>
          <a:prstGeom prst="rect">
            <a:avLst/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Рівнобедрений трикутник 11"/>
          <p:cNvSpPr/>
          <p:nvPr/>
        </p:nvSpPr>
        <p:spPr>
          <a:xfrm>
            <a:off x="1974553" y="566471"/>
            <a:ext cx="624220" cy="576000"/>
          </a:xfrm>
          <a:prstGeom prst="triangle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Паралелограм 12"/>
          <p:cNvSpPr/>
          <p:nvPr/>
        </p:nvSpPr>
        <p:spPr>
          <a:xfrm>
            <a:off x="2732183" y="611509"/>
            <a:ext cx="883403" cy="527967"/>
          </a:xfrm>
          <a:prstGeom prst="parallelogram">
            <a:avLst>
              <a:gd name="adj" fmla="val 45548"/>
            </a:avLst>
          </a:prstGeom>
          <a:solidFill>
            <a:srgbClr val="DE9B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Блок-схема: рішення 13"/>
          <p:cNvSpPr/>
          <p:nvPr/>
        </p:nvSpPr>
        <p:spPr>
          <a:xfrm>
            <a:off x="3674168" y="617905"/>
            <a:ext cx="990360" cy="501156"/>
          </a:xfrm>
          <a:prstGeom prst="flowChartDecision">
            <a:avLst/>
          </a:prstGeom>
          <a:solidFill>
            <a:srgbClr val="CCEC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797938" y="566471"/>
            <a:ext cx="647176" cy="630898"/>
          </a:xfrm>
          <a:prstGeom prst="ellipse">
            <a:avLst/>
          </a:prstGeom>
          <a:solidFill>
            <a:srgbClr val="BDF08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Трапеція 16"/>
          <p:cNvSpPr/>
          <p:nvPr/>
        </p:nvSpPr>
        <p:spPr>
          <a:xfrm>
            <a:off x="5641038" y="619770"/>
            <a:ext cx="867905" cy="511444"/>
          </a:xfrm>
          <a:prstGeom prst="trapezoid">
            <a:avLst>
              <a:gd name="adj" fmla="val 47034"/>
            </a:avLst>
          </a:prstGeom>
          <a:solidFill>
            <a:srgbClr val="FFC5C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Прямокутник 33"/>
          <p:cNvSpPr/>
          <p:nvPr/>
        </p:nvSpPr>
        <p:spPr>
          <a:xfrm>
            <a:off x="217480" y="1260180"/>
            <a:ext cx="6458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Square         Rectangle      Triangle   Parallelogram       Rhombus            Circle          Trapezium  </a:t>
            </a:r>
          </a:p>
        </p:txBody>
      </p:sp>
    </p:spTree>
    <p:extLst>
      <p:ext uri="{BB962C8B-B14F-4D97-AF65-F5344CB8AC3E}">
        <p14:creationId xmlns:p14="http://schemas.microsoft.com/office/powerpoint/2010/main" val="347068693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782680" y="1880226"/>
            <a:ext cx="33388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38" name="Rectangle 33"/>
          <p:cNvSpPr/>
          <p:nvPr/>
        </p:nvSpPr>
        <p:spPr>
          <a:xfrm>
            <a:off x="196415" y="4074958"/>
            <a:ext cx="6480000" cy="219834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2" name="5-Point Star 116"/>
          <p:cNvSpPr/>
          <p:nvPr/>
        </p:nvSpPr>
        <p:spPr>
          <a:xfrm>
            <a:off x="709605" y="1638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" name="Прямокутник 664"/>
          <p:cNvSpPr/>
          <p:nvPr/>
        </p:nvSpPr>
        <p:spPr>
          <a:xfrm>
            <a:off x="204164" y="6257807"/>
            <a:ext cx="648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Draw the following shapes.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04164" y="6536137"/>
            <a:ext cx="6480000" cy="2403863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196414" y="1823546"/>
            <a:ext cx="3732405" cy="107604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212104" y="4123178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2D shapes and describe it to a friend thinking about the angles,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types of lines it is made up of and whether it has any lines of symmetry.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126636" y="1564304"/>
            <a:ext cx="66231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these 2D shapes.</a:t>
            </a:r>
          </a:p>
        </p:txBody>
      </p:sp>
      <p:sp>
        <p:nvSpPr>
          <p:cNvPr id="2" name="Блок-схема: ручний ввід 1"/>
          <p:cNvSpPr/>
          <p:nvPr/>
        </p:nvSpPr>
        <p:spPr>
          <a:xfrm rot="5400000">
            <a:off x="573048" y="1697357"/>
            <a:ext cx="892582" cy="1318387"/>
          </a:xfrm>
          <a:prstGeom prst="flowChartManualInpu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Рівнобедрений трикутник 2"/>
          <p:cNvSpPr/>
          <p:nvPr/>
        </p:nvSpPr>
        <p:spPr>
          <a:xfrm>
            <a:off x="488988" y="5054071"/>
            <a:ext cx="1060704" cy="914400"/>
          </a:xfrm>
          <a:prstGeom prst="triangle">
            <a:avLst/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Трапеція 4"/>
          <p:cNvSpPr/>
          <p:nvPr/>
        </p:nvSpPr>
        <p:spPr>
          <a:xfrm>
            <a:off x="1809014" y="5040712"/>
            <a:ext cx="1285708" cy="927759"/>
          </a:xfrm>
          <a:prstGeom prst="trapezoid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Ромб 5"/>
          <p:cNvSpPr/>
          <p:nvPr/>
        </p:nvSpPr>
        <p:spPr>
          <a:xfrm>
            <a:off x="3398523" y="4995492"/>
            <a:ext cx="1121441" cy="1093816"/>
          </a:xfrm>
          <a:prstGeom prst="diamond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829701" y="5054071"/>
            <a:ext cx="1622674" cy="914400"/>
          </a:xfrm>
          <a:prstGeom prst="rect">
            <a:avLst/>
          </a:prstGeom>
          <a:solidFill>
            <a:srgbClr val="DAADE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766992" y="2983693"/>
            <a:ext cx="33388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196415" y="2950002"/>
            <a:ext cx="3732405" cy="107592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Блок-схема: об'єднання 7"/>
          <p:cNvSpPr/>
          <p:nvPr/>
        </p:nvSpPr>
        <p:spPr>
          <a:xfrm>
            <a:off x="462966" y="3106665"/>
            <a:ext cx="1045225" cy="829436"/>
          </a:xfrm>
          <a:prstGeom prst="flowChartMerg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334022" y="6816342"/>
            <a:ext cx="3680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with sides measuring 1 cm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that is larger the one you have just drawn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rectangle with sides measuring 2 cm and 3 cm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triangle with three sides of equal length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parallelogram with sides 1 cm and 2 cm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endParaRPr lang="uk-UA" sz="1200" dirty="0"/>
          </a:p>
        </p:txBody>
      </p:sp>
      <p:sp>
        <p:nvSpPr>
          <p:cNvPr id="22" name="Rectangle 33"/>
          <p:cNvSpPr/>
          <p:nvPr/>
        </p:nvSpPr>
        <p:spPr>
          <a:xfrm>
            <a:off x="3966992" y="1823546"/>
            <a:ext cx="2709423" cy="2202384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69348" y="2973734"/>
            <a:ext cx="24281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4829701" y="1938452"/>
            <a:ext cx="914400" cy="9144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12103" y="455605"/>
            <a:ext cx="6464311" cy="1105109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298971" y="552517"/>
            <a:ext cx="576000" cy="576000"/>
          </a:xfrm>
          <a:prstGeom prst="rect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Прямокутник 26"/>
          <p:cNvSpPr/>
          <p:nvPr/>
        </p:nvSpPr>
        <p:spPr>
          <a:xfrm>
            <a:off x="1105946" y="566471"/>
            <a:ext cx="753442" cy="576000"/>
          </a:xfrm>
          <a:prstGeom prst="rect">
            <a:avLst/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Рівнобедрений трикутник 11"/>
          <p:cNvSpPr/>
          <p:nvPr/>
        </p:nvSpPr>
        <p:spPr>
          <a:xfrm>
            <a:off x="1974553" y="566471"/>
            <a:ext cx="624220" cy="576000"/>
          </a:xfrm>
          <a:prstGeom prst="triangle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Паралелограм 12"/>
          <p:cNvSpPr/>
          <p:nvPr/>
        </p:nvSpPr>
        <p:spPr>
          <a:xfrm>
            <a:off x="2732183" y="611509"/>
            <a:ext cx="883403" cy="527967"/>
          </a:xfrm>
          <a:prstGeom prst="parallelogram">
            <a:avLst>
              <a:gd name="adj" fmla="val 45548"/>
            </a:avLst>
          </a:prstGeom>
          <a:solidFill>
            <a:srgbClr val="DE9B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Блок-схема: рішення 13"/>
          <p:cNvSpPr/>
          <p:nvPr/>
        </p:nvSpPr>
        <p:spPr>
          <a:xfrm>
            <a:off x="3674168" y="617905"/>
            <a:ext cx="990360" cy="501156"/>
          </a:xfrm>
          <a:prstGeom prst="flowChartDecision">
            <a:avLst/>
          </a:prstGeom>
          <a:solidFill>
            <a:srgbClr val="CCEC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797938" y="566471"/>
            <a:ext cx="647176" cy="630898"/>
          </a:xfrm>
          <a:prstGeom prst="ellipse">
            <a:avLst/>
          </a:prstGeom>
          <a:solidFill>
            <a:srgbClr val="BDF08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Трапеція 16"/>
          <p:cNvSpPr/>
          <p:nvPr/>
        </p:nvSpPr>
        <p:spPr>
          <a:xfrm>
            <a:off x="5641038" y="619770"/>
            <a:ext cx="867905" cy="511444"/>
          </a:xfrm>
          <a:prstGeom prst="trapezoid">
            <a:avLst>
              <a:gd name="adj" fmla="val 47034"/>
            </a:avLst>
          </a:prstGeom>
          <a:solidFill>
            <a:srgbClr val="FFC5C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Прямокутник 33"/>
          <p:cNvSpPr/>
          <p:nvPr/>
        </p:nvSpPr>
        <p:spPr>
          <a:xfrm>
            <a:off x="217480" y="1260180"/>
            <a:ext cx="6458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Square         Rectangle      Triangle   Parallelogram       Rhombus            Circle          Trapezium 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296" y="6680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36" name="Прямокутник 35"/>
          <p:cNvSpPr/>
          <p:nvPr/>
        </p:nvSpPr>
        <p:spPr>
          <a:xfrm>
            <a:off x="2254261" y="1868428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4</a:t>
            </a:r>
          </a:p>
        </p:txBody>
      </p:sp>
      <p:sp>
        <p:nvSpPr>
          <p:cNvPr id="37" name="Прямокутник 36"/>
          <p:cNvSpPr/>
          <p:nvPr/>
        </p:nvSpPr>
        <p:spPr>
          <a:xfrm>
            <a:off x="2254261" y="206143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2</a:t>
            </a:r>
          </a:p>
        </p:txBody>
      </p:sp>
      <p:sp>
        <p:nvSpPr>
          <p:cNvPr id="39" name="Прямокутник 38"/>
          <p:cNvSpPr/>
          <p:nvPr/>
        </p:nvSpPr>
        <p:spPr>
          <a:xfrm>
            <a:off x="2254260" y="224585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</a:t>
            </a:r>
          </a:p>
        </p:txBody>
      </p:sp>
      <p:sp>
        <p:nvSpPr>
          <p:cNvPr id="40" name="Прямокутник 39"/>
          <p:cNvSpPr/>
          <p:nvPr/>
        </p:nvSpPr>
        <p:spPr>
          <a:xfrm>
            <a:off x="2254261" y="2424147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</a:t>
            </a:r>
          </a:p>
        </p:txBody>
      </p:sp>
      <p:sp>
        <p:nvSpPr>
          <p:cNvPr id="41" name="Прямокутник 40"/>
          <p:cNvSpPr/>
          <p:nvPr/>
        </p:nvSpPr>
        <p:spPr>
          <a:xfrm>
            <a:off x="2254259" y="2618016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42" name="Прямокутник 41"/>
          <p:cNvSpPr/>
          <p:nvPr/>
        </p:nvSpPr>
        <p:spPr>
          <a:xfrm>
            <a:off x="2254261" y="2962810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3</a:t>
            </a:r>
          </a:p>
        </p:txBody>
      </p:sp>
      <p:sp>
        <p:nvSpPr>
          <p:cNvPr id="43" name="Прямокутник 42"/>
          <p:cNvSpPr/>
          <p:nvPr/>
        </p:nvSpPr>
        <p:spPr>
          <a:xfrm>
            <a:off x="2254261" y="3155813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44" name="Прямокутник 43"/>
          <p:cNvSpPr/>
          <p:nvPr/>
        </p:nvSpPr>
        <p:spPr>
          <a:xfrm>
            <a:off x="2254260" y="3340233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45" name="Прямокутник 44"/>
          <p:cNvSpPr/>
          <p:nvPr/>
        </p:nvSpPr>
        <p:spPr>
          <a:xfrm>
            <a:off x="2254261" y="3518529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3</a:t>
            </a:r>
          </a:p>
        </p:txBody>
      </p:sp>
      <p:sp>
        <p:nvSpPr>
          <p:cNvPr id="46" name="Прямокутник 45"/>
          <p:cNvSpPr/>
          <p:nvPr/>
        </p:nvSpPr>
        <p:spPr>
          <a:xfrm>
            <a:off x="2254259" y="3712398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3</a:t>
            </a:r>
          </a:p>
        </p:txBody>
      </p:sp>
      <p:sp>
        <p:nvSpPr>
          <p:cNvPr id="57" name="Прямокутник 56"/>
          <p:cNvSpPr/>
          <p:nvPr/>
        </p:nvSpPr>
        <p:spPr>
          <a:xfrm>
            <a:off x="4640288" y="295450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4</a:t>
            </a:r>
          </a:p>
        </p:txBody>
      </p:sp>
      <p:sp>
        <p:nvSpPr>
          <p:cNvPr id="58" name="Прямокутник 57"/>
          <p:cNvSpPr/>
          <p:nvPr/>
        </p:nvSpPr>
        <p:spPr>
          <a:xfrm>
            <a:off x="4640288" y="3147504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4</a:t>
            </a:r>
          </a:p>
        </p:txBody>
      </p:sp>
      <p:sp>
        <p:nvSpPr>
          <p:cNvPr id="59" name="Прямокутник 58"/>
          <p:cNvSpPr/>
          <p:nvPr/>
        </p:nvSpPr>
        <p:spPr>
          <a:xfrm>
            <a:off x="4640287" y="3331924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60" name="Прямокутник 59"/>
          <p:cNvSpPr/>
          <p:nvPr/>
        </p:nvSpPr>
        <p:spPr>
          <a:xfrm>
            <a:off x="4640288" y="3510220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61" name="Прямокутник 60"/>
          <p:cNvSpPr/>
          <p:nvPr/>
        </p:nvSpPr>
        <p:spPr>
          <a:xfrm>
            <a:off x="4640286" y="3704089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4</a:t>
            </a:r>
          </a:p>
        </p:txBody>
      </p:sp>
      <p:pic>
        <p:nvPicPr>
          <p:cNvPr id="62" name="Picture 1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/>
          <a:stretch/>
        </p:blipFill>
        <p:spPr>
          <a:xfrm>
            <a:off x="4219157" y="6649568"/>
            <a:ext cx="2225749" cy="2224069"/>
          </a:xfrm>
          <a:prstGeom prst="rect">
            <a:avLst/>
          </a:prstGeom>
        </p:spPr>
      </p:pic>
      <p:sp>
        <p:nvSpPr>
          <p:cNvPr id="63" name="Прямокутник 62"/>
          <p:cNvSpPr/>
          <p:nvPr/>
        </p:nvSpPr>
        <p:spPr>
          <a:xfrm>
            <a:off x="4427261" y="6851820"/>
            <a:ext cx="360000" cy="3600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Прямокутник 63"/>
          <p:cNvSpPr/>
          <p:nvPr/>
        </p:nvSpPr>
        <p:spPr>
          <a:xfrm>
            <a:off x="4978534" y="6857430"/>
            <a:ext cx="540000" cy="5400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Прямокутник 64"/>
          <p:cNvSpPr/>
          <p:nvPr/>
        </p:nvSpPr>
        <p:spPr>
          <a:xfrm>
            <a:off x="5698135" y="6851820"/>
            <a:ext cx="720000" cy="10800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Рівнобедрений трикутник 65"/>
          <p:cNvSpPr/>
          <p:nvPr/>
        </p:nvSpPr>
        <p:spPr>
          <a:xfrm>
            <a:off x="5518534" y="8055301"/>
            <a:ext cx="733156" cy="607964"/>
          </a:xfrm>
          <a:prstGeom prst="triangl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Блок-схема: дані 66"/>
          <p:cNvSpPr/>
          <p:nvPr/>
        </p:nvSpPr>
        <p:spPr>
          <a:xfrm>
            <a:off x="4449897" y="8107829"/>
            <a:ext cx="900000" cy="324000"/>
          </a:xfrm>
          <a:prstGeom prst="flowChartInputOutpu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482528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1776971" y="2984034"/>
            <a:ext cx="2151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76971" y="1887957"/>
            <a:ext cx="2151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162197" y="2973734"/>
            <a:ext cx="2151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8" name="Rectangle 33"/>
          <p:cNvSpPr/>
          <p:nvPr/>
        </p:nvSpPr>
        <p:spPr>
          <a:xfrm>
            <a:off x="196415" y="4074958"/>
            <a:ext cx="6480000" cy="219834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2" name="5-Point Star 116"/>
          <p:cNvSpPr/>
          <p:nvPr/>
        </p:nvSpPr>
        <p:spPr>
          <a:xfrm>
            <a:off x="709605" y="1638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" name="Прямокутник 664"/>
          <p:cNvSpPr/>
          <p:nvPr/>
        </p:nvSpPr>
        <p:spPr>
          <a:xfrm>
            <a:off x="204164" y="6257807"/>
            <a:ext cx="648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Draw the following shapes.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04164" y="6536137"/>
            <a:ext cx="6480000" cy="2403863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196414" y="1823546"/>
            <a:ext cx="3732405" cy="107604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212104" y="4123178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2D shapes and describe it to a friend thinking about the angles,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types of lines it is made up of and whether it has any lines of symmetry.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126636" y="1564304"/>
            <a:ext cx="66231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these 2D shapes.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196415" y="2950002"/>
            <a:ext cx="3732405" cy="107592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33"/>
          <p:cNvSpPr/>
          <p:nvPr/>
        </p:nvSpPr>
        <p:spPr>
          <a:xfrm>
            <a:off x="3966992" y="1823546"/>
            <a:ext cx="2709423" cy="2202384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12103" y="455605"/>
            <a:ext cx="6464311" cy="1105109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Прямокутник 33"/>
          <p:cNvSpPr/>
          <p:nvPr/>
        </p:nvSpPr>
        <p:spPr>
          <a:xfrm>
            <a:off x="217480" y="1260180"/>
            <a:ext cx="6458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  Pentagon            Hexagon          Octagon            Semicircle       Right trapezium     Right triangle  </a:t>
            </a:r>
          </a:p>
        </p:txBody>
      </p:sp>
      <p:sp>
        <p:nvSpPr>
          <p:cNvPr id="16" name="Правильний п'ятикутник 15"/>
          <p:cNvSpPr/>
          <p:nvPr/>
        </p:nvSpPr>
        <p:spPr>
          <a:xfrm>
            <a:off x="326507" y="511147"/>
            <a:ext cx="759424" cy="742830"/>
          </a:xfrm>
          <a:prstGeom prst="pentagon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Шестикутник 17"/>
          <p:cNvSpPr/>
          <p:nvPr/>
        </p:nvSpPr>
        <p:spPr>
          <a:xfrm>
            <a:off x="1359638" y="507008"/>
            <a:ext cx="846083" cy="777182"/>
          </a:xfrm>
          <a:prstGeom prst="hexagon">
            <a:avLst>
              <a:gd name="adj" fmla="val 29986"/>
              <a:gd name="vf" fmla="val 115470"/>
            </a:avLst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Восьмикутник 18"/>
          <p:cNvSpPr/>
          <p:nvPr/>
        </p:nvSpPr>
        <p:spPr>
          <a:xfrm>
            <a:off x="2416606" y="543368"/>
            <a:ext cx="755380" cy="714412"/>
          </a:xfrm>
          <a:prstGeom prst="octagon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Хорда 19"/>
          <p:cNvSpPr/>
          <p:nvPr/>
        </p:nvSpPr>
        <p:spPr>
          <a:xfrm rot="5400000">
            <a:off x="3444164" y="644356"/>
            <a:ext cx="914400" cy="914400"/>
          </a:xfrm>
          <a:prstGeom prst="chord">
            <a:avLst>
              <a:gd name="adj1" fmla="val 5417901"/>
              <a:gd name="adj2" fmla="val 16200000"/>
            </a:avLst>
          </a:prstGeom>
          <a:solidFill>
            <a:srgbClr val="DE9B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Блок-схема: ручний ввід 20"/>
          <p:cNvSpPr/>
          <p:nvPr/>
        </p:nvSpPr>
        <p:spPr>
          <a:xfrm rot="5400000">
            <a:off x="4720380" y="486843"/>
            <a:ext cx="658677" cy="765374"/>
          </a:xfrm>
          <a:prstGeom prst="flowChartManualInput">
            <a:avLst/>
          </a:prstGeom>
          <a:solidFill>
            <a:srgbClr val="CCEC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Прямокутний трикутник 23"/>
          <p:cNvSpPr/>
          <p:nvPr/>
        </p:nvSpPr>
        <p:spPr>
          <a:xfrm>
            <a:off x="5740873" y="559164"/>
            <a:ext cx="764314" cy="641146"/>
          </a:xfrm>
          <a:prstGeom prst="rtTriangle">
            <a:avLst/>
          </a:prstGeom>
          <a:solidFill>
            <a:srgbClr val="BDF08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Блок-схема: рішення 69"/>
          <p:cNvSpPr/>
          <p:nvPr/>
        </p:nvSpPr>
        <p:spPr>
          <a:xfrm>
            <a:off x="324374" y="2000508"/>
            <a:ext cx="1271231" cy="608710"/>
          </a:xfrm>
          <a:prstGeom prst="flowChartDecision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Шестикутник 70"/>
          <p:cNvSpPr/>
          <p:nvPr/>
        </p:nvSpPr>
        <p:spPr>
          <a:xfrm>
            <a:off x="461503" y="3082497"/>
            <a:ext cx="868506" cy="814698"/>
          </a:xfrm>
          <a:prstGeom prst="hexagon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Восьмикутник 73"/>
          <p:cNvSpPr/>
          <p:nvPr/>
        </p:nvSpPr>
        <p:spPr>
          <a:xfrm>
            <a:off x="4790071" y="1911154"/>
            <a:ext cx="950802" cy="919866"/>
          </a:xfrm>
          <a:prstGeom prst="octagon">
            <a:avLst>
              <a:gd name="adj" fmla="val 31816"/>
            </a:avLst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Правильний п'ятикутник 74"/>
          <p:cNvSpPr/>
          <p:nvPr/>
        </p:nvSpPr>
        <p:spPr>
          <a:xfrm>
            <a:off x="347805" y="5005152"/>
            <a:ext cx="1109785" cy="1094388"/>
          </a:xfrm>
          <a:prstGeom prst="pentagon">
            <a:avLst/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Прямокутний трикутник 75"/>
          <p:cNvSpPr/>
          <p:nvPr/>
        </p:nvSpPr>
        <p:spPr>
          <a:xfrm>
            <a:off x="1662893" y="5099035"/>
            <a:ext cx="914400" cy="914400"/>
          </a:xfrm>
          <a:prstGeom prst="rtTriangle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Блок-схема: дані 76"/>
          <p:cNvSpPr/>
          <p:nvPr/>
        </p:nvSpPr>
        <p:spPr>
          <a:xfrm>
            <a:off x="2782596" y="5195355"/>
            <a:ext cx="1424087" cy="824154"/>
          </a:xfrm>
          <a:prstGeom prst="flowChartInputOutput">
            <a:avLst/>
          </a:prstGeom>
          <a:solidFill>
            <a:srgbClr val="DAADE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Блок-схема: рішення 77"/>
          <p:cNvSpPr/>
          <p:nvPr/>
        </p:nvSpPr>
        <p:spPr>
          <a:xfrm rot="5400000">
            <a:off x="4098710" y="5110527"/>
            <a:ext cx="1366116" cy="826727"/>
          </a:xfrm>
          <a:prstGeom prst="flowChartDecision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Діагональна стрічка 78"/>
          <p:cNvSpPr/>
          <p:nvPr/>
        </p:nvSpPr>
        <p:spPr>
          <a:xfrm>
            <a:off x="5429351" y="5006838"/>
            <a:ext cx="1117600" cy="1137361"/>
          </a:xfrm>
          <a:prstGeom prst="diagStripe">
            <a:avLst/>
          </a:prstGeom>
          <a:solidFill>
            <a:srgbClr val="FFC5C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Picture 1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/>
          <a:stretch/>
        </p:blipFill>
        <p:spPr>
          <a:xfrm>
            <a:off x="4316476" y="6648414"/>
            <a:ext cx="2225749" cy="2224069"/>
          </a:xfrm>
          <a:prstGeom prst="rect">
            <a:avLst/>
          </a:prstGeom>
        </p:spPr>
      </p:pic>
      <p:sp>
        <p:nvSpPr>
          <p:cNvPr id="86" name="Прямокутник 85"/>
          <p:cNvSpPr/>
          <p:nvPr/>
        </p:nvSpPr>
        <p:spPr>
          <a:xfrm>
            <a:off x="365493" y="6794627"/>
            <a:ext cx="3680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rectangle with sides measuring 1 cm and 2 cm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rectangle that is smaller the one you have just drawn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with sides measuring 2 cm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right triangle with two sides of equal length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rhombus with sides measuring 2 cm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endParaRPr lang="uk-UA" sz="1200" dirty="0"/>
          </a:p>
        </p:txBody>
      </p:sp>
      <p:sp>
        <p:nvSpPr>
          <p:cNvPr id="87" name="5-Point Star 116"/>
          <p:cNvSpPr/>
          <p:nvPr/>
        </p:nvSpPr>
        <p:spPr>
          <a:xfrm>
            <a:off x="910348" y="162008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465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1776971" y="2984034"/>
            <a:ext cx="2151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76971" y="1887957"/>
            <a:ext cx="2151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162197" y="2973734"/>
            <a:ext cx="2151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8" name="Rectangle 33"/>
          <p:cNvSpPr/>
          <p:nvPr/>
        </p:nvSpPr>
        <p:spPr>
          <a:xfrm>
            <a:off x="196415" y="4074958"/>
            <a:ext cx="6480000" cy="219834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2" name="5-Point Star 116"/>
          <p:cNvSpPr/>
          <p:nvPr/>
        </p:nvSpPr>
        <p:spPr>
          <a:xfrm>
            <a:off x="709605" y="1638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" name="Прямокутник 664"/>
          <p:cNvSpPr/>
          <p:nvPr/>
        </p:nvSpPr>
        <p:spPr>
          <a:xfrm>
            <a:off x="204164" y="6257807"/>
            <a:ext cx="648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Draw the following shapes.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04164" y="6536137"/>
            <a:ext cx="6480000" cy="2403863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196414" y="1823546"/>
            <a:ext cx="3732405" cy="107604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212104" y="4123178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2D shapes and describe it to a friend thinking about the angles,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types of lines it is made up of and whether it has any lines of symmetry.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126636" y="1564304"/>
            <a:ext cx="66231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these 2D shapes.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196415" y="2950002"/>
            <a:ext cx="3732405" cy="107592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33"/>
          <p:cNvSpPr/>
          <p:nvPr/>
        </p:nvSpPr>
        <p:spPr>
          <a:xfrm>
            <a:off x="3966992" y="1823546"/>
            <a:ext cx="2709423" cy="2202384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12103" y="455605"/>
            <a:ext cx="6464311" cy="1105109"/>
          </a:xfrm>
          <a:prstGeom prst="rect">
            <a:avLst/>
          </a:prstGeom>
          <a:noFill/>
          <a:ln w="19050" cap="flat">
            <a:solidFill>
              <a:srgbClr val="0070C0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Прямокутник 33"/>
          <p:cNvSpPr/>
          <p:nvPr/>
        </p:nvSpPr>
        <p:spPr>
          <a:xfrm>
            <a:off x="217480" y="1260180"/>
            <a:ext cx="6458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Sassoon Infant Std" panose="020B0503020103030203"/>
              </a:rPr>
              <a:t>  Pentagon            Hexagon          Octagon            Semicircle       Right trapezium     Right triangle 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296" y="6680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36" name="Прямокутник 35"/>
          <p:cNvSpPr/>
          <p:nvPr/>
        </p:nvSpPr>
        <p:spPr>
          <a:xfrm>
            <a:off x="2254261" y="1868428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4</a:t>
            </a:r>
          </a:p>
        </p:txBody>
      </p:sp>
      <p:sp>
        <p:nvSpPr>
          <p:cNvPr id="37" name="Прямокутник 36"/>
          <p:cNvSpPr/>
          <p:nvPr/>
        </p:nvSpPr>
        <p:spPr>
          <a:xfrm>
            <a:off x="2254261" y="206143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39" name="Прямокутник 38"/>
          <p:cNvSpPr/>
          <p:nvPr/>
        </p:nvSpPr>
        <p:spPr>
          <a:xfrm>
            <a:off x="2254260" y="224585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2</a:t>
            </a:r>
          </a:p>
        </p:txBody>
      </p:sp>
      <p:sp>
        <p:nvSpPr>
          <p:cNvPr id="40" name="Прямокутник 39"/>
          <p:cNvSpPr/>
          <p:nvPr/>
        </p:nvSpPr>
        <p:spPr>
          <a:xfrm>
            <a:off x="2254261" y="2424147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2</a:t>
            </a:r>
          </a:p>
        </p:txBody>
      </p:sp>
      <p:sp>
        <p:nvSpPr>
          <p:cNvPr id="41" name="Прямокутник 40"/>
          <p:cNvSpPr/>
          <p:nvPr/>
        </p:nvSpPr>
        <p:spPr>
          <a:xfrm>
            <a:off x="2254259" y="2618016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2</a:t>
            </a:r>
          </a:p>
        </p:txBody>
      </p:sp>
      <p:sp>
        <p:nvSpPr>
          <p:cNvPr id="42" name="Прямокутник 41"/>
          <p:cNvSpPr/>
          <p:nvPr/>
        </p:nvSpPr>
        <p:spPr>
          <a:xfrm>
            <a:off x="2254261" y="2962810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</p:txBody>
      </p:sp>
      <p:sp>
        <p:nvSpPr>
          <p:cNvPr id="43" name="Прямокутник 42"/>
          <p:cNvSpPr/>
          <p:nvPr/>
        </p:nvSpPr>
        <p:spPr>
          <a:xfrm>
            <a:off x="2254261" y="3155813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44" name="Прямокутник 43"/>
          <p:cNvSpPr/>
          <p:nvPr/>
        </p:nvSpPr>
        <p:spPr>
          <a:xfrm>
            <a:off x="2254260" y="3340233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</p:txBody>
      </p:sp>
      <p:sp>
        <p:nvSpPr>
          <p:cNvPr id="45" name="Прямокутник 44"/>
          <p:cNvSpPr/>
          <p:nvPr/>
        </p:nvSpPr>
        <p:spPr>
          <a:xfrm>
            <a:off x="2254261" y="3518529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46" name="Прямокутник 45"/>
          <p:cNvSpPr/>
          <p:nvPr/>
        </p:nvSpPr>
        <p:spPr>
          <a:xfrm>
            <a:off x="2254259" y="3712398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</p:txBody>
      </p:sp>
      <p:sp>
        <p:nvSpPr>
          <p:cNvPr id="57" name="Прямокутник 56"/>
          <p:cNvSpPr/>
          <p:nvPr/>
        </p:nvSpPr>
        <p:spPr>
          <a:xfrm>
            <a:off x="4640288" y="295450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8</a:t>
            </a:r>
          </a:p>
        </p:txBody>
      </p:sp>
      <p:sp>
        <p:nvSpPr>
          <p:cNvPr id="58" name="Прямокутник 57"/>
          <p:cNvSpPr/>
          <p:nvPr/>
        </p:nvSpPr>
        <p:spPr>
          <a:xfrm>
            <a:off x="4640288" y="3147504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59" name="Прямокутник 58"/>
          <p:cNvSpPr/>
          <p:nvPr/>
        </p:nvSpPr>
        <p:spPr>
          <a:xfrm>
            <a:off x="4640287" y="3331924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8</a:t>
            </a:r>
          </a:p>
        </p:txBody>
      </p:sp>
      <p:sp>
        <p:nvSpPr>
          <p:cNvPr id="60" name="Прямокутник 59"/>
          <p:cNvSpPr/>
          <p:nvPr/>
        </p:nvSpPr>
        <p:spPr>
          <a:xfrm>
            <a:off x="4640288" y="3510220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61" name="Прямокутник 60"/>
          <p:cNvSpPr/>
          <p:nvPr/>
        </p:nvSpPr>
        <p:spPr>
          <a:xfrm>
            <a:off x="4640286" y="3704089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8</a:t>
            </a:r>
          </a:p>
        </p:txBody>
      </p:sp>
      <p:sp>
        <p:nvSpPr>
          <p:cNvPr id="16" name="Правильний п'ятикутник 15"/>
          <p:cNvSpPr/>
          <p:nvPr/>
        </p:nvSpPr>
        <p:spPr>
          <a:xfrm>
            <a:off x="326507" y="511147"/>
            <a:ext cx="759424" cy="742830"/>
          </a:xfrm>
          <a:prstGeom prst="pentagon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Шестикутник 17"/>
          <p:cNvSpPr/>
          <p:nvPr/>
        </p:nvSpPr>
        <p:spPr>
          <a:xfrm>
            <a:off x="1359638" y="507008"/>
            <a:ext cx="846083" cy="777182"/>
          </a:xfrm>
          <a:prstGeom prst="hexagon">
            <a:avLst>
              <a:gd name="adj" fmla="val 29986"/>
              <a:gd name="vf" fmla="val 115470"/>
            </a:avLst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Восьмикутник 18"/>
          <p:cNvSpPr/>
          <p:nvPr/>
        </p:nvSpPr>
        <p:spPr>
          <a:xfrm>
            <a:off x="2416606" y="543368"/>
            <a:ext cx="755380" cy="714412"/>
          </a:xfrm>
          <a:prstGeom prst="octagon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Хорда 19"/>
          <p:cNvSpPr/>
          <p:nvPr/>
        </p:nvSpPr>
        <p:spPr>
          <a:xfrm rot="5400000">
            <a:off x="3444164" y="644356"/>
            <a:ext cx="914400" cy="914400"/>
          </a:xfrm>
          <a:prstGeom prst="chord">
            <a:avLst>
              <a:gd name="adj1" fmla="val 5417901"/>
              <a:gd name="adj2" fmla="val 16200000"/>
            </a:avLst>
          </a:prstGeom>
          <a:solidFill>
            <a:srgbClr val="DE9B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Блок-схема: ручний ввід 20"/>
          <p:cNvSpPr/>
          <p:nvPr/>
        </p:nvSpPr>
        <p:spPr>
          <a:xfrm rot="5400000">
            <a:off x="4720380" y="486843"/>
            <a:ext cx="658677" cy="765374"/>
          </a:xfrm>
          <a:prstGeom prst="flowChartManualInput">
            <a:avLst/>
          </a:prstGeom>
          <a:solidFill>
            <a:srgbClr val="CCEC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Прямокутний трикутник 23"/>
          <p:cNvSpPr/>
          <p:nvPr/>
        </p:nvSpPr>
        <p:spPr>
          <a:xfrm>
            <a:off x="5740873" y="559164"/>
            <a:ext cx="764314" cy="641146"/>
          </a:xfrm>
          <a:prstGeom prst="rtTriangle">
            <a:avLst/>
          </a:prstGeom>
          <a:solidFill>
            <a:srgbClr val="BDF08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Блок-схема: рішення 69"/>
          <p:cNvSpPr/>
          <p:nvPr/>
        </p:nvSpPr>
        <p:spPr>
          <a:xfrm>
            <a:off x="324374" y="2000508"/>
            <a:ext cx="1271231" cy="608710"/>
          </a:xfrm>
          <a:prstGeom prst="flowChartDecision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Шестикутник 70"/>
          <p:cNvSpPr/>
          <p:nvPr/>
        </p:nvSpPr>
        <p:spPr>
          <a:xfrm>
            <a:off x="461503" y="3082497"/>
            <a:ext cx="868506" cy="814698"/>
          </a:xfrm>
          <a:prstGeom prst="hexagon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Восьмикутник 73"/>
          <p:cNvSpPr/>
          <p:nvPr/>
        </p:nvSpPr>
        <p:spPr>
          <a:xfrm>
            <a:off x="4790071" y="1911154"/>
            <a:ext cx="950802" cy="919866"/>
          </a:xfrm>
          <a:prstGeom prst="octagon">
            <a:avLst>
              <a:gd name="adj" fmla="val 31816"/>
            </a:avLst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Правильний п'ятикутник 74"/>
          <p:cNvSpPr/>
          <p:nvPr/>
        </p:nvSpPr>
        <p:spPr>
          <a:xfrm>
            <a:off x="347805" y="5005152"/>
            <a:ext cx="1109785" cy="1094388"/>
          </a:xfrm>
          <a:prstGeom prst="pentagon">
            <a:avLst/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Прямокутний трикутник 75"/>
          <p:cNvSpPr/>
          <p:nvPr/>
        </p:nvSpPr>
        <p:spPr>
          <a:xfrm>
            <a:off x="1662893" y="5099035"/>
            <a:ext cx="914400" cy="914400"/>
          </a:xfrm>
          <a:prstGeom prst="rtTriangle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Блок-схема: дані 76"/>
          <p:cNvSpPr/>
          <p:nvPr/>
        </p:nvSpPr>
        <p:spPr>
          <a:xfrm>
            <a:off x="2782596" y="5195355"/>
            <a:ext cx="1424087" cy="824154"/>
          </a:xfrm>
          <a:prstGeom prst="flowChartInputOutput">
            <a:avLst/>
          </a:prstGeom>
          <a:solidFill>
            <a:srgbClr val="DAADE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Блок-схема: рішення 77"/>
          <p:cNvSpPr/>
          <p:nvPr/>
        </p:nvSpPr>
        <p:spPr>
          <a:xfrm rot="5400000">
            <a:off x="4098710" y="5110527"/>
            <a:ext cx="1366116" cy="826727"/>
          </a:xfrm>
          <a:prstGeom prst="flowChartDecision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Діагональна стрічка 78"/>
          <p:cNvSpPr/>
          <p:nvPr/>
        </p:nvSpPr>
        <p:spPr>
          <a:xfrm>
            <a:off x="5429351" y="5006838"/>
            <a:ext cx="1117600" cy="1137361"/>
          </a:xfrm>
          <a:prstGeom prst="diagStripe">
            <a:avLst/>
          </a:prstGeom>
          <a:solidFill>
            <a:srgbClr val="FFC5C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Picture 1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/>
          <a:stretch/>
        </p:blipFill>
        <p:spPr>
          <a:xfrm>
            <a:off x="4316476" y="6648414"/>
            <a:ext cx="2225749" cy="2224069"/>
          </a:xfrm>
          <a:prstGeom prst="rect">
            <a:avLst/>
          </a:prstGeom>
        </p:spPr>
      </p:pic>
      <p:sp>
        <p:nvSpPr>
          <p:cNvPr id="81" name="Прямокутник 80"/>
          <p:cNvSpPr/>
          <p:nvPr/>
        </p:nvSpPr>
        <p:spPr>
          <a:xfrm>
            <a:off x="5429350" y="6856276"/>
            <a:ext cx="720000" cy="7200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Прямокутник 81"/>
          <p:cNvSpPr/>
          <p:nvPr/>
        </p:nvSpPr>
        <p:spPr>
          <a:xfrm>
            <a:off x="5075853" y="6856276"/>
            <a:ext cx="180000" cy="3600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Прямокутник 82"/>
          <p:cNvSpPr/>
          <p:nvPr/>
        </p:nvSpPr>
        <p:spPr>
          <a:xfrm>
            <a:off x="4523980" y="6856276"/>
            <a:ext cx="360000" cy="7200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Рівнобедрений трикутник 83"/>
          <p:cNvSpPr/>
          <p:nvPr/>
        </p:nvSpPr>
        <p:spPr>
          <a:xfrm>
            <a:off x="4523980" y="8120863"/>
            <a:ext cx="540000" cy="540000"/>
          </a:xfrm>
          <a:prstGeom prst="triangle">
            <a:avLst>
              <a:gd name="adj" fmla="val 0"/>
            </a:avLst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Блок-схема: рішення 84"/>
          <p:cNvSpPr/>
          <p:nvPr/>
        </p:nvSpPr>
        <p:spPr>
          <a:xfrm>
            <a:off x="5141350" y="8048215"/>
            <a:ext cx="1296000" cy="612648"/>
          </a:xfrm>
          <a:prstGeom prst="flowChartDecision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Прямокутник 85"/>
          <p:cNvSpPr/>
          <p:nvPr/>
        </p:nvSpPr>
        <p:spPr>
          <a:xfrm>
            <a:off x="365493" y="6794627"/>
            <a:ext cx="3680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rectangle with sides measuring 1 cm and 2 cm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rectangle that is smaller the one you have just drawn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with sides measuring 2 cm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right triangle with two sides of equal length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rhombus with sides measuring 2 cm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endParaRPr lang="uk-UA" sz="1200" dirty="0"/>
          </a:p>
        </p:txBody>
      </p:sp>
      <p:sp>
        <p:nvSpPr>
          <p:cNvPr id="55" name="5-Point Star 116"/>
          <p:cNvSpPr/>
          <p:nvPr/>
        </p:nvSpPr>
        <p:spPr>
          <a:xfrm>
            <a:off x="910446" y="161637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17776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514928" y="711962"/>
            <a:ext cx="2373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 of symmetry.</a:t>
            </a:r>
          </a:p>
        </p:txBody>
      </p:sp>
      <p:sp>
        <p:nvSpPr>
          <p:cNvPr id="38" name="Rectangle 33"/>
          <p:cNvSpPr/>
          <p:nvPr/>
        </p:nvSpPr>
        <p:spPr>
          <a:xfrm>
            <a:off x="204164" y="3488032"/>
            <a:ext cx="6480000" cy="219834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5" name="Прямокутник 664"/>
          <p:cNvSpPr/>
          <p:nvPr/>
        </p:nvSpPr>
        <p:spPr>
          <a:xfrm>
            <a:off x="204164" y="5700296"/>
            <a:ext cx="648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Draw the following shapes.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13321" y="5970941"/>
            <a:ext cx="6480000" cy="2845073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204164" y="630834"/>
            <a:ext cx="3453436" cy="118264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219853" y="3488032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2D shapes and describe it to a friend thinking about the angles,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types of lines it is made up of and whether it has any lines of symmetry.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213322" y="369730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these 2D shapes.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1514928" y="2131321"/>
            <a:ext cx="2258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204164" y="1873916"/>
            <a:ext cx="3453436" cy="153258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272006" y="6053588"/>
            <a:ext cx="3680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rectangle with one side measuring 3 cm and the other side 2 cm smaller 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that has side a measuring the same as the smaller side of the drawn rectangle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with sides twice greater than the sides of the drawn square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right triangle with three sides of length: 3 cm, 4 cm and 5 cm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2D shape consisting of 6 triangles with equal sides and lengths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endParaRPr lang="uk-UA" sz="1200" dirty="0"/>
          </a:p>
        </p:txBody>
      </p:sp>
      <p:pic>
        <p:nvPicPr>
          <p:cNvPr id="177" name="Picture 1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/>
          <a:stretch/>
        </p:blipFill>
        <p:spPr>
          <a:xfrm>
            <a:off x="4144335" y="6333609"/>
            <a:ext cx="2225749" cy="2224069"/>
          </a:xfrm>
          <a:prstGeom prst="rect">
            <a:avLst/>
          </a:prstGeom>
        </p:spPr>
      </p:pic>
      <p:sp>
        <p:nvSpPr>
          <p:cNvPr id="14" name="Правильний п'ятикутник 13"/>
          <p:cNvSpPr/>
          <p:nvPr/>
        </p:nvSpPr>
        <p:spPr>
          <a:xfrm>
            <a:off x="1661859" y="4101022"/>
            <a:ext cx="926845" cy="1518611"/>
          </a:xfrm>
          <a:prstGeom prst="pentagon">
            <a:avLst/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Прямокутний трикутник 14"/>
          <p:cNvSpPr/>
          <p:nvPr/>
        </p:nvSpPr>
        <p:spPr>
          <a:xfrm rot="8080493">
            <a:off x="496662" y="4134748"/>
            <a:ext cx="914400" cy="914400"/>
          </a:xfrm>
          <a:prstGeom prst="rtTriangle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" name="Group 113"/>
          <p:cNvGrpSpPr/>
          <p:nvPr/>
        </p:nvGrpSpPr>
        <p:grpSpPr>
          <a:xfrm>
            <a:off x="687832" y="163836"/>
            <a:ext cx="593489" cy="171412"/>
            <a:chOff x="897523" y="158438"/>
            <a:chExt cx="593489" cy="171412"/>
          </a:xfrm>
        </p:grpSpPr>
        <p:grpSp>
          <p:nvGrpSpPr>
            <p:cNvPr id="43" name="Group 114"/>
            <p:cNvGrpSpPr/>
            <p:nvPr/>
          </p:nvGrpSpPr>
          <p:grpSpPr>
            <a:xfrm>
              <a:off x="897523" y="158438"/>
              <a:ext cx="389820" cy="171412"/>
              <a:chOff x="1235681" y="158438"/>
              <a:chExt cx="389820" cy="171412"/>
            </a:xfrm>
          </p:grpSpPr>
          <p:sp>
            <p:nvSpPr>
              <p:cNvPr id="45" name="5-Point Star 116"/>
              <p:cNvSpPr/>
              <p:nvPr/>
            </p:nvSpPr>
            <p:spPr>
              <a:xfrm>
                <a:off x="1235681" y="158439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5-Point Star 117"/>
              <p:cNvSpPr/>
              <p:nvPr/>
            </p:nvSpPr>
            <p:spPr>
              <a:xfrm>
                <a:off x="1439350" y="158438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5-Point Star 115"/>
            <p:cNvSpPr/>
            <p:nvPr/>
          </p:nvSpPr>
          <p:spPr>
            <a:xfrm>
              <a:off x="130486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П'ятикутник 11"/>
          <p:cNvSpPr/>
          <p:nvPr/>
        </p:nvSpPr>
        <p:spPr>
          <a:xfrm>
            <a:off x="304177" y="707162"/>
            <a:ext cx="1139612" cy="1025265"/>
          </a:xfrm>
          <a:prstGeom prst="homePlate">
            <a:avLst>
              <a:gd name="adj" fmla="val 31406"/>
            </a:avLst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Восьмикутник 19"/>
          <p:cNvSpPr/>
          <p:nvPr/>
        </p:nvSpPr>
        <p:spPr>
          <a:xfrm rot="5400000">
            <a:off x="130592" y="2227860"/>
            <a:ext cx="1340164" cy="824699"/>
          </a:xfrm>
          <a:prstGeom prst="octagon">
            <a:avLst>
              <a:gd name="adj" fmla="val 40758"/>
            </a:avLst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Рівнобедрений трикутник 20"/>
          <p:cNvSpPr/>
          <p:nvPr/>
        </p:nvSpPr>
        <p:spPr>
          <a:xfrm>
            <a:off x="454224" y="4699043"/>
            <a:ext cx="1060704" cy="914400"/>
          </a:xfrm>
          <a:prstGeom prst="triangle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Правильний п'ятикутник 22"/>
          <p:cNvSpPr/>
          <p:nvPr/>
        </p:nvSpPr>
        <p:spPr>
          <a:xfrm>
            <a:off x="2726412" y="4946747"/>
            <a:ext cx="1672492" cy="637401"/>
          </a:xfrm>
          <a:prstGeom prst="pentagon">
            <a:avLst/>
          </a:prstGeom>
          <a:solidFill>
            <a:srgbClr val="DAADE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Прямокутний трикутник 23"/>
          <p:cNvSpPr/>
          <p:nvPr/>
        </p:nvSpPr>
        <p:spPr>
          <a:xfrm rot="5400000">
            <a:off x="3482827" y="3633146"/>
            <a:ext cx="420650" cy="1689880"/>
          </a:xfrm>
          <a:prstGeom prst="rtTriangle">
            <a:avLst/>
          </a:prstGeom>
          <a:solidFill>
            <a:srgbClr val="FFC5C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Правильний п'ятикутник 24"/>
          <p:cNvSpPr/>
          <p:nvPr/>
        </p:nvSpPr>
        <p:spPr>
          <a:xfrm rot="2187443">
            <a:off x="4403682" y="4271104"/>
            <a:ext cx="960120" cy="914400"/>
          </a:xfrm>
          <a:prstGeom prst="pentagon">
            <a:avLst/>
          </a:prstGeom>
          <a:solidFill>
            <a:srgbClr val="FFC00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Рівнобедрений трикутник 25"/>
          <p:cNvSpPr/>
          <p:nvPr/>
        </p:nvSpPr>
        <p:spPr>
          <a:xfrm>
            <a:off x="5022696" y="4923479"/>
            <a:ext cx="1112875" cy="672886"/>
          </a:xfrm>
          <a:prstGeom prst="triangle">
            <a:avLst>
              <a:gd name="adj" fmla="val 77262"/>
            </a:avLst>
          </a:prstGeom>
          <a:solidFill>
            <a:srgbClr val="DE9B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Полілінія 28"/>
          <p:cNvSpPr/>
          <p:nvPr/>
        </p:nvSpPr>
        <p:spPr>
          <a:xfrm>
            <a:off x="5739561" y="3931452"/>
            <a:ext cx="716238" cy="1508930"/>
          </a:xfrm>
          <a:custGeom>
            <a:avLst/>
            <a:gdLst>
              <a:gd name="connsiteX0" fmla="*/ 562708 w 1055077"/>
              <a:gd name="connsiteY0" fmla="*/ 0 h 1727200"/>
              <a:gd name="connsiteX1" fmla="*/ 1055077 w 1055077"/>
              <a:gd name="connsiteY1" fmla="*/ 281354 h 1727200"/>
              <a:gd name="connsiteX2" fmla="*/ 976923 w 1055077"/>
              <a:gd name="connsiteY2" fmla="*/ 1727200 h 1727200"/>
              <a:gd name="connsiteX3" fmla="*/ 0 w 1055077"/>
              <a:gd name="connsiteY3" fmla="*/ 382954 h 1727200"/>
              <a:gd name="connsiteX4" fmla="*/ 250092 w 1055077"/>
              <a:gd name="connsiteY4" fmla="*/ 15631 h 1727200"/>
              <a:gd name="connsiteX5" fmla="*/ 562708 w 1055077"/>
              <a:gd name="connsiteY5" fmla="*/ 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5077" h="1727200">
                <a:moveTo>
                  <a:pt x="562708" y="0"/>
                </a:moveTo>
                <a:lnTo>
                  <a:pt x="1055077" y="281354"/>
                </a:lnTo>
                <a:lnTo>
                  <a:pt x="976923" y="1727200"/>
                </a:lnTo>
                <a:lnTo>
                  <a:pt x="0" y="382954"/>
                </a:lnTo>
                <a:lnTo>
                  <a:pt x="250092" y="15631"/>
                </a:lnTo>
                <a:lnTo>
                  <a:pt x="562708" y="0"/>
                </a:lnTo>
                <a:close/>
              </a:path>
            </a:pathLst>
          </a:custGeom>
          <a:solidFill>
            <a:srgbClr val="BDF08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Rectangle 33"/>
          <p:cNvSpPr/>
          <p:nvPr/>
        </p:nvSpPr>
        <p:spPr>
          <a:xfrm>
            <a:off x="3713240" y="627676"/>
            <a:ext cx="2970924" cy="277034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25950" y="2247270"/>
            <a:ext cx="2258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3" name="Полілінія 2"/>
          <p:cNvSpPr/>
          <p:nvPr/>
        </p:nvSpPr>
        <p:spPr>
          <a:xfrm>
            <a:off x="4144335" y="753280"/>
            <a:ext cx="2174306" cy="1247993"/>
          </a:xfrm>
          <a:custGeom>
            <a:avLst/>
            <a:gdLst>
              <a:gd name="connsiteX0" fmla="*/ 0 w 2174306"/>
              <a:gd name="connsiteY0" fmla="*/ 411034 h 1247993"/>
              <a:gd name="connsiteX1" fmla="*/ 5957 w 2174306"/>
              <a:gd name="connsiteY1" fmla="*/ 1247993 h 1247993"/>
              <a:gd name="connsiteX2" fmla="*/ 2174306 w 2174306"/>
              <a:gd name="connsiteY2" fmla="*/ 1247993 h 1247993"/>
              <a:gd name="connsiteX3" fmla="*/ 2165371 w 2174306"/>
              <a:gd name="connsiteY3" fmla="*/ 693991 h 1247993"/>
              <a:gd name="connsiteX4" fmla="*/ 1501165 w 2174306"/>
              <a:gd name="connsiteY4" fmla="*/ 0 h 1247993"/>
              <a:gd name="connsiteX5" fmla="*/ 402098 w 2174306"/>
              <a:gd name="connsiteY5" fmla="*/ 0 h 1247993"/>
              <a:gd name="connsiteX6" fmla="*/ 0 w 2174306"/>
              <a:gd name="connsiteY6" fmla="*/ 411034 h 124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4306" h="1247993">
                <a:moveTo>
                  <a:pt x="0" y="411034"/>
                </a:moveTo>
                <a:cubicBezTo>
                  <a:pt x="1986" y="690020"/>
                  <a:pt x="3971" y="969007"/>
                  <a:pt x="5957" y="1247993"/>
                </a:cubicBezTo>
                <a:lnTo>
                  <a:pt x="2174306" y="1247993"/>
                </a:lnTo>
                <a:lnTo>
                  <a:pt x="2165371" y="693991"/>
                </a:lnTo>
                <a:lnTo>
                  <a:pt x="1501165" y="0"/>
                </a:lnTo>
                <a:lnTo>
                  <a:pt x="402098" y="0"/>
                </a:lnTo>
                <a:lnTo>
                  <a:pt x="0" y="411034"/>
                </a:lnTo>
                <a:close/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277048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514928" y="711962"/>
            <a:ext cx="2373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 of symmetry.</a:t>
            </a:r>
          </a:p>
        </p:txBody>
      </p:sp>
      <p:sp>
        <p:nvSpPr>
          <p:cNvPr id="38" name="Rectangle 33"/>
          <p:cNvSpPr/>
          <p:nvPr/>
        </p:nvSpPr>
        <p:spPr>
          <a:xfrm>
            <a:off x="204164" y="3488032"/>
            <a:ext cx="6480000" cy="2198347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5" name="Прямокутник 664"/>
          <p:cNvSpPr/>
          <p:nvPr/>
        </p:nvSpPr>
        <p:spPr>
          <a:xfrm>
            <a:off x="204164" y="5700296"/>
            <a:ext cx="648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Draw the following shapes.</a:t>
            </a:r>
          </a:p>
        </p:txBody>
      </p:sp>
      <p:sp>
        <p:nvSpPr>
          <p:cNvPr id="739" name="Rectangle 33"/>
          <p:cNvSpPr/>
          <p:nvPr/>
        </p:nvSpPr>
        <p:spPr>
          <a:xfrm>
            <a:off x="213321" y="5970941"/>
            <a:ext cx="6480000" cy="2845073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Rectangle 33"/>
          <p:cNvSpPr/>
          <p:nvPr/>
        </p:nvSpPr>
        <p:spPr>
          <a:xfrm>
            <a:off x="204164" y="630834"/>
            <a:ext cx="3453436" cy="118264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Прямокутник 911"/>
          <p:cNvSpPr/>
          <p:nvPr/>
        </p:nvSpPr>
        <p:spPr>
          <a:xfrm>
            <a:off x="219853" y="3488032"/>
            <a:ext cx="647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Choose one of these 2D shapes and describe it to a friend thinking about the angles,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types of lines it is made up of and whether it has any lines of symmetry. </a:t>
            </a:r>
          </a:p>
          <a:p>
            <a:pPr algn="ctr"/>
            <a:r>
              <a:rPr lang="en-US" sz="1200" dirty="0">
                <a:latin typeface="Sassoon Infant Std" panose="020B0503020103030203"/>
              </a:rPr>
              <a:t>Can your friend identify the shape from your description? </a:t>
            </a:r>
          </a:p>
        </p:txBody>
      </p:sp>
      <p:sp>
        <p:nvSpPr>
          <p:cNvPr id="158" name="Прямокутник 157"/>
          <p:cNvSpPr/>
          <p:nvPr/>
        </p:nvSpPr>
        <p:spPr>
          <a:xfrm>
            <a:off x="213322" y="369730"/>
            <a:ext cx="6470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/>
              </a:rPr>
              <a:t>Describe these 2D shapes.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1514928" y="2131321"/>
            <a:ext cx="2258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168" name="Rectangle 33"/>
          <p:cNvSpPr/>
          <p:nvPr/>
        </p:nvSpPr>
        <p:spPr>
          <a:xfrm>
            <a:off x="204164" y="1873916"/>
            <a:ext cx="3453436" cy="1532586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272006" y="6053588"/>
            <a:ext cx="3680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rectangle with one side measuring 3 cm and the other side 2 cm smaller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that has side a measuring the same as the smaller side of the drawn rectangle</a:t>
            </a:r>
          </a:p>
          <a:p>
            <a:r>
              <a:rPr lang="en-US" sz="1200" dirty="0">
                <a:latin typeface="Sassoon Infant Std" panose="020B0503020103030203" pitchFamily="34" charset="0"/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square with sides twice greater than the sides of the drawn square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right triangle with three sides of length: 3 cm, 4 cm and 5 cm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Sassoon Infant Std" panose="020B0503020103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Sassoon Infant Std" panose="020B0503020103030203" pitchFamily="34" charset="0"/>
              </a:rPr>
              <a:t>A 2D shape consisting of 6 triangles with equal sides and lengths</a:t>
            </a:r>
          </a:p>
          <a:p>
            <a:endParaRPr lang="en-US" sz="1200" dirty="0">
              <a:latin typeface="Sassoon Infant Std" panose="020B0503020103030203" pitchFamily="34" charset="0"/>
            </a:endParaRPr>
          </a:p>
          <a:p>
            <a:endParaRPr lang="uk-UA" sz="1200" dirty="0"/>
          </a:p>
        </p:txBody>
      </p:sp>
      <p:sp>
        <p:nvSpPr>
          <p:cNvPr id="14" name="Правильний п'ятикутник 13"/>
          <p:cNvSpPr/>
          <p:nvPr/>
        </p:nvSpPr>
        <p:spPr>
          <a:xfrm>
            <a:off x="1661859" y="4101022"/>
            <a:ext cx="926845" cy="1518611"/>
          </a:xfrm>
          <a:prstGeom prst="pentagon">
            <a:avLst/>
          </a:prstGeom>
          <a:solidFill>
            <a:srgbClr val="7DBE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Прямокутний трикутник 14"/>
          <p:cNvSpPr/>
          <p:nvPr/>
        </p:nvSpPr>
        <p:spPr>
          <a:xfrm rot="8080493">
            <a:off x="496662" y="4134748"/>
            <a:ext cx="914400" cy="914400"/>
          </a:xfrm>
          <a:prstGeom prst="rtTriangle">
            <a:avLst/>
          </a:prstGeom>
          <a:solidFill>
            <a:srgbClr val="FFFF6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" name="Group 113"/>
          <p:cNvGrpSpPr/>
          <p:nvPr/>
        </p:nvGrpSpPr>
        <p:grpSpPr>
          <a:xfrm>
            <a:off x="687832" y="163836"/>
            <a:ext cx="593489" cy="171412"/>
            <a:chOff x="897523" y="158438"/>
            <a:chExt cx="593489" cy="171412"/>
          </a:xfrm>
        </p:grpSpPr>
        <p:grpSp>
          <p:nvGrpSpPr>
            <p:cNvPr id="43" name="Group 114"/>
            <p:cNvGrpSpPr/>
            <p:nvPr/>
          </p:nvGrpSpPr>
          <p:grpSpPr>
            <a:xfrm>
              <a:off x="897523" y="158438"/>
              <a:ext cx="389820" cy="171412"/>
              <a:chOff x="1235681" y="158438"/>
              <a:chExt cx="389820" cy="171412"/>
            </a:xfrm>
          </p:grpSpPr>
          <p:sp>
            <p:nvSpPr>
              <p:cNvPr id="45" name="5-Point Star 116"/>
              <p:cNvSpPr/>
              <p:nvPr/>
            </p:nvSpPr>
            <p:spPr>
              <a:xfrm>
                <a:off x="1235681" y="158439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5-Point Star 117"/>
              <p:cNvSpPr/>
              <p:nvPr/>
            </p:nvSpPr>
            <p:spPr>
              <a:xfrm>
                <a:off x="1439350" y="158438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5-Point Star 115"/>
            <p:cNvSpPr/>
            <p:nvPr/>
          </p:nvSpPr>
          <p:spPr>
            <a:xfrm>
              <a:off x="130486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П'ятикутник 11"/>
          <p:cNvSpPr/>
          <p:nvPr/>
        </p:nvSpPr>
        <p:spPr>
          <a:xfrm>
            <a:off x="304177" y="707162"/>
            <a:ext cx="1139612" cy="1025265"/>
          </a:xfrm>
          <a:prstGeom prst="homePlate">
            <a:avLst>
              <a:gd name="adj" fmla="val 31406"/>
            </a:avLst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Восьмикутник 19"/>
          <p:cNvSpPr/>
          <p:nvPr/>
        </p:nvSpPr>
        <p:spPr>
          <a:xfrm rot="5400000">
            <a:off x="130592" y="2227860"/>
            <a:ext cx="1340164" cy="824699"/>
          </a:xfrm>
          <a:prstGeom prst="octagon">
            <a:avLst>
              <a:gd name="adj" fmla="val 40758"/>
            </a:avLst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Рівнобедрений трикутник 20"/>
          <p:cNvSpPr/>
          <p:nvPr/>
        </p:nvSpPr>
        <p:spPr>
          <a:xfrm>
            <a:off x="454224" y="4699043"/>
            <a:ext cx="1060704" cy="914400"/>
          </a:xfrm>
          <a:prstGeom prst="triangle">
            <a:avLst/>
          </a:prstGeom>
          <a:solidFill>
            <a:srgbClr val="7DFF7D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Правильний п'ятикутник 22"/>
          <p:cNvSpPr/>
          <p:nvPr/>
        </p:nvSpPr>
        <p:spPr>
          <a:xfrm>
            <a:off x="2726412" y="4946747"/>
            <a:ext cx="1672492" cy="637401"/>
          </a:xfrm>
          <a:prstGeom prst="pentagon">
            <a:avLst/>
          </a:prstGeom>
          <a:solidFill>
            <a:srgbClr val="DAADE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Прямокутний трикутник 23"/>
          <p:cNvSpPr/>
          <p:nvPr/>
        </p:nvSpPr>
        <p:spPr>
          <a:xfrm rot="5400000">
            <a:off x="3482827" y="3633146"/>
            <a:ext cx="420650" cy="1689880"/>
          </a:xfrm>
          <a:prstGeom prst="rtTriangle">
            <a:avLst/>
          </a:prstGeom>
          <a:solidFill>
            <a:srgbClr val="FFC5C5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Правильний п'ятикутник 24"/>
          <p:cNvSpPr/>
          <p:nvPr/>
        </p:nvSpPr>
        <p:spPr>
          <a:xfrm rot="2187443">
            <a:off x="4403682" y="4271104"/>
            <a:ext cx="960120" cy="914400"/>
          </a:xfrm>
          <a:prstGeom prst="pentagon">
            <a:avLst/>
          </a:prstGeom>
          <a:solidFill>
            <a:srgbClr val="FFC00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Рівнобедрений трикутник 25"/>
          <p:cNvSpPr/>
          <p:nvPr/>
        </p:nvSpPr>
        <p:spPr>
          <a:xfrm>
            <a:off x="5022696" y="4923479"/>
            <a:ext cx="1112875" cy="672886"/>
          </a:xfrm>
          <a:prstGeom prst="triangle">
            <a:avLst>
              <a:gd name="adj" fmla="val 77262"/>
            </a:avLst>
          </a:prstGeom>
          <a:solidFill>
            <a:srgbClr val="DE9BFF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Полілінія 28"/>
          <p:cNvSpPr/>
          <p:nvPr/>
        </p:nvSpPr>
        <p:spPr>
          <a:xfrm>
            <a:off x="5739561" y="3931452"/>
            <a:ext cx="716238" cy="1508930"/>
          </a:xfrm>
          <a:custGeom>
            <a:avLst/>
            <a:gdLst>
              <a:gd name="connsiteX0" fmla="*/ 562708 w 1055077"/>
              <a:gd name="connsiteY0" fmla="*/ 0 h 1727200"/>
              <a:gd name="connsiteX1" fmla="*/ 1055077 w 1055077"/>
              <a:gd name="connsiteY1" fmla="*/ 281354 h 1727200"/>
              <a:gd name="connsiteX2" fmla="*/ 976923 w 1055077"/>
              <a:gd name="connsiteY2" fmla="*/ 1727200 h 1727200"/>
              <a:gd name="connsiteX3" fmla="*/ 0 w 1055077"/>
              <a:gd name="connsiteY3" fmla="*/ 382954 h 1727200"/>
              <a:gd name="connsiteX4" fmla="*/ 250092 w 1055077"/>
              <a:gd name="connsiteY4" fmla="*/ 15631 h 1727200"/>
              <a:gd name="connsiteX5" fmla="*/ 562708 w 1055077"/>
              <a:gd name="connsiteY5" fmla="*/ 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5077" h="1727200">
                <a:moveTo>
                  <a:pt x="562708" y="0"/>
                </a:moveTo>
                <a:lnTo>
                  <a:pt x="1055077" y="281354"/>
                </a:lnTo>
                <a:lnTo>
                  <a:pt x="976923" y="1727200"/>
                </a:lnTo>
                <a:lnTo>
                  <a:pt x="0" y="382954"/>
                </a:lnTo>
                <a:lnTo>
                  <a:pt x="250092" y="15631"/>
                </a:lnTo>
                <a:lnTo>
                  <a:pt x="562708" y="0"/>
                </a:lnTo>
                <a:close/>
              </a:path>
            </a:pathLst>
          </a:custGeom>
          <a:solidFill>
            <a:srgbClr val="BDF080"/>
          </a:solidFill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Rectangle 33"/>
          <p:cNvSpPr/>
          <p:nvPr/>
        </p:nvSpPr>
        <p:spPr>
          <a:xfrm>
            <a:off x="3713240" y="627676"/>
            <a:ext cx="2970924" cy="2770342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25950" y="2247270"/>
            <a:ext cx="2258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right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obtuse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acute angles.</a:t>
            </a:r>
          </a:p>
          <a:p>
            <a:pPr algn="l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It has _____ lines of symmetry.</a:t>
            </a:r>
          </a:p>
        </p:txBody>
      </p:sp>
      <p:sp>
        <p:nvSpPr>
          <p:cNvPr id="3" name="Полілінія 2"/>
          <p:cNvSpPr/>
          <p:nvPr/>
        </p:nvSpPr>
        <p:spPr>
          <a:xfrm>
            <a:off x="4144335" y="753280"/>
            <a:ext cx="2174306" cy="1247993"/>
          </a:xfrm>
          <a:custGeom>
            <a:avLst/>
            <a:gdLst>
              <a:gd name="connsiteX0" fmla="*/ 0 w 2174306"/>
              <a:gd name="connsiteY0" fmla="*/ 411034 h 1247993"/>
              <a:gd name="connsiteX1" fmla="*/ 5957 w 2174306"/>
              <a:gd name="connsiteY1" fmla="*/ 1247993 h 1247993"/>
              <a:gd name="connsiteX2" fmla="*/ 2174306 w 2174306"/>
              <a:gd name="connsiteY2" fmla="*/ 1247993 h 1247993"/>
              <a:gd name="connsiteX3" fmla="*/ 2165371 w 2174306"/>
              <a:gd name="connsiteY3" fmla="*/ 693991 h 1247993"/>
              <a:gd name="connsiteX4" fmla="*/ 1501165 w 2174306"/>
              <a:gd name="connsiteY4" fmla="*/ 0 h 1247993"/>
              <a:gd name="connsiteX5" fmla="*/ 402098 w 2174306"/>
              <a:gd name="connsiteY5" fmla="*/ 0 h 1247993"/>
              <a:gd name="connsiteX6" fmla="*/ 0 w 2174306"/>
              <a:gd name="connsiteY6" fmla="*/ 411034 h 124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4306" h="1247993">
                <a:moveTo>
                  <a:pt x="0" y="411034"/>
                </a:moveTo>
                <a:cubicBezTo>
                  <a:pt x="1986" y="690020"/>
                  <a:pt x="3971" y="969007"/>
                  <a:pt x="5957" y="1247993"/>
                </a:cubicBezTo>
                <a:lnTo>
                  <a:pt x="2174306" y="1247993"/>
                </a:lnTo>
                <a:lnTo>
                  <a:pt x="2165371" y="693991"/>
                </a:lnTo>
                <a:lnTo>
                  <a:pt x="1501165" y="0"/>
                </a:lnTo>
                <a:lnTo>
                  <a:pt x="402098" y="0"/>
                </a:lnTo>
                <a:lnTo>
                  <a:pt x="0" y="411034"/>
                </a:lnTo>
                <a:close/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94296" y="6680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34" name="Прямокутник 33"/>
          <p:cNvSpPr/>
          <p:nvPr/>
        </p:nvSpPr>
        <p:spPr>
          <a:xfrm>
            <a:off x="2005682" y="688390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5</a:t>
            </a:r>
          </a:p>
        </p:txBody>
      </p:sp>
      <p:sp>
        <p:nvSpPr>
          <p:cNvPr id="35" name="Прямокутник 34"/>
          <p:cNvSpPr/>
          <p:nvPr/>
        </p:nvSpPr>
        <p:spPr>
          <a:xfrm>
            <a:off x="2005682" y="881393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2</a:t>
            </a:r>
          </a:p>
        </p:txBody>
      </p:sp>
      <p:sp>
        <p:nvSpPr>
          <p:cNvPr id="36" name="Прямокутник 35"/>
          <p:cNvSpPr/>
          <p:nvPr/>
        </p:nvSpPr>
        <p:spPr>
          <a:xfrm>
            <a:off x="2005681" y="1065813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3</a:t>
            </a:r>
          </a:p>
        </p:txBody>
      </p:sp>
      <p:sp>
        <p:nvSpPr>
          <p:cNvPr id="37" name="Прямокутник 36"/>
          <p:cNvSpPr/>
          <p:nvPr/>
        </p:nvSpPr>
        <p:spPr>
          <a:xfrm>
            <a:off x="2005682" y="1244109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39" name="Прямокутник 38"/>
          <p:cNvSpPr/>
          <p:nvPr/>
        </p:nvSpPr>
        <p:spPr>
          <a:xfrm>
            <a:off x="2005680" y="1437978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1</a:t>
            </a:r>
          </a:p>
        </p:txBody>
      </p:sp>
      <p:sp>
        <p:nvSpPr>
          <p:cNvPr id="40" name="Прямокутник 39"/>
          <p:cNvSpPr/>
          <p:nvPr/>
        </p:nvSpPr>
        <p:spPr>
          <a:xfrm>
            <a:off x="2005680" y="2108770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8</a:t>
            </a:r>
          </a:p>
        </p:txBody>
      </p:sp>
      <p:sp>
        <p:nvSpPr>
          <p:cNvPr id="41" name="Прямокутник 40"/>
          <p:cNvSpPr/>
          <p:nvPr/>
        </p:nvSpPr>
        <p:spPr>
          <a:xfrm>
            <a:off x="2005680" y="2301773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47" name="Прямокутник 46"/>
          <p:cNvSpPr/>
          <p:nvPr/>
        </p:nvSpPr>
        <p:spPr>
          <a:xfrm>
            <a:off x="2005679" y="2486193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8</a:t>
            </a:r>
          </a:p>
        </p:txBody>
      </p:sp>
      <p:sp>
        <p:nvSpPr>
          <p:cNvPr id="48" name="Прямокутник 47"/>
          <p:cNvSpPr/>
          <p:nvPr/>
        </p:nvSpPr>
        <p:spPr>
          <a:xfrm>
            <a:off x="2005680" y="2664489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49" name="Прямокутник 48"/>
          <p:cNvSpPr/>
          <p:nvPr/>
        </p:nvSpPr>
        <p:spPr>
          <a:xfrm>
            <a:off x="2005678" y="2858358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2</a:t>
            </a:r>
          </a:p>
        </p:txBody>
      </p:sp>
      <p:sp>
        <p:nvSpPr>
          <p:cNvPr id="50" name="Прямокутник 49"/>
          <p:cNvSpPr/>
          <p:nvPr/>
        </p:nvSpPr>
        <p:spPr>
          <a:xfrm>
            <a:off x="4709332" y="224110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6</a:t>
            </a:r>
          </a:p>
        </p:txBody>
      </p:sp>
      <p:sp>
        <p:nvSpPr>
          <p:cNvPr id="51" name="Прямокутник 50"/>
          <p:cNvSpPr/>
          <p:nvPr/>
        </p:nvSpPr>
        <p:spPr>
          <a:xfrm>
            <a:off x="4709332" y="2432841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2</a:t>
            </a:r>
          </a:p>
        </p:txBody>
      </p:sp>
      <p:sp>
        <p:nvSpPr>
          <p:cNvPr id="52" name="Прямокутник 51"/>
          <p:cNvSpPr/>
          <p:nvPr/>
        </p:nvSpPr>
        <p:spPr>
          <a:xfrm>
            <a:off x="4712965" y="2610997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4</a:t>
            </a:r>
          </a:p>
        </p:txBody>
      </p:sp>
      <p:sp>
        <p:nvSpPr>
          <p:cNvPr id="53" name="Прямокутник 52"/>
          <p:cNvSpPr/>
          <p:nvPr/>
        </p:nvSpPr>
        <p:spPr>
          <a:xfrm>
            <a:off x="4716842" y="2798100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sp>
        <p:nvSpPr>
          <p:cNvPr id="54" name="Прямокутник 53"/>
          <p:cNvSpPr/>
          <p:nvPr/>
        </p:nvSpPr>
        <p:spPr>
          <a:xfrm>
            <a:off x="4716841" y="2976256"/>
            <a:ext cx="403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Sassoon Infant Std" panose="020B0503020103030203"/>
              </a:rPr>
              <a:t>0</a:t>
            </a:r>
          </a:p>
        </p:txBody>
      </p:sp>
      <p:pic>
        <p:nvPicPr>
          <p:cNvPr id="55" name="Picture 1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/>
          <a:stretch/>
        </p:blipFill>
        <p:spPr>
          <a:xfrm>
            <a:off x="4223570" y="6291607"/>
            <a:ext cx="2225749" cy="2224069"/>
          </a:xfrm>
          <a:prstGeom prst="rect">
            <a:avLst/>
          </a:prstGeom>
        </p:spPr>
      </p:pic>
      <p:sp>
        <p:nvSpPr>
          <p:cNvPr id="56" name="Прямокутник 55"/>
          <p:cNvSpPr/>
          <p:nvPr/>
        </p:nvSpPr>
        <p:spPr>
          <a:xfrm>
            <a:off x="5523123" y="6499469"/>
            <a:ext cx="720000" cy="7200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Прямокутник 56"/>
          <p:cNvSpPr/>
          <p:nvPr/>
        </p:nvSpPr>
        <p:spPr>
          <a:xfrm>
            <a:off x="4982947" y="6499469"/>
            <a:ext cx="360000" cy="3600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Прямокутник 57"/>
          <p:cNvSpPr/>
          <p:nvPr/>
        </p:nvSpPr>
        <p:spPr>
          <a:xfrm>
            <a:off x="4428428" y="6308011"/>
            <a:ext cx="360000" cy="1080000"/>
          </a:xfrm>
          <a:prstGeom prst="rect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Рівнобедрений трикутник 58"/>
          <p:cNvSpPr/>
          <p:nvPr/>
        </p:nvSpPr>
        <p:spPr>
          <a:xfrm>
            <a:off x="4982947" y="7037957"/>
            <a:ext cx="1440000" cy="1080000"/>
          </a:xfrm>
          <a:prstGeom prst="triangle">
            <a:avLst>
              <a:gd name="adj" fmla="val 0"/>
            </a:avLst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Шестикутник 59"/>
          <p:cNvSpPr/>
          <p:nvPr/>
        </p:nvSpPr>
        <p:spPr>
          <a:xfrm>
            <a:off x="4308619" y="7764056"/>
            <a:ext cx="617415" cy="565929"/>
          </a:xfrm>
          <a:prstGeom prst="hexagon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1" name="Пряма сполучна лінія 60"/>
          <p:cNvCxnSpPr>
            <a:stCxn id="60" idx="1"/>
            <a:endCxn id="60" idx="4"/>
          </p:cNvCxnSpPr>
          <p:nvPr/>
        </p:nvCxnSpPr>
        <p:spPr>
          <a:xfrm flipH="1" flipV="1">
            <a:off x="4450101" y="7764056"/>
            <a:ext cx="334451" cy="565929"/>
          </a:xfrm>
          <a:prstGeom prst="line">
            <a:avLst/>
          </a:prstGeom>
          <a:noFill/>
          <a:ln w="635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2" name="Пряма сполучна лінія 61"/>
          <p:cNvCxnSpPr>
            <a:stCxn id="60" idx="2"/>
            <a:endCxn id="60" idx="5"/>
          </p:cNvCxnSpPr>
          <p:nvPr/>
        </p:nvCxnSpPr>
        <p:spPr>
          <a:xfrm flipV="1">
            <a:off x="4450101" y="7764056"/>
            <a:ext cx="334451" cy="565929"/>
          </a:xfrm>
          <a:prstGeom prst="line">
            <a:avLst/>
          </a:prstGeom>
          <a:noFill/>
          <a:ln w="635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3" name="Пряма сполучна лінія 62"/>
          <p:cNvCxnSpPr>
            <a:stCxn id="60" idx="3"/>
            <a:endCxn id="60" idx="0"/>
          </p:cNvCxnSpPr>
          <p:nvPr/>
        </p:nvCxnSpPr>
        <p:spPr>
          <a:xfrm>
            <a:off x="4308619" y="8047021"/>
            <a:ext cx="617415" cy="0"/>
          </a:xfrm>
          <a:prstGeom prst="line">
            <a:avLst/>
          </a:prstGeom>
          <a:noFill/>
          <a:ln w="6350" cap="flat">
            <a:solidFill>
              <a:schemeClr val="tx1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37789458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3</a:t>
            </a:r>
          </a:p>
        </p:txBody>
      </p:sp>
      <p:grpSp>
        <p:nvGrpSpPr>
          <p:cNvPr id="116" name="Групувати 115"/>
          <p:cNvGrpSpPr/>
          <p:nvPr/>
        </p:nvGrpSpPr>
        <p:grpSpPr>
          <a:xfrm>
            <a:off x="213681" y="475645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117" name="Округлений прямокутник 116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8" name="Округлений прямокутник 117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119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56" name="TextBox 155"/>
          <p:cNvSpPr txBox="1"/>
          <p:nvPr/>
        </p:nvSpPr>
        <p:spPr>
          <a:xfrm>
            <a:off x="6602440" y="4649125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72" name="TextBox 571"/>
          <p:cNvSpPr txBox="1"/>
          <p:nvPr/>
        </p:nvSpPr>
        <p:spPr>
          <a:xfrm>
            <a:off x="208880" y="821472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Rosie describes a 2-D shape.</a:t>
            </a:r>
          </a:p>
        </p:txBody>
      </p:sp>
      <p:sp>
        <p:nvSpPr>
          <p:cNvPr id="298" name="Округлений прямокутник 297"/>
          <p:cNvSpPr/>
          <p:nvPr/>
        </p:nvSpPr>
        <p:spPr>
          <a:xfrm>
            <a:off x="3365895" y="501737"/>
            <a:ext cx="3295763" cy="1625871"/>
          </a:xfrm>
          <a:prstGeom prst="roundRect">
            <a:avLst>
              <a:gd name="adj" fmla="val 2418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99" name="TextBox 298"/>
          <p:cNvSpPr txBox="1"/>
          <p:nvPr/>
        </p:nvSpPr>
        <p:spPr>
          <a:xfrm>
            <a:off x="285289" y="2345194"/>
            <a:ext cx="313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Draw the shape that Rosie is describing.</a:t>
            </a:r>
          </a:p>
          <a:p>
            <a:pPr algn="ctr"/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Could this be Rosie’s shape?</a:t>
            </a:r>
          </a:p>
        </p:txBody>
      </p:sp>
      <p:sp>
        <p:nvSpPr>
          <p:cNvPr id="301" name="TextBox 300"/>
          <p:cNvSpPr txBox="1"/>
          <p:nvPr/>
        </p:nvSpPr>
        <p:spPr>
          <a:xfrm>
            <a:off x="3460155" y="606454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What is the same and what is different about these shapes?</a:t>
            </a:r>
          </a:p>
        </p:txBody>
      </p:sp>
      <p:sp>
        <p:nvSpPr>
          <p:cNvPr id="6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sp>
        <p:nvSpPr>
          <p:cNvPr id="63" name="Shape 519"/>
          <p:cNvSpPr/>
          <p:nvPr/>
        </p:nvSpPr>
        <p:spPr>
          <a:xfrm>
            <a:off x="-305950" y="4679846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pic>
        <p:nvPicPr>
          <p:cNvPr id="64" name="Picture 8">
            <a:extLst>
              <a:ext uri="{FF2B5EF4-FFF2-40B4-BE49-F238E27FC236}">
                <a16:creationId xmlns:a16="http://schemas.microsoft.com/office/drawing/2014/main" id="{B6A5F816-6D46-47AE-94C9-E7F6F0DBE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0836" y="1257621"/>
            <a:ext cx="887232" cy="845089"/>
          </a:xfrm>
          <a:prstGeom prst="rect">
            <a:avLst/>
          </a:prstGeom>
        </p:spPr>
      </p:pic>
      <p:sp>
        <p:nvSpPr>
          <p:cNvPr id="2" name="Округлена прямокутна виноска 1"/>
          <p:cNvSpPr/>
          <p:nvPr/>
        </p:nvSpPr>
        <p:spPr>
          <a:xfrm rot="5400000">
            <a:off x="1809156" y="666782"/>
            <a:ext cx="865638" cy="2047083"/>
          </a:xfrm>
          <a:prstGeom prst="wedgeRoundRectCallout">
            <a:avLst>
              <a:gd name="adj1" fmla="val 33774"/>
              <a:gd name="adj2" fmla="val 73856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кутник 2"/>
          <p:cNvSpPr/>
          <p:nvPr/>
        </p:nvSpPr>
        <p:spPr>
          <a:xfrm>
            <a:off x="1201165" y="1299179"/>
            <a:ext cx="2064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My shape has 2 pairs of parallel sides. </a:t>
            </a:r>
          </a:p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The lengths of the sides are all equal.</a:t>
            </a:r>
            <a:endParaRPr lang="uk-UA" sz="1200" dirty="0"/>
          </a:p>
        </p:txBody>
      </p:sp>
      <p:sp>
        <p:nvSpPr>
          <p:cNvPr id="65" name="TextBox 64"/>
          <p:cNvSpPr txBox="1"/>
          <p:nvPr/>
        </p:nvSpPr>
        <p:spPr>
          <a:xfrm>
            <a:off x="311226" y="3869658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Explain why.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1014630" y="3060554"/>
            <a:ext cx="1538348" cy="765724"/>
          </a:xfrm>
          <a:prstGeom prst="rect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7" name="Округлений прямокутник 66"/>
          <p:cNvSpPr/>
          <p:nvPr/>
        </p:nvSpPr>
        <p:spPr>
          <a:xfrm>
            <a:off x="3371136" y="2165046"/>
            <a:ext cx="3295763" cy="2184043"/>
          </a:xfrm>
          <a:prstGeom prst="roundRect">
            <a:avLst>
              <a:gd name="adj" fmla="val 174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2" name="TextBox 301"/>
          <p:cNvSpPr txBox="1"/>
          <p:nvPr/>
        </p:nvSpPr>
        <p:spPr>
          <a:xfrm>
            <a:off x="3649279" y="2232325"/>
            <a:ext cx="2632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latin typeface="Sassoon Infant Std" charset="0"/>
                <a:ea typeface="Sassoon Infant Std" charset="0"/>
                <a:cs typeface="Sassoon Infant Std" charset="0"/>
              </a:rPr>
              <a:t>Draw at least one shape in each section of the diagram.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12" name="Рівнобедрений трикутник 11"/>
          <p:cNvSpPr/>
          <p:nvPr/>
        </p:nvSpPr>
        <p:spPr>
          <a:xfrm>
            <a:off x="3595553" y="1214350"/>
            <a:ext cx="712922" cy="630517"/>
          </a:xfrm>
          <a:prstGeom prst="triangle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Ромб 12"/>
          <p:cNvSpPr/>
          <p:nvPr/>
        </p:nvSpPr>
        <p:spPr>
          <a:xfrm>
            <a:off x="4538133" y="1084658"/>
            <a:ext cx="914400" cy="914400"/>
          </a:xfrm>
          <a:prstGeom prst="diamond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авильний п'ятикутник 13"/>
          <p:cNvSpPr/>
          <p:nvPr/>
        </p:nvSpPr>
        <p:spPr>
          <a:xfrm>
            <a:off x="5617953" y="1152786"/>
            <a:ext cx="782664" cy="753644"/>
          </a:xfrm>
          <a:prstGeom prst="pentagon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5" name="Таблиця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307824"/>
              </p:ext>
            </p:extLst>
          </p:nvPr>
        </p:nvGraphicFramePr>
        <p:xfrm>
          <a:off x="3538867" y="2718670"/>
          <a:ext cx="2959467" cy="1483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6489">
                  <a:extLst>
                    <a:ext uri="{9D8B030D-6E8A-4147-A177-3AD203B41FA5}">
                      <a16:colId xmlns:a16="http://schemas.microsoft.com/office/drawing/2014/main" val="252806653"/>
                    </a:ext>
                  </a:extLst>
                </a:gridCol>
                <a:gridCol w="986489">
                  <a:extLst>
                    <a:ext uri="{9D8B030D-6E8A-4147-A177-3AD203B41FA5}">
                      <a16:colId xmlns:a16="http://schemas.microsoft.com/office/drawing/2014/main" val="808179133"/>
                    </a:ext>
                  </a:extLst>
                </a:gridCol>
                <a:gridCol w="986489">
                  <a:extLst>
                    <a:ext uri="{9D8B030D-6E8A-4147-A177-3AD203B41FA5}">
                      <a16:colId xmlns:a16="http://schemas.microsoft.com/office/drawing/2014/main" val="1616185965"/>
                    </a:ext>
                  </a:extLst>
                </a:gridCol>
              </a:tblGrid>
              <a:tr h="494387"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At least one right angle</a:t>
                      </a:r>
                      <a:endParaRPr lang="uk-UA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 right angles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558448"/>
                  </a:ext>
                </a:extLst>
              </a:tr>
              <a:tr h="49438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4 sides</a:t>
                      </a:r>
                      <a:endParaRPr lang="uk-UA" sz="12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7177077"/>
                  </a:ext>
                </a:extLst>
              </a:tr>
              <a:tr h="49438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Not 4 sides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984908"/>
                  </a:ext>
                </a:extLst>
              </a:tr>
            </a:tbl>
          </a:graphicData>
        </a:graphic>
      </p:graphicFrame>
      <p:grpSp>
        <p:nvGrpSpPr>
          <p:cNvPr id="72" name="Групувати 71"/>
          <p:cNvGrpSpPr/>
          <p:nvPr/>
        </p:nvGrpSpPr>
        <p:grpSpPr>
          <a:xfrm>
            <a:off x="202757" y="5012241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73" name="Округлений прямокутник 72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4" name="Округлений прямокутник 73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119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97956" y="5358068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Rosie describes a 2-D shape.</a:t>
            </a:r>
          </a:p>
        </p:txBody>
      </p:sp>
      <p:sp>
        <p:nvSpPr>
          <p:cNvPr id="76" name="Округлений прямокутник 75"/>
          <p:cNvSpPr/>
          <p:nvPr/>
        </p:nvSpPr>
        <p:spPr>
          <a:xfrm>
            <a:off x="3354971" y="5038333"/>
            <a:ext cx="3295763" cy="1625871"/>
          </a:xfrm>
          <a:prstGeom prst="roundRect">
            <a:avLst>
              <a:gd name="adj" fmla="val 2418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7" name="TextBox 76"/>
          <p:cNvSpPr txBox="1"/>
          <p:nvPr/>
        </p:nvSpPr>
        <p:spPr>
          <a:xfrm>
            <a:off x="274365" y="6881790"/>
            <a:ext cx="313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Draw the shape that Rosie is describing.</a:t>
            </a:r>
          </a:p>
          <a:p>
            <a:pPr algn="ctr"/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Could this be Rosie’s shape?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449231" y="5143050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What is the same and what is different about these shapes?</a:t>
            </a:r>
          </a:p>
        </p:txBody>
      </p:sp>
      <p:pic>
        <p:nvPicPr>
          <p:cNvPr id="79" name="Picture 8">
            <a:extLst>
              <a:ext uri="{FF2B5EF4-FFF2-40B4-BE49-F238E27FC236}">
                <a16:creationId xmlns:a16="http://schemas.microsoft.com/office/drawing/2014/main" id="{B6A5F816-6D46-47AE-94C9-E7F6F0DBE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9912" y="5794217"/>
            <a:ext cx="887232" cy="845089"/>
          </a:xfrm>
          <a:prstGeom prst="rect">
            <a:avLst/>
          </a:prstGeom>
        </p:spPr>
      </p:pic>
      <p:sp>
        <p:nvSpPr>
          <p:cNvPr id="80" name="Округлена прямокутна виноска 79"/>
          <p:cNvSpPr/>
          <p:nvPr/>
        </p:nvSpPr>
        <p:spPr>
          <a:xfrm rot="5400000">
            <a:off x="1798232" y="5203378"/>
            <a:ext cx="865638" cy="2047083"/>
          </a:xfrm>
          <a:prstGeom prst="wedgeRoundRectCallout">
            <a:avLst>
              <a:gd name="adj1" fmla="val 33774"/>
              <a:gd name="adj2" fmla="val 73856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1" name="Прямокутник 80"/>
          <p:cNvSpPr/>
          <p:nvPr/>
        </p:nvSpPr>
        <p:spPr>
          <a:xfrm>
            <a:off x="1190241" y="5835775"/>
            <a:ext cx="2064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My shape has 2 pairs of parallel sides. </a:t>
            </a:r>
          </a:p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The lengths of the sides are all equal.</a:t>
            </a:r>
            <a:endParaRPr lang="uk-UA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300302" y="8406254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Explain why.</a:t>
            </a:r>
          </a:p>
        </p:txBody>
      </p:sp>
      <p:sp>
        <p:nvSpPr>
          <p:cNvPr id="83" name="Прямокутник 82"/>
          <p:cNvSpPr/>
          <p:nvPr/>
        </p:nvSpPr>
        <p:spPr>
          <a:xfrm>
            <a:off x="1003706" y="7597150"/>
            <a:ext cx="1538348" cy="765724"/>
          </a:xfrm>
          <a:prstGeom prst="rect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4" name="Округлений прямокутник 83"/>
          <p:cNvSpPr/>
          <p:nvPr/>
        </p:nvSpPr>
        <p:spPr>
          <a:xfrm>
            <a:off x="3360212" y="6701642"/>
            <a:ext cx="3295763" cy="2184043"/>
          </a:xfrm>
          <a:prstGeom prst="roundRect">
            <a:avLst>
              <a:gd name="adj" fmla="val 174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5" name="TextBox 84"/>
          <p:cNvSpPr txBox="1"/>
          <p:nvPr/>
        </p:nvSpPr>
        <p:spPr>
          <a:xfrm>
            <a:off x="3638355" y="6768921"/>
            <a:ext cx="2632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latin typeface="Sassoon Infant Std" charset="0"/>
                <a:ea typeface="Sassoon Infant Std" charset="0"/>
                <a:cs typeface="Sassoon Infant Std" charset="0"/>
              </a:rPr>
              <a:t>Draw at least one shape in each section of the diagram.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86" name="Рівнобедрений трикутник 85"/>
          <p:cNvSpPr/>
          <p:nvPr/>
        </p:nvSpPr>
        <p:spPr>
          <a:xfrm>
            <a:off x="3584629" y="5750946"/>
            <a:ext cx="712922" cy="630517"/>
          </a:xfrm>
          <a:prstGeom prst="triangle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7" name="Ромб 86"/>
          <p:cNvSpPr/>
          <p:nvPr/>
        </p:nvSpPr>
        <p:spPr>
          <a:xfrm>
            <a:off x="4527209" y="5621254"/>
            <a:ext cx="914400" cy="914400"/>
          </a:xfrm>
          <a:prstGeom prst="diamond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8" name="Правильний п'ятикутник 87"/>
          <p:cNvSpPr/>
          <p:nvPr/>
        </p:nvSpPr>
        <p:spPr>
          <a:xfrm>
            <a:off x="5607029" y="5689382"/>
            <a:ext cx="782664" cy="753644"/>
          </a:xfrm>
          <a:prstGeom prst="pentagon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89" name="Таблиця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17871"/>
              </p:ext>
            </p:extLst>
          </p:nvPr>
        </p:nvGraphicFramePr>
        <p:xfrm>
          <a:off x="3527943" y="7255266"/>
          <a:ext cx="2959467" cy="1483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6489">
                  <a:extLst>
                    <a:ext uri="{9D8B030D-6E8A-4147-A177-3AD203B41FA5}">
                      <a16:colId xmlns:a16="http://schemas.microsoft.com/office/drawing/2014/main" val="252806653"/>
                    </a:ext>
                  </a:extLst>
                </a:gridCol>
                <a:gridCol w="986489">
                  <a:extLst>
                    <a:ext uri="{9D8B030D-6E8A-4147-A177-3AD203B41FA5}">
                      <a16:colId xmlns:a16="http://schemas.microsoft.com/office/drawing/2014/main" val="808179133"/>
                    </a:ext>
                  </a:extLst>
                </a:gridCol>
                <a:gridCol w="986489">
                  <a:extLst>
                    <a:ext uri="{9D8B030D-6E8A-4147-A177-3AD203B41FA5}">
                      <a16:colId xmlns:a16="http://schemas.microsoft.com/office/drawing/2014/main" val="1616185965"/>
                    </a:ext>
                  </a:extLst>
                </a:gridCol>
              </a:tblGrid>
              <a:tr h="494387"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At least one right angle</a:t>
                      </a:r>
                      <a:endParaRPr lang="uk-UA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 right angles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558448"/>
                  </a:ext>
                </a:extLst>
              </a:tr>
              <a:tr h="49438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4 sides</a:t>
                      </a:r>
                      <a:endParaRPr lang="uk-UA" sz="12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7177077"/>
                  </a:ext>
                </a:extLst>
              </a:tr>
              <a:tr h="49438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Not 4 sides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984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2246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3</a:t>
            </a:r>
          </a:p>
        </p:txBody>
      </p:sp>
      <p:grpSp>
        <p:nvGrpSpPr>
          <p:cNvPr id="116" name="Групувати 115"/>
          <p:cNvGrpSpPr/>
          <p:nvPr/>
        </p:nvGrpSpPr>
        <p:grpSpPr>
          <a:xfrm>
            <a:off x="213681" y="475645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117" name="Округлений прямокутник 116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8" name="Округлений прямокутник 117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119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56" name="TextBox 155"/>
          <p:cNvSpPr txBox="1"/>
          <p:nvPr/>
        </p:nvSpPr>
        <p:spPr>
          <a:xfrm>
            <a:off x="6602440" y="4649125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830502" y="4602958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2875160" y="81633"/>
            <a:ext cx="132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en-US" dirty="0">
                <a:solidFill>
                  <a:srgbClr val="FF0000"/>
                </a:solidFill>
                <a:latin typeface="Sassoon Infant Std" pitchFamily="34" charset="0"/>
                <a:cs typeface="Trebuchet MS"/>
              </a:rPr>
              <a:t>Answers</a:t>
            </a:r>
          </a:p>
        </p:txBody>
      </p:sp>
      <p:sp>
        <p:nvSpPr>
          <p:cNvPr id="572" name="TextBox 571"/>
          <p:cNvSpPr txBox="1"/>
          <p:nvPr/>
        </p:nvSpPr>
        <p:spPr>
          <a:xfrm>
            <a:off x="208880" y="821472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Rosie describes a 2-D shape.</a:t>
            </a:r>
          </a:p>
        </p:txBody>
      </p:sp>
      <p:sp>
        <p:nvSpPr>
          <p:cNvPr id="571" name="TextBox 570"/>
          <p:cNvSpPr txBox="1"/>
          <p:nvPr/>
        </p:nvSpPr>
        <p:spPr>
          <a:xfrm>
            <a:off x="-133975" y="2275525"/>
            <a:ext cx="2102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Children could draw:</a:t>
            </a:r>
          </a:p>
        </p:txBody>
      </p:sp>
      <p:sp>
        <p:nvSpPr>
          <p:cNvPr id="298" name="Округлений прямокутник 297"/>
          <p:cNvSpPr/>
          <p:nvPr/>
        </p:nvSpPr>
        <p:spPr>
          <a:xfrm>
            <a:off x="3365895" y="501737"/>
            <a:ext cx="3295763" cy="1625871"/>
          </a:xfrm>
          <a:prstGeom prst="roundRect">
            <a:avLst>
              <a:gd name="adj" fmla="val 2418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99" name="TextBox 298"/>
          <p:cNvSpPr txBox="1"/>
          <p:nvPr/>
        </p:nvSpPr>
        <p:spPr>
          <a:xfrm>
            <a:off x="262266" y="2616053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Draw the shape that Rosie is describing.</a:t>
            </a: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Could this be Rosie’s shape?</a:t>
            </a:r>
          </a:p>
        </p:txBody>
      </p:sp>
      <p:sp>
        <p:nvSpPr>
          <p:cNvPr id="301" name="TextBox 300"/>
          <p:cNvSpPr txBox="1"/>
          <p:nvPr/>
        </p:nvSpPr>
        <p:spPr>
          <a:xfrm>
            <a:off x="3460155" y="606454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What is the same and what is different about these shapes?</a:t>
            </a:r>
          </a:p>
        </p:txBody>
      </p:sp>
      <p:sp>
        <p:nvSpPr>
          <p:cNvPr id="307" name="TextBox 306"/>
          <p:cNvSpPr txBox="1"/>
          <p:nvPr/>
        </p:nvSpPr>
        <p:spPr>
          <a:xfrm>
            <a:off x="537909" y="3939086"/>
            <a:ext cx="25482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No this can’t be Rosie’s shape, because the lengths of the sides must be equal.</a:t>
            </a:r>
          </a:p>
        </p:txBody>
      </p:sp>
      <p:sp>
        <p:nvSpPr>
          <p:cNvPr id="6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sp>
        <p:nvSpPr>
          <p:cNvPr id="63" name="Shape 519"/>
          <p:cNvSpPr/>
          <p:nvPr/>
        </p:nvSpPr>
        <p:spPr>
          <a:xfrm>
            <a:off x="-305950" y="4679846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2D Shapes</a:t>
            </a:r>
          </a:p>
        </p:txBody>
      </p:sp>
      <p:pic>
        <p:nvPicPr>
          <p:cNvPr id="64" name="Picture 8">
            <a:extLst>
              <a:ext uri="{FF2B5EF4-FFF2-40B4-BE49-F238E27FC236}">
                <a16:creationId xmlns:a16="http://schemas.microsoft.com/office/drawing/2014/main" id="{B6A5F816-6D46-47AE-94C9-E7F6F0DBE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0836" y="1257621"/>
            <a:ext cx="887232" cy="845089"/>
          </a:xfrm>
          <a:prstGeom prst="rect">
            <a:avLst/>
          </a:prstGeom>
        </p:spPr>
      </p:pic>
      <p:sp>
        <p:nvSpPr>
          <p:cNvPr id="2" name="Округлена прямокутна виноска 1"/>
          <p:cNvSpPr/>
          <p:nvPr/>
        </p:nvSpPr>
        <p:spPr>
          <a:xfrm rot="5400000">
            <a:off x="1809156" y="666782"/>
            <a:ext cx="865638" cy="2047083"/>
          </a:xfrm>
          <a:prstGeom prst="wedgeRoundRectCallout">
            <a:avLst>
              <a:gd name="adj1" fmla="val 33774"/>
              <a:gd name="adj2" fmla="val 73856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кутник 2"/>
          <p:cNvSpPr/>
          <p:nvPr/>
        </p:nvSpPr>
        <p:spPr>
          <a:xfrm>
            <a:off x="1201165" y="1299179"/>
            <a:ext cx="2064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My shape has 2 pairs of parallel sides. </a:t>
            </a:r>
          </a:p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The lengths of the sides are all equal.</a:t>
            </a:r>
            <a:endParaRPr lang="uk-UA" sz="1200" dirty="0"/>
          </a:p>
        </p:txBody>
      </p:sp>
      <p:sp>
        <p:nvSpPr>
          <p:cNvPr id="65" name="TextBox 64"/>
          <p:cNvSpPr txBox="1"/>
          <p:nvPr/>
        </p:nvSpPr>
        <p:spPr>
          <a:xfrm>
            <a:off x="250609" y="3766865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Explain why.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1014630" y="3060554"/>
            <a:ext cx="1538348" cy="765724"/>
          </a:xfrm>
          <a:prstGeom prst="rect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7" name="Округлений прямокутник 66"/>
          <p:cNvSpPr/>
          <p:nvPr/>
        </p:nvSpPr>
        <p:spPr>
          <a:xfrm>
            <a:off x="3371136" y="2165046"/>
            <a:ext cx="3295763" cy="2184043"/>
          </a:xfrm>
          <a:prstGeom prst="roundRect">
            <a:avLst>
              <a:gd name="adj" fmla="val 174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2" name="TextBox 301"/>
          <p:cNvSpPr txBox="1"/>
          <p:nvPr/>
        </p:nvSpPr>
        <p:spPr>
          <a:xfrm>
            <a:off x="3649279" y="2130176"/>
            <a:ext cx="2632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Draw at least one shape in each section of the diagram.</a:t>
            </a:r>
          </a:p>
        </p:txBody>
      </p:sp>
      <p:sp>
        <p:nvSpPr>
          <p:cNvPr id="12" name="Рівнобедрений трикутник 11"/>
          <p:cNvSpPr/>
          <p:nvPr/>
        </p:nvSpPr>
        <p:spPr>
          <a:xfrm>
            <a:off x="3737572" y="1067223"/>
            <a:ext cx="465003" cy="380561"/>
          </a:xfrm>
          <a:prstGeom prst="triangle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Ромб 12"/>
          <p:cNvSpPr/>
          <p:nvPr/>
        </p:nvSpPr>
        <p:spPr>
          <a:xfrm>
            <a:off x="4753498" y="1030636"/>
            <a:ext cx="545311" cy="537085"/>
          </a:xfrm>
          <a:prstGeom prst="diamond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авильний п'ятикутник 13"/>
          <p:cNvSpPr/>
          <p:nvPr/>
        </p:nvSpPr>
        <p:spPr>
          <a:xfrm>
            <a:off x="5765795" y="1057367"/>
            <a:ext cx="465132" cy="468957"/>
          </a:xfrm>
          <a:prstGeom prst="pentagon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5" name="Таблиця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307824"/>
              </p:ext>
            </p:extLst>
          </p:nvPr>
        </p:nvGraphicFramePr>
        <p:xfrm>
          <a:off x="3538867" y="2718670"/>
          <a:ext cx="2959467" cy="1483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6489">
                  <a:extLst>
                    <a:ext uri="{9D8B030D-6E8A-4147-A177-3AD203B41FA5}">
                      <a16:colId xmlns:a16="http://schemas.microsoft.com/office/drawing/2014/main" val="252806653"/>
                    </a:ext>
                  </a:extLst>
                </a:gridCol>
                <a:gridCol w="986489">
                  <a:extLst>
                    <a:ext uri="{9D8B030D-6E8A-4147-A177-3AD203B41FA5}">
                      <a16:colId xmlns:a16="http://schemas.microsoft.com/office/drawing/2014/main" val="808179133"/>
                    </a:ext>
                  </a:extLst>
                </a:gridCol>
                <a:gridCol w="986489">
                  <a:extLst>
                    <a:ext uri="{9D8B030D-6E8A-4147-A177-3AD203B41FA5}">
                      <a16:colId xmlns:a16="http://schemas.microsoft.com/office/drawing/2014/main" val="1616185965"/>
                    </a:ext>
                  </a:extLst>
                </a:gridCol>
              </a:tblGrid>
              <a:tr h="494387"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At least one right angle</a:t>
                      </a:r>
                      <a:endParaRPr lang="uk-UA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 right angles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558448"/>
                  </a:ext>
                </a:extLst>
              </a:tr>
              <a:tr h="49438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4 sides</a:t>
                      </a:r>
                      <a:endParaRPr lang="uk-UA" sz="12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7177077"/>
                  </a:ext>
                </a:extLst>
              </a:tr>
              <a:tr h="49438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Not 4 sides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984908"/>
                  </a:ext>
                </a:extLst>
              </a:tr>
            </a:tbl>
          </a:graphicData>
        </a:graphic>
      </p:graphicFrame>
      <p:sp>
        <p:nvSpPr>
          <p:cNvPr id="4" name="Блок-схема: рішення 3"/>
          <p:cNvSpPr/>
          <p:nvPr/>
        </p:nvSpPr>
        <p:spPr>
          <a:xfrm>
            <a:off x="1583572" y="2257399"/>
            <a:ext cx="844223" cy="304810"/>
          </a:xfrm>
          <a:prstGeom prst="flowChartDecisi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кутник 4"/>
          <p:cNvSpPr/>
          <p:nvPr/>
        </p:nvSpPr>
        <p:spPr>
          <a:xfrm>
            <a:off x="2562153" y="2195447"/>
            <a:ext cx="468000" cy="46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кутник 5"/>
          <p:cNvSpPr/>
          <p:nvPr/>
        </p:nvSpPr>
        <p:spPr>
          <a:xfrm>
            <a:off x="3277190" y="1516765"/>
            <a:ext cx="3429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Possible answers: All have at least 1 line of symmetry. They have a different number of sides/angles. All shapes have sides of equal length.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3382608" y="2463373"/>
            <a:ext cx="15456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Many possible answers.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50" name="Прямокутник 49"/>
          <p:cNvSpPr/>
          <p:nvPr/>
        </p:nvSpPr>
        <p:spPr>
          <a:xfrm>
            <a:off x="4814364" y="3323059"/>
            <a:ext cx="423577" cy="274381"/>
          </a:xfrm>
          <a:prstGeom prst="rect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Блок-схема: дані 8"/>
          <p:cNvSpPr/>
          <p:nvPr/>
        </p:nvSpPr>
        <p:spPr>
          <a:xfrm>
            <a:off x="5661272" y="3314488"/>
            <a:ext cx="728421" cy="291522"/>
          </a:xfrm>
          <a:prstGeom prst="flowChartInputOutput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3" name="Правильний п'ятикутник 52"/>
          <p:cNvSpPr/>
          <p:nvPr/>
        </p:nvSpPr>
        <p:spPr>
          <a:xfrm>
            <a:off x="5792916" y="3798701"/>
            <a:ext cx="465132" cy="308102"/>
          </a:xfrm>
          <a:prstGeom prst="pentagon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4" name="Рівнобедрений трикутник 53"/>
          <p:cNvSpPr/>
          <p:nvPr/>
        </p:nvSpPr>
        <p:spPr>
          <a:xfrm>
            <a:off x="4866197" y="3754424"/>
            <a:ext cx="465003" cy="380561"/>
          </a:xfrm>
          <a:prstGeom prst="triangle">
            <a:avLst>
              <a:gd name="adj" fmla="val 0"/>
            </a:avLst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55" name="Групувати 54"/>
          <p:cNvGrpSpPr/>
          <p:nvPr/>
        </p:nvGrpSpPr>
        <p:grpSpPr>
          <a:xfrm>
            <a:off x="202727" y="5012714"/>
            <a:ext cx="6480000" cy="3899182"/>
            <a:chOff x="223520" y="465232"/>
            <a:chExt cx="3177451" cy="3896360"/>
          </a:xfrm>
          <a:solidFill>
            <a:srgbClr val="F999D0"/>
          </a:solidFill>
        </p:grpSpPr>
        <p:sp>
          <p:nvSpPr>
            <p:cNvPr id="56" name="Округлений прямокутник 55"/>
            <p:cNvSpPr/>
            <p:nvPr/>
          </p:nvSpPr>
          <p:spPr>
            <a:xfrm>
              <a:off x="223520" y="465232"/>
              <a:ext cx="3177451" cy="3896360"/>
            </a:xfrm>
            <a:prstGeom prst="roundRect">
              <a:avLst>
                <a:gd name="adj" fmla="val 1045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7" name="Округлений прямокутник 56"/>
            <p:cNvSpPr/>
            <p:nvPr/>
          </p:nvSpPr>
          <p:spPr>
            <a:xfrm>
              <a:off x="241739" y="506793"/>
              <a:ext cx="1515194" cy="3821655"/>
            </a:xfrm>
            <a:prstGeom prst="roundRect">
              <a:avLst>
                <a:gd name="adj" fmla="val 11194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97926" y="5358541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Rosie describes a 2-D shape.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-144929" y="6812594"/>
            <a:ext cx="2102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Children could draw:</a:t>
            </a:r>
          </a:p>
        </p:txBody>
      </p:sp>
      <p:sp>
        <p:nvSpPr>
          <p:cNvPr id="60" name="Округлений прямокутник 59"/>
          <p:cNvSpPr/>
          <p:nvPr/>
        </p:nvSpPr>
        <p:spPr>
          <a:xfrm>
            <a:off x="3354941" y="5038806"/>
            <a:ext cx="3295763" cy="1625871"/>
          </a:xfrm>
          <a:prstGeom prst="roundRect">
            <a:avLst>
              <a:gd name="adj" fmla="val 2418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1" name="TextBox 60"/>
          <p:cNvSpPr txBox="1"/>
          <p:nvPr/>
        </p:nvSpPr>
        <p:spPr>
          <a:xfrm>
            <a:off x="251312" y="7153122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Draw the shape that Rosie is describing.</a:t>
            </a:r>
          </a:p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Could this be Rosie’s shape?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449201" y="5143523"/>
            <a:ext cx="313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What is the same and what is different about these shapes?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26955" y="8476155"/>
            <a:ext cx="25482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No this can’t be Rosie’s shape, because the lengths of the sides must be equal.</a:t>
            </a:r>
          </a:p>
        </p:txBody>
      </p:sp>
      <p:pic>
        <p:nvPicPr>
          <p:cNvPr id="69" name="Picture 8">
            <a:extLst>
              <a:ext uri="{FF2B5EF4-FFF2-40B4-BE49-F238E27FC236}">
                <a16:creationId xmlns:a16="http://schemas.microsoft.com/office/drawing/2014/main" id="{B6A5F816-6D46-47AE-94C9-E7F6F0DBE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9882" y="5794690"/>
            <a:ext cx="887232" cy="845089"/>
          </a:xfrm>
          <a:prstGeom prst="rect">
            <a:avLst/>
          </a:prstGeom>
        </p:spPr>
      </p:pic>
      <p:sp>
        <p:nvSpPr>
          <p:cNvPr id="70" name="Округлена прямокутна виноска 69"/>
          <p:cNvSpPr/>
          <p:nvPr/>
        </p:nvSpPr>
        <p:spPr>
          <a:xfrm rot="5400000">
            <a:off x="1798202" y="5203851"/>
            <a:ext cx="865638" cy="2047083"/>
          </a:xfrm>
          <a:prstGeom prst="wedgeRoundRectCallout">
            <a:avLst>
              <a:gd name="adj1" fmla="val 33774"/>
              <a:gd name="adj2" fmla="val 73856"/>
              <a:gd name="adj3" fmla="val 16667"/>
            </a:avLst>
          </a:prstGeom>
          <a:solidFill>
            <a:srgbClr val="CC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1" name="Прямокутник 70"/>
          <p:cNvSpPr/>
          <p:nvPr/>
        </p:nvSpPr>
        <p:spPr>
          <a:xfrm>
            <a:off x="1190211" y="5836248"/>
            <a:ext cx="2064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My shape has 2 pairs of parallel sides. </a:t>
            </a:r>
          </a:p>
          <a:p>
            <a:pPr algn="ctr"/>
            <a:r>
              <a:rPr lang="en-US" sz="1200" dirty="0">
                <a:latin typeface="Sassoon Infant Std" panose="020B0503020103030203" pitchFamily="34" charset="0"/>
              </a:rPr>
              <a:t>The lengths of the sides are all equal.</a:t>
            </a:r>
            <a:endParaRPr lang="uk-UA" sz="1200" dirty="0"/>
          </a:p>
        </p:txBody>
      </p:sp>
      <p:sp>
        <p:nvSpPr>
          <p:cNvPr id="90" name="TextBox 89"/>
          <p:cNvSpPr txBox="1"/>
          <p:nvPr/>
        </p:nvSpPr>
        <p:spPr>
          <a:xfrm>
            <a:off x="239655" y="8303934"/>
            <a:ext cx="313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Explain why.</a:t>
            </a:r>
          </a:p>
        </p:txBody>
      </p:sp>
      <p:sp>
        <p:nvSpPr>
          <p:cNvPr id="91" name="Прямокутник 90"/>
          <p:cNvSpPr/>
          <p:nvPr/>
        </p:nvSpPr>
        <p:spPr>
          <a:xfrm>
            <a:off x="1003676" y="7597623"/>
            <a:ext cx="1538348" cy="765724"/>
          </a:xfrm>
          <a:prstGeom prst="rect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2" name="Округлений прямокутник 91"/>
          <p:cNvSpPr/>
          <p:nvPr/>
        </p:nvSpPr>
        <p:spPr>
          <a:xfrm>
            <a:off x="3360182" y="6702115"/>
            <a:ext cx="3295763" cy="2184043"/>
          </a:xfrm>
          <a:prstGeom prst="roundRect">
            <a:avLst>
              <a:gd name="adj" fmla="val 174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3" name="TextBox 92"/>
          <p:cNvSpPr txBox="1"/>
          <p:nvPr/>
        </p:nvSpPr>
        <p:spPr>
          <a:xfrm>
            <a:off x="3638325" y="6667245"/>
            <a:ext cx="2632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Draw at least one shape in each section of the diagram.</a:t>
            </a:r>
          </a:p>
        </p:txBody>
      </p:sp>
      <p:sp>
        <p:nvSpPr>
          <p:cNvPr id="94" name="Рівнобедрений трикутник 93"/>
          <p:cNvSpPr/>
          <p:nvPr/>
        </p:nvSpPr>
        <p:spPr>
          <a:xfrm>
            <a:off x="3726618" y="5604292"/>
            <a:ext cx="465003" cy="380561"/>
          </a:xfrm>
          <a:prstGeom prst="triangle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5" name="Ромб 94"/>
          <p:cNvSpPr/>
          <p:nvPr/>
        </p:nvSpPr>
        <p:spPr>
          <a:xfrm>
            <a:off x="4742544" y="5567705"/>
            <a:ext cx="545311" cy="537085"/>
          </a:xfrm>
          <a:prstGeom prst="diamond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6" name="Правильний п'ятикутник 95"/>
          <p:cNvSpPr/>
          <p:nvPr/>
        </p:nvSpPr>
        <p:spPr>
          <a:xfrm>
            <a:off x="5754841" y="5594436"/>
            <a:ext cx="465132" cy="468957"/>
          </a:xfrm>
          <a:prstGeom prst="pentagon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97" name="Таблиця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589271"/>
              </p:ext>
            </p:extLst>
          </p:nvPr>
        </p:nvGraphicFramePr>
        <p:xfrm>
          <a:off x="3527913" y="7255739"/>
          <a:ext cx="2959467" cy="1483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6489">
                  <a:extLst>
                    <a:ext uri="{9D8B030D-6E8A-4147-A177-3AD203B41FA5}">
                      <a16:colId xmlns:a16="http://schemas.microsoft.com/office/drawing/2014/main" val="252806653"/>
                    </a:ext>
                  </a:extLst>
                </a:gridCol>
                <a:gridCol w="986489">
                  <a:extLst>
                    <a:ext uri="{9D8B030D-6E8A-4147-A177-3AD203B41FA5}">
                      <a16:colId xmlns:a16="http://schemas.microsoft.com/office/drawing/2014/main" val="808179133"/>
                    </a:ext>
                  </a:extLst>
                </a:gridCol>
                <a:gridCol w="986489">
                  <a:extLst>
                    <a:ext uri="{9D8B030D-6E8A-4147-A177-3AD203B41FA5}">
                      <a16:colId xmlns:a16="http://schemas.microsoft.com/office/drawing/2014/main" val="1616185965"/>
                    </a:ext>
                  </a:extLst>
                </a:gridCol>
              </a:tblGrid>
              <a:tr h="494387"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At least one right angle</a:t>
                      </a:r>
                      <a:endParaRPr lang="uk-UA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 right angles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558448"/>
                  </a:ext>
                </a:extLst>
              </a:tr>
              <a:tr h="49438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4 sides</a:t>
                      </a:r>
                      <a:endParaRPr lang="uk-UA" sz="12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7177077"/>
                  </a:ext>
                </a:extLst>
              </a:tr>
              <a:tr h="494387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Sassoon Infant Std" panose="020B0503020103030203" pitchFamily="34" charset="0"/>
                        </a:rPr>
                        <a:t>Not 4 sides</a:t>
                      </a:r>
                      <a:endParaRPr lang="uk-UA" sz="1200" dirty="0"/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uk-UA" sz="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984908"/>
                  </a:ext>
                </a:extLst>
              </a:tr>
            </a:tbl>
          </a:graphicData>
        </a:graphic>
      </p:graphicFrame>
      <p:sp>
        <p:nvSpPr>
          <p:cNvPr id="98" name="Блок-схема: рішення 97"/>
          <p:cNvSpPr/>
          <p:nvPr/>
        </p:nvSpPr>
        <p:spPr>
          <a:xfrm>
            <a:off x="1572618" y="6794468"/>
            <a:ext cx="844223" cy="304810"/>
          </a:xfrm>
          <a:prstGeom prst="flowChartDecisi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9" name="Прямокутник 98"/>
          <p:cNvSpPr/>
          <p:nvPr/>
        </p:nvSpPr>
        <p:spPr>
          <a:xfrm>
            <a:off x="2551199" y="6732516"/>
            <a:ext cx="468000" cy="46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0" name="Прямокутник 99"/>
          <p:cNvSpPr/>
          <p:nvPr/>
        </p:nvSpPr>
        <p:spPr>
          <a:xfrm>
            <a:off x="3266236" y="6053834"/>
            <a:ext cx="3429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Possible answers: All have at least 1 line of symmetry. They </a:t>
            </a:r>
            <a:r>
              <a:rPr lang="en-US" sz="1100">
                <a:solidFill>
                  <a:srgbClr val="FF0000"/>
                </a:solidFill>
                <a:latin typeface="Sassoon Infant Std" panose="020B0503020103030203" pitchFamily="34" charset="0"/>
              </a:rPr>
              <a:t>have a different </a:t>
            </a:r>
            <a:r>
              <a:rPr lang="en-US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number of sides/angles. All shapes have sides of equal length.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101" name="Прямокутник 100"/>
          <p:cNvSpPr/>
          <p:nvPr/>
        </p:nvSpPr>
        <p:spPr>
          <a:xfrm>
            <a:off x="3371654" y="7000442"/>
            <a:ext cx="15456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  <a:latin typeface="Sassoon Infant Std" panose="020B0503020103030203" pitchFamily="34" charset="0"/>
              </a:rPr>
              <a:t>Many possible answers.</a:t>
            </a:r>
            <a:endParaRPr lang="uk-UA" sz="1100" dirty="0">
              <a:solidFill>
                <a:srgbClr val="FF0000"/>
              </a:solidFill>
            </a:endParaRPr>
          </a:p>
        </p:txBody>
      </p:sp>
      <p:sp>
        <p:nvSpPr>
          <p:cNvPr id="102" name="Прямокутник 101"/>
          <p:cNvSpPr/>
          <p:nvPr/>
        </p:nvSpPr>
        <p:spPr>
          <a:xfrm>
            <a:off x="4803410" y="7860128"/>
            <a:ext cx="423577" cy="274381"/>
          </a:xfrm>
          <a:prstGeom prst="rect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3" name="Блок-схема: дані 102"/>
          <p:cNvSpPr/>
          <p:nvPr/>
        </p:nvSpPr>
        <p:spPr>
          <a:xfrm>
            <a:off x="5650318" y="7851557"/>
            <a:ext cx="728421" cy="291522"/>
          </a:xfrm>
          <a:prstGeom prst="flowChartInputOutput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4" name="Правильний п'ятикутник 103"/>
          <p:cNvSpPr/>
          <p:nvPr/>
        </p:nvSpPr>
        <p:spPr>
          <a:xfrm>
            <a:off x="5781962" y="8335770"/>
            <a:ext cx="465132" cy="308102"/>
          </a:xfrm>
          <a:prstGeom prst="pentagon">
            <a:avLst/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5" name="Рівнобедрений трикутник 104"/>
          <p:cNvSpPr/>
          <p:nvPr/>
        </p:nvSpPr>
        <p:spPr>
          <a:xfrm>
            <a:off x="4855243" y="8291493"/>
            <a:ext cx="465003" cy="380561"/>
          </a:xfrm>
          <a:prstGeom prst="triangle">
            <a:avLst>
              <a:gd name="adj" fmla="val 0"/>
            </a:avLst>
          </a:prstGeom>
          <a:solidFill>
            <a:srgbClr val="7DB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160746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27012</TotalTime>
  <Words>1983</Words>
  <Application>Microsoft Macintosh PowerPoint</Application>
  <PresentationFormat>On-screen Show (4:3)</PresentationFormat>
  <Paragraphs>553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Helvetica</vt:lpstr>
      <vt:lpstr>Helvetica Neue</vt:lpstr>
      <vt:lpstr>Sassoon Infant Std</vt:lpstr>
      <vt:lpstr>Default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Abhinav Jain07</dc:creator>
  <cp:lastModifiedBy>Shauleen Johnson</cp:lastModifiedBy>
  <cp:revision>1599</cp:revision>
  <dcterms:modified xsi:type="dcterms:W3CDTF">2020-02-29T13:10:45Z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e4b3411-284d-4d31-bd4f-bc13ef7f1fd6_Enabled">
    <vt:lpwstr>True</vt:lpwstr>
  </property>
  <property fmtid="{D5CDD505-2E9C-101B-9397-08002B2CF9AE}" pid="3" name="MSIP_Label_be4b3411-284d-4d31-bd4f-bc13ef7f1fd6_SiteId">
    <vt:lpwstr>63ce7d59-2f3e-42cd-a8cc-be764cff5eb6</vt:lpwstr>
  </property>
  <property fmtid="{D5CDD505-2E9C-101B-9397-08002B2CF9AE}" pid="4" name="MSIP_Label_be4b3411-284d-4d31-bd4f-bc13ef7f1fd6_Owner">
    <vt:lpwstr>Abhinav_Jain07@ad.infosys.com</vt:lpwstr>
  </property>
  <property fmtid="{D5CDD505-2E9C-101B-9397-08002B2CF9AE}" pid="5" name="MSIP_Label_be4b3411-284d-4d31-bd4f-bc13ef7f1fd6_SetDate">
    <vt:lpwstr>2018-12-11T19:44:57.3586295Z</vt:lpwstr>
  </property>
  <property fmtid="{D5CDD505-2E9C-101B-9397-08002B2CF9AE}" pid="6" name="MSIP_Label_be4b3411-284d-4d31-bd4f-bc13ef7f1fd6_Name">
    <vt:lpwstr>Internal</vt:lpwstr>
  </property>
  <property fmtid="{D5CDD505-2E9C-101B-9397-08002B2CF9AE}" pid="7" name="MSIP_Label_be4b3411-284d-4d31-bd4f-bc13ef7f1fd6_Application">
    <vt:lpwstr>Microsoft Azure Information Protection</vt:lpwstr>
  </property>
  <property fmtid="{D5CDD505-2E9C-101B-9397-08002B2CF9AE}" pid="8" name="MSIP_Label_be4b3411-284d-4d31-bd4f-bc13ef7f1fd6_Extended_MSFT_Method">
    <vt:lpwstr>Automatic</vt:lpwstr>
  </property>
  <property fmtid="{D5CDD505-2E9C-101B-9397-08002B2CF9AE}" pid="9" name="MSIP_Label_a0819fa7-4367-4500-ba88-dd630d977609_Enabled">
    <vt:lpwstr>True</vt:lpwstr>
  </property>
  <property fmtid="{D5CDD505-2E9C-101B-9397-08002B2CF9AE}" pid="10" name="MSIP_Label_a0819fa7-4367-4500-ba88-dd630d977609_SiteId">
    <vt:lpwstr>63ce7d59-2f3e-42cd-a8cc-be764cff5eb6</vt:lpwstr>
  </property>
  <property fmtid="{D5CDD505-2E9C-101B-9397-08002B2CF9AE}" pid="11" name="MSIP_Label_a0819fa7-4367-4500-ba88-dd630d977609_Owner">
    <vt:lpwstr>Abhinav_Jain07@ad.infosys.com</vt:lpwstr>
  </property>
  <property fmtid="{D5CDD505-2E9C-101B-9397-08002B2CF9AE}" pid="12" name="MSIP_Label_a0819fa7-4367-4500-ba88-dd630d977609_SetDate">
    <vt:lpwstr>2018-12-11T19:44:57.3586295Z</vt:lpwstr>
  </property>
  <property fmtid="{D5CDD505-2E9C-101B-9397-08002B2CF9AE}" pid="13" name="MSIP_Label_a0819fa7-4367-4500-ba88-dd630d977609_Name">
    <vt:lpwstr>Companywide usage</vt:lpwstr>
  </property>
  <property fmtid="{D5CDD505-2E9C-101B-9397-08002B2CF9AE}" pid="14" name="MSIP_Label_a0819fa7-4367-4500-ba88-dd630d977609_Application">
    <vt:lpwstr>Microsoft Azure Information Protection</vt:lpwstr>
  </property>
  <property fmtid="{D5CDD505-2E9C-101B-9397-08002B2CF9AE}" pid="15" name="MSIP_Label_a0819fa7-4367-4500-ba88-dd630d977609_Parent">
    <vt:lpwstr>be4b3411-284d-4d31-bd4f-bc13ef7f1fd6</vt:lpwstr>
  </property>
  <property fmtid="{D5CDD505-2E9C-101B-9397-08002B2CF9AE}" pid="16" name="MSIP_Label_a0819fa7-4367-4500-ba88-dd630d977609_Extended_MSFT_Method">
    <vt:lpwstr>Automatic</vt:lpwstr>
  </property>
  <property fmtid="{D5CDD505-2E9C-101B-9397-08002B2CF9AE}" pid="17" name="Sensitivity">
    <vt:lpwstr>Internal Companywide usage</vt:lpwstr>
  </property>
</Properties>
</file>