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88" r:id="rId3"/>
    <p:sldId id="264" r:id="rId4"/>
    <p:sldId id="278" r:id="rId5"/>
    <p:sldId id="279" r:id="rId6"/>
    <p:sldId id="281" r:id="rId7"/>
    <p:sldId id="284" r:id="rId8"/>
    <p:sldId id="285" r:id="rId9"/>
    <p:sldId id="286" r:id="rId10"/>
    <p:sldId id="28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547"/>
    <a:srgbClr val="CCB5D8"/>
    <a:srgbClr val="F3DEA7"/>
    <a:srgbClr val="6C388B"/>
    <a:srgbClr val="653B8F"/>
    <a:srgbClr val="B0DDF8"/>
    <a:srgbClr val="32B3A2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476" y="90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E7D58D-2513-4F70-BEA4-2CD2F993170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religious-education-ks2-my-life-my-religion-prayer-in-islam/zjndxyc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3260223-AE07-43B1-8734-41E3C37D1D3F}"/>
              </a:ext>
            </a:extLst>
          </p:cNvPr>
          <p:cNvSpPr txBox="1"/>
          <p:nvPr/>
        </p:nvSpPr>
        <p:spPr>
          <a:xfrm>
            <a:off x="1293540" y="4219603"/>
            <a:ext cx="7292898" cy="66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https://www.bbc.co.uk/teach/class-clips-video/religious-education-ks2-my-life-my-religion-prayer-in-islam/zjndxyc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2D9252-B86D-4369-9555-0B2F5B9DB769}"/>
              </a:ext>
            </a:extLst>
          </p:cNvPr>
          <p:cNvSpPr txBox="1"/>
          <p:nvPr/>
        </p:nvSpPr>
        <p:spPr>
          <a:xfrm>
            <a:off x="1550019" y="2228671"/>
            <a:ext cx="70364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Follow the link below to watch the BBC video clip.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Read through the slides with the help of an adult.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Complete the Quiz.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Design a prayer mat and write a sentence.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CC0329-AB34-4E51-9DEC-2F31864CCF70}"/>
              </a:ext>
            </a:extLst>
          </p:cNvPr>
          <p:cNvSpPr txBox="1"/>
          <p:nvPr/>
        </p:nvSpPr>
        <p:spPr>
          <a:xfrm>
            <a:off x="1293541" y="791737"/>
            <a:ext cx="6534615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Today we are going to learn about Salat (Muslim Prayer)</a:t>
            </a:r>
          </a:p>
          <a:p>
            <a:r>
              <a:rPr lang="en-GB" dirty="0"/>
              <a:t>                          I would like you to : </a:t>
            </a:r>
          </a:p>
        </p:txBody>
      </p:sp>
    </p:spTree>
    <p:extLst>
      <p:ext uri="{BB962C8B-B14F-4D97-AF65-F5344CB8AC3E}">
        <p14:creationId xmlns:p14="http://schemas.microsoft.com/office/powerpoint/2010/main" val="3940545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Are Ritual Prayers?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21586" y="1734036"/>
            <a:ext cx="6005746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2" charset="0"/>
              </a:rPr>
              <a:t>   What is a ritual?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C7800F-272C-4732-85CD-085C35D7B69A}"/>
              </a:ext>
            </a:extLst>
          </p:cNvPr>
          <p:cNvSpPr/>
          <p:nvPr/>
        </p:nvSpPr>
        <p:spPr>
          <a:xfrm>
            <a:off x="878890" y="2280644"/>
            <a:ext cx="72796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 ritual is similar to a ceremony. In a ritual, a series of things is done in a special order. Rituals are sometimes done every week, or every day, or at special times.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AB26EA2-6CE7-4E2E-A280-24934E66802D}"/>
              </a:ext>
            </a:extLst>
          </p:cNvPr>
          <p:cNvSpPr/>
          <p:nvPr/>
        </p:nvSpPr>
        <p:spPr>
          <a:xfrm>
            <a:off x="366203" y="1725790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A48E5EE-5E4A-4BC8-8E52-7221348A7360}"/>
              </a:ext>
            </a:extLst>
          </p:cNvPr>
          <p:cNvSpPr/>
          <p:nvPr/>
        </p:nvSpPr>
        <p:spPr>
          <a:xfrm>
            <a:off x="878890" y="3309885"/>
            <a:ext cx="72796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Many religious people take part in special prayers.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Often, these prayers are ritual prayers.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2F7A44A-CC56-49B6-8869-9304608F2807}"/>
              </a:ext>
            </a:extLst>
          </p:cNvPr>
          <p:cNvSpPr/>
          <p:nvPr/>
        </p:nvSpPr>
        <p:spPr>
          <a:xfrm>
            <a:off x="878891" y="4043508"/>
            <a:ext cx="542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When people take part in some special prayers,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they may use the same actions or the same words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each time they pray.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D39B29-93BC-44A8-9E1E-21803B095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088911" y="3562127"/>
            <a:ext cx="2282732" cy="2850423"/>
          </a:xfrm>
          <a:prstGeom prst="rect">
            <a:avLst/>
          </a:prstGeom>
        </p:spPr>
      </p:pic>
      <p:pic>
        <p:nvPicPr>
          <p:cNvPr id="36" name="Whole Class">
            <a:extLst>
              <a:ext uri="{FF2B5EF4-FFF2-40B4-BE49-F238E27FC236}">
                <a16:creationId xmlns:a16="http://schemas.microsoft.com/office/drawing/2014/main" id="{777D36CA-E14A-4640-978C-BE9981BC1C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0CD6718-B490-4627-A597-B0968F8B02CF}"/>
              </a:ext>
            </a:extLst>
          </p:cNvPr>
          <p:cNvGrpSpPr/>
          <p:nvPr/>
        </p:nvGrpSpPr>
        <p:grpSpPr>
          <a:xfrm>
            <a:off x="5448071" y="802823"/>
            <a:ext cx="3351848" cy="4456434"/>
            <a:chOff x="5448071" y="802823"/>
            <a:chExt cx="3351848" cy="445643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1BF6237-ABBE-46C9-A319-AB52E2E2C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48071" y="802823"/>
              <a:ext cx="3351848" cy="4456434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85A4C64-4391-4C25-AD18-ECC0DA13F3E1}"/>
                </a:ext>
              </a:extLst>
            </p:cNvPr>
            <p:cNvSpPr/>
            <p:nvPr/>
          </p:nvSpPr>
          <p:spPr>
            <a:xfrm>
              <a:off x="5993324" y="1569506"/>
              <a:ext cx="2390034" cy="1138773"/>
            </a:xfrm>
            <a:prstGeom prst="rect">
              <a:avLst/>
            </a:prstGeom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700" dirty="0">
                  <a:latin typeface="Twinkl" pitchFamily="2" charset="0"/>
                </a:rPr>
                <a:t>Can you think of any prayers you know or take part in that are the same every time?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BA7668F-DCF2-4829-B3C3-944A096F339B}"/>
              </a:ext>
            </a:extLst>
          </p:cNvPr>
          <p:cNvGrpSpPr/>
          <p:nvPr/>
        </p:nvGrpSpPr>
        <p:grpSpPr>
          <a:xfrm>
            <a:off x="3645834" y="1725443"/>
            <a:ext cx="4833415" cy="3875419"/>
            <a:chOff x="3570051" y="1825586"/>
            <a:chExt cx="4833415" cy="387541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690CCA-428B-48C4-90E6-9FF083393F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886716" flipH="1">
              <a:off x="4808647" y="1381540"/>
              <a:ext cx="3086284" cy="4103354"/>
            </a:xfrm>
            <a:prstGeom prst="rect">
              <a:avLst/>
            </a:prstGeom>
          </p:spPr>
        </p:pic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475A6C93-8FEA-4D1C-B0DE-1854B7986F85}"/>
                </a:ext>
              </a:extLst>
            </p:cNvPr>
            <p:cNvGrpSpPr/>
            <p:nvPr/>
          </p:nvGrpSpPr>
          <p:grpSpPr>
            <a:xfrm>
              <a:off x="3570051" y="1825586"/>
              <a:ext cx="2914845" cy="3875419"/>
              <a:chOff x="3570051" y="1864498"/>
              <a:chExt cx="2914845" cy="387541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E65F2E30-2246-46AF-BFD5-EE7B28BB36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570051" y="1864498"/>
                <a:ext cx="2914845" cy="3875419"/>
              </a:xfrm>
              <a:prstGeom prst="rect">
                <a:avLst/>
              </a:prstGeom>
            </p:spPr>
          </p:pic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31A3BE89-3215-482F-957A-076CE0042AB9}"/>
                  </a:ext>
                </a:extLst>
              </p:cNvPr>
              <p:cNvSpPr/>
              <p:nvPr/>
            </p:nvSpPr>
            <p:spPr>
              <a:xfrm>
                <a:off x="4072485" y="2484068"/>
                <a:ext cx="1946468" cy="1138773"/>
              </a:xfrm>
              <a:prstGeom prst="rect">
                <a:avLst/>
              </a:prstGeom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700" dirty="0">
                    <a:latin typeface="Twinkl" pitchFamily="2" charset="0"/>
                  </a:rPr>
                  <a:t>Is there anything you have seen people always do when they pray? </a:t>
                </a:r>
              </a:p>
            </p:txBody>
          </p:sp>
        </p:grpSp>
      </p:grpSp>
      <p:sp>
        <p:nvSpPr>
          <p:cNvPr id="18" name="2">
            <a:extLst>
              <a:ext uri="{FF2B5EF4-FFF2-40B4-BE49-F238E27FC236}">
                <a16:creationId xmlns:a16="http://schemas.microsoft.com/office/drawing/2014/main" id="{9CF6AC0A-F888-48E7-8529-B0701722B661}"/>
              </a:ext>
            </a:extLst>
          </p:cNvPr>
          <p:cNvSpPr/>
          <p:nvPr/>
        </p:nvSpPr>
        <p:spPr>
          <a:xfrm>
            <a:off x="7053195" y="3308560"/>
            <a:ext cx="209614" cy="209614"/>
          </a:xfrm>
          <a:prstGeom prst="ellipse">
            <a:avLst/>
          </a:prstGeom>
          <a:solidFill>
            <a:srgbClr val="FBC54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+</a:t>
            </a:r>
          </a:p>
        </p:txBody>
      </p:sp>
      <p:grpSp>
        <p:nvGrpSpPr>
          <p:cNvPr id="34" name="4">
            <a:extLst>
              <a:ext uri="{FF2B5EF4-FFF2-40B4-BE49-F238E27FC236}">
                <a16:creationId xmlns:a16="http://schemas.microsoft.com/office/drawing/2014/main" id="{B170168C-E4E4-4A9F-A146-F4AC508E5CBB}"/>
              </a:ext>
            </a:extLst>
          </p:cNvPr>
          <p:cNvGrpSpPr/>
          <p:nvPr/>
        </p:nvGrpSpPr>
        <p:grpSpPr>
          <a:xfrm>
            <a:off x="7054315" y="3308560"/>
            <a:ext cx="209614" cy="209614"/>
            <a:chOff x="6973143" y="3521392"/>
            <a:chExt cx="151972" cy="151972"/>
          </a:xfrm>
          <a:solidFill>
            <a:srgbClr val="FBC547"/>
          </a:solidFill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7F1B0A3-F5C0-43C4-BDDF-C8B2B970CCF8}"/>
                </a:ext>
              </a:extLst>
            </p:cNvPr>
            <p:cNvSpPr/>
            <p:nvPr/>
          </p:nvSpPr>
          <p:spPr>
            <a:xfrm>
              <a:off x="6973143" y="3521392"/>
              <a:ext cx="151972" cy="1519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FF32157-6AFD-41A1-A630-8966DD72FFA8}"/>
                </a:ext>
              </a:extLst>
            </p:cNvPr>
            <p:cNvCxnSpPr/>
            <p:nvPr/>
          </p:nvCxnSpPr>
          <p:spPr>
            <a:xfrm>
              <a:off x="7000693" y="3596446"/>
              <a:ext cx="90275" cy="0"/>
            </a:xfrm>
            <a:prstGeom prst="line">
              <a:avLst/>
            </a:prstGeom>
            <a:grpFill/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1">
            <a:extLst>
              <a:ext uri="{FF2B5EF4-FFF2-40B4-BE49-F238E27FC236}">
                <a16:creationId xmlns:a16="http://schemas.microsoft.com/office/drawing/2014/main" id="{DE605918-058A-4241-926B-BF350FD1F371}"/>
              </a:ext>
            </a:extLst>
          </p:cNvPr>
          <p:cNvSpPr/>
          <p:nvPr/>
        </p:nvSpPr>
        <p:spPr>
          <a:xfrm>
            <a:off x="6549831" y="3517640"/>
            <a:ext cx="209614" cy="209614"/>
          </a:xfrm>
          <a:prstGeom prst="ellipse">
            <a:avLst/>
          </a:prstGeom>
          <a:solidFill>
            <a:srgbClr val="FBC54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+</a:t>
            </a:r>
          </a:p>
        </p:txBody>
      </p:sp>
      <p:grpSp>
        <p:nvGrpSpPr>
          <p:cNvPr id="44" name="3">
            <a:extLst>
              <a:ext uri="{FF2B5EF4-FFF2-40B4-BE49-F238E27FC236}">
                <a16:creationId xmlns:a16="http://schemas.microsoft.com/office/drawing/2014/main" id="{301A6234-7FE4-416C-9B52-6F932355E31D}"/>
              </a:ext>
            </a:extLst>
          </p:cNvPr>
          <p:cNvGrpSpPr/>
          <p:nvPr/>
        </p:nvGrpSpPr>
        <p:grpSpPr>
          <a:xfrm>
            <a:off x="6550951" y="3517640"/>
            <a:ext cx="209614" cy="209614"/>
            <a:chOff x="6973143" y="3521392"/>
            <a:chExt cx="151972" cy="151972"/>
          </a:xfrm>
          <a:solidFill>
            <a:srgbClr val="FBC547"/>
          </a:solidFill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005C784-E912-4AA6-9B95-34E5F01F6A38}"/>
                </a:ext>
              </a:extLst>
            </p:cNvPr>
            <p:cNvSpPr/>
            <p:nvPr/>
          </p:nvSpPr>
          <p:spPr>
            <a:xfrm>
              <a:off x="6973143" y="3521392"/>
              <a:ext cx="151972" cy="1519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4861DB18-6DFD-4B1A-8AFE-CF96E1540A46}"/>
                </a:ext>
              </a:extLst>
            </p:cNvPr>
            <p:cNvCxnSpPr/>
            <p:nvPr/>
          </p:nvCxnSpPr>
          <p:spPr>
            <a:xfrm>
              <a:off x="7000693" y="3596446"/>
              <a:ext cx="90275" cy="0"/>
            </a:xfrm>
            <a:prstGeom prst="line">
              <a:avLst/>
            </a:prstGeom>
            <a:grpFill/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11" grpId="0"/>
      <p:bldP spid="15" grpId="0"/>
      <p:bldP spid="18" grpId="0" animBg="1"/>
      <p:bldP spid="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Ritual Prayer</a:t>
            </a: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745D8-9C81-4065-83A3-C399D2EFD836}"/>
              </a:ext>
            </a:extLst>
          </p:cNvPr>
          <p:cNvSpPr/>
          <p:nvPr/>
        </p:nvSpPr>
        <p:spPr>
          <a:xfrm>
            <a:off x="996585" y="1606306"/>
            <a:ext cx="72796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Prayer (Salat or Salah) is one of the Five Pillars of Islam. These are the ‘rules’ Muslims follow.</a:t>
            </a:r>
          </a:p>
          <a:p>
            <a:r>
              <a:rPr lang="en-GB" dirty="0">
                <a:latin typeface="Twinkl" pitchFamily="2" charset="0"/>
              </a:rPr>
              <a:t>Salat should be performed five times a day. The times depend on the sun and so they change daily.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F611A1D-D9DC-4999-B5F6-C575D0E33E63}"/>
              </a:ext>
            </a:extLst>
          </p:cNvPr>
          <p:cNvSpPr/>
          <p:nvPr/>
        </p:nvSpPr>
        <p:spPr>
          <a:xfrm>
            <a:off x="730639" y="2851122"/>
            <a:ext cx="656645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2" charset="0"/>
              </a:rPr>
              <a:t>    The five different times of day when Muslims must pray are: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C60FDD2-D281-4007-82E2-97E14CF75A0E}"/>
              </a:ext>
            </a:extLst>
          </p:cNvPr>
          <p:cNvSpPr/>
          <p:nvPr/>
        </p:nvSpPr>
        <p:spPr>
          <a:xfrm>
            <a:off x="375257" y="2842876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1">
            <a:extLst>
              <a:ext uri="{FF2B5EF4-FFF2-40B4-BE49-F238E27FC236}">
                <a16:creationId xmlns:a16="http://schemas.microsoft.com/office/drawing/2014/main" id="{8F7D4D4F-0A98-439C-8544-27F7C6F75B84}"/>
              </a:ext>
            </a:extLst>
          </p:cNvPr>
          <p:cNvGrpSpPr/>
          <p:nvPr/>
        </p:nvGrpSpPr>
        <p:grpSpPr>
          <a:xfrm>
            <a:off x="914117" y="3517745"/>
            <a:ext cx="371192" cy="371192"/>
            <a:chOff x="617174" y="3949698"/>
            <a:chExt cx="371192" cy="371192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790C92F0-5600-47D9-8697-D267CF34B5B7}"/>
                </a:ext>
              </a:extLst>
            </p:cNvPr>
            <p:cNvSpPr/>
            <p:nvPr/>
          </p:nvSpPr>
          <p:spPr>
            <a:xfrm>
              <a:off x="617174" y="3949698"/>
              <a:ext cx="371192" cy="371192"/>
            </a:xfrm>
            <a:prstGeom prst="roundRect">
              <a:avLst/>
            </a:prstGeom>
            <a:solidFill>
              <a:srgbClr val="CCB5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DBF98C8-749A-4DEE-ADCA-80DD72A83859}"/>
                </a:ext>
              </a:extLst>
            </p:cNvPr>
            <p:cNvSpPr/>
            <p:nvPr/>
          </p:nvSpPr>
          <p:spPr>
            <a:xfrm>
              <a:off x="653386" y="3950504"/>
              <a:ext cx="3321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en-GB" dirty="0">
                  <a:latin typeface="Twinkl" pitchFamily="2" charset="0"/>
                </a:rPr>
                <a:t>1.</a:t>
              </a:r>
            </a:p>
          </p:txBody>
        </p:sp>
      </p:grpSp>
      <p:grpSp>
        <p:nvGrpSpPr>
          <p:cNvPr id="23" name="2">
            <a:extLst>
              <a:ext uri="{FF2B5EF4-FFF2-40B4-BE49-F238E27FC236}">
                <a16:creationId xmlns:a16="http://schemas.microsoft.com/office/drawing/2014/main" id="{0BE98126-284A-4FE0-AE2F-B36EF3A2676E}"/>
              </a:ext>
            </a:extLst>
          </p:cNvPr>
          <p:cNvGrpSpPr/>
          <p:nvPr/>
        </p:nvGrpSpPr>
        <p:grpSpPr>
          <a:xfrm>
            <a:off x="914117" y="4069887"/>
            <a:ext cx="402018" cy="371192"/>
            <a:chOff x="617174" y="3949698"/>
            <a:chExt cx="402018" cy="371192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A1A08D7-44A0-45FD-98E5-8FEFF1E6C260}"/>
                </a:ext>
              </a:extLst>
            </p:cNvPr>
            <p:cNvSpPr/>
            <p:nvPr/>
          </p:nvSpPr>
          <p:spPr>
            <a:xfrm>
              <a:off x="617174" y="3949698"/>
              <a:ext cx="371192" cy="371192"/>
            </a:xfrm>
            <a:prstGeom prst="roundRect">
              <a:avLst/>
            </a:prstGeom>
            <a:solidFill>
              <a:srgbClr val="CCB5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F7C95DE-A0BC-4EDA-A01E-B6041D090960}"/>
                </a:ext>
              </a:extLst>
            </p:cNvPr>
            <p:cNvSpPr/>
            <p:nvPr/>
          </p:nvSpPr>
          <p:spPr>
            <a:xfrm>
              <a:off x="653386" y="3950504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en-GB" dirty="0">
                  <a:latin typeface="Twinkl" pitchFamily="2" charset="0"/>
                </a:rPr>
                <a:t>2.</a:t>
              </a:r>
            </a:p>
          </p:txBody>
        </p:sp>
      </p:grpSp>
      <p:grpSp>
        <p:nvGrpSpPr>
          <p:cNvPr id="30" name="3">
            <a:extLst>
              <a:ext uri="{FF2B5EF4-FFF2-40B4-BE49-F238E27FC236}">
                <a16:creationId xmlns:a16="http://schemas.microsoft.com/office/drawing/2014/main" id="{390E0F25-F3F2-49B1-8130-166F9D0FADB9}"/>
              </a:ext>
            </a:extLst>
          </p:cNvPr>
          <p:cNvGrpSpPr/>
          <p:nvPr/>
        </p:nvGrpSpPr>
        <p:grpSpPr>
          <a:xfrm>
            <a:off x="914117" y="4622029"/>
            <a:ext cx="397208" cy="371192"/>
            <a:chOff x="617174" y="3949698"/>
            <a:chExt cx="397208" cy="371192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C557BF44-B7D8-431D-A24A-73B54D9380B7}"/>
                </a:ext>
              </a:extLst>
            </p:cNvPr>
            <p:cNvSpPr/>
            <p:nvPr/>
          </p:nvSpPr>
          <p:spPr>
            <a:xfrm>
              <a:off x="617174" y="3949698"/>
              <a:ext cx="371192" cy="371192"/>
            </a:xfrm>
            <a:prstGeom prst="roundRect">
              <a:avLst/>
            </a:prstGeom>
            <a:solidFill>
              <a:srgbClr val="CCB5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8B7C121-3A60-4B81-A6C7-3BCD9FBCA409}"/>
                </a:ext>
              </a:extLst>
            </p:cNvPr>
            <p:cNvSpPr/>
            <p:nvPr/>
          </p:nvSpPr>
          <p:spPr>
            <a:xfrm>
              <a:off x="653386" y="3950504"/>
              <a:ext cx="360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en-GB" dirty="0">
                  <a:latin typeface="Twinkl" pitchFamily="2" charset="0"/>
                </a:rPr>
                <a:t>3.</a:t>
              </a:r>
            </a:p>
          </p:txBody>
        </p:sp>
      </p:grpSp>
      <p:grpSp>
        <p:nvGrpSpPr>
          <p:cNvPr id="33" name="4">
            <a:extLst>
              <a:ext uri="{FF2B5EF4-FFF2-40B4-BE49-F238E27FC236}">
                <a16:creationId xmlns:a16="http://schemas.microsoft.com/office/drawing/2014/main" id="{56D79103-0807-41FA-A95D-E0E7B84C77F0}"/>
              </a:ext>
            </a:extLst>
          </p:cNvPr>
          <p:cNvGrpSpPr/>
          <p:nvPr/>
        </p:nvGrpSpPr>
        <p:grpSpPr>
          <a:xfrm>
            <a:off x="914117" y="5174171"/>
            <a:ext cx="410032" cy="371192"/>
            <a:chOff x="617174" y="3949698"/>
            <a:chExt cx="410032" cy="371192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D1BF39CC-7372-43E7-B839-C21F3B89E85F}"/>
                </a:ext>
              </a:extLst>
            </p:cNvPr>
            <p:cNvSpPr/>
            <p:nvPr/>
          </p:nvSpPr>
          <p:spPr>
            <a:xfrm>
              <a:off x="617174" y="3949698"/>
              <a:ext cx="371192" cy="371192"/>
            </a:xfrm>
            <a:prstGeom prst="roundRect">
              <a:avLst/>
            </a:prstGeom>
            <a:solidFill>
              <a:srgbClr val="CCB5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E9448BD-AFFC-4FA1-901F-98C71A245A95}"/>
                </a:ext>
              </a:extLst>
            </p:cNvPr>
            <p:cNvSpPr/>
            <p:nvPr/>
          </p:nvSpPr>
          <p:spPr>
            <a:xfrm>
              <a:off x="653386" y="3950504"/>
              <a:ext cx="3738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en-GB" dirty="0">
                  <a:latin typeface="Twinkl" pitchFamily="2" charset="0"/>
                </a:rPr>
                <a:t>4.</a:t>
              </a:r>
            </a:p>
          </p:txBody>
        </p:sp>
      </p:grpSp>
      <p:grpSp>
        <p:nvGrpSpPr>
          <p:cNvPr id="36" name="5">
            <a:extLst>
              <a:ext uri="{FF2B5EF4-FFF2-40B4-BE49-F238E27FC236}">
                <a16:creationId xmlns:a16="http://schemas.microsoft.com/office/drawing/2014/main" id="{356BFC85-FD24-46BF-9F57-60A96719F945}"/>
              </a:ext>
            </a:extLst>
          </p:cNvPr>
          <p:cNvGrpSpPr/>
          <p:nvPr/>
        </p:nvGrpSpPr>
        <p:grpSpPr>
          <a:xfrm>
            <a:off x="914117" y="5726312"/>
            <a:ext cx="410032" cy="371192"/>
            <a:chOff x="617174" y="3949698"/>
            <a:chExt cx="410032" cy="371192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926A8C76-8374-4525-AA98-86BD6DD0D42E}"/>
                </a:ext>
              </a:extLst>
            </p:cNvPr>
            <p:cNvSpPr/>
            <p:nvPr/>
          </p:nvSpPr>
          <p:spPr>
            <a:xfrm>
              <a:off x="617174" y="3949698"/>
              <a:ext cx="371192" cy="371192"/>
            </a:xfrm>
            <a:prstGeom prst="roundRect">
              <a:avLst/>
            </a:prstGeom>
            <a:solidFill>
              <a:srgbClr val="CCB5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1ED6D83-3880-4EA1-8CEC-BF04D110AD24}"/>
                </a:ext>
              </a:extLst>
            </p:cNvPr>
            <p:cNvSpPr/>
            <p:nvPr/>
          </p:nvSpPr>
          <p:spPr>
            <a:xfrm>
              <a:off x="653386" y="3950504"/>
              <a:ext cx="3738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en-GB" dirty="0">
                  <a:latin typeface="Twinkl" pitchFamily="2" charset="0"/>
                </a:rPr>
                <a:t>5.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F0C8508F-D14E-47EA-A7EF-0A3C76018F17}"/>
              </a:ext>
            </a:extLst>
          </p:cNvPr>
          <p:cNvSpPr/>
          <p:nvPr/>
        </p:nvSpPr>
        <p:spPr>
          <a:xfrm>
            <a:off x="1311325" y="3516133"/>
            <a:ext cx="1420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Salat al-</a:t>
            </a:r>
            <a:r>
              <a:rPr lang="en-GB" dirty="0" err="1">
                <a:latin typeface="Twinkl" pitchFamily="2" charset="0"/>
              </a:rPr>
              <a:t>fajr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072818F-954B-48B7-8626-00651E7EBBA3}"/>
              </a:ext>
            </a:extLst>
          </p:cNvPr>
          <p:cNvSpPr/>
          <p:nvPr/>
        </p:nvSpPr>
        <p:spPr>
          <a:xfrm>
            <a:off x="1319746" y="4104780"/>
            <a:ext cx="152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Salat al-</a:t>
            </a:r>
            <a:r>
              <a:rPr lang="en-GB" dirty="0" err="1">
                <a:latin typeface="Twinkl" pitchFamily="2" charset="0"/>
              </a:rPr>
              <a:t>zuhr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4A7420E8-DE78-40CF-BDEF-5517C109D94A}"/>
              </a:ext>
            </a:extLst>
          </p:cNvPr>
          <p:cNvSpPr/>
          <p:nvPr/>
        </p:nvSpPr>
        <p:spPr>
          <a:xfrm>
            <a:off x="1311325" y="4635658"/>
            <a:ext cx="1435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Salat al-’</a:t>
            </a:r>
            <a:r>
              <a:rPr lang="en-GB" dirty="0" err="1">
                <a:latin typeface="Twinkl" pitchFamily="2" charset="0"/>
              </a:rPr>
              <a:t>asr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853F222-EBF4-4F65-AF2A-3EAE034C2337}"/>
              </a:ext>
            </a:extLst>
          </p:cNvPr>
          <p:cNvSpPr/>
          <p:nvPr/>
        </p:nvSpPr>
        <p:spPr>
          <a:xfrm>
            <a:off x="1311325" y="5180417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Salat al-maghrib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CDD8B9A-0FD0-4D21-8927-05FB52DF55C2}"/>
              </a:ext>
            </a:extLst>
          </p:cNvPr>
          <p:cNvSpPr/>
          <p:nvPr/>
        </p:nvSpPr>
        <p:spPr>
          <a:xfrm>
            <a:off x="1311325" y="5745857"/>
            <a:ext cx="1542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Salat al-’</a:t>
            </a:r>
            <a:r>
              <a:rPr lang="en-GB" dirty="0" err="1">
                <a:latin typeface="Twinkl" pitchFamily="2" charset="0"/>
              </a:rPr>
              <a:t>isha</a:t>
            </a:r>
            <a:endParaRPr lang="en-GB" dirty="0">
              <a:latin typeface="Twinkl" pitchFamily="2" charset="0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F6334B0-F509-4FE3-B00E-FEDC6C5B5807}"/>
              </a:ext>
            </a:extLst>
          </p:cNvPr>
          <p:cNvCxnSpPr>
            <a:cxnSpLocks/>
          </p:cNvCxnSpPr>
          <p:nvPr/>
        </p:nvCxnSpPr>
        <p:spPr>
          <a:xfrm flipV="1">
            <a:off x="2736795" y="3700799"/>
            <a:ext cx="303742" cy="9054"/>
          </a:xfrm>
          <a:prstGeom prst="straightConnector1">
            <a:avLst/>
          </a:prstGeom>
          <a:ln w="19050">
            <a:solidFill>
              <a:srgbClr val="6C388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7B36871E-B7CF-4A7F-A1B0-4A9F11F9BE4B}"/>
              </a:ext>
            </a:extLst>
          </p:cNvPr>
          <p:cNvCxnSpPr>
            <a:cxnSpLocks/>
          </p:cNvCxnSpPr>
          <p:nvPr/>
        </p:nvCxnSpPr>
        <p:spPr>
          <a:xfrm flipV="1">
            <a:off x="2849332" y="4332202"/>
            <a:ext cx="303742" cy="9054"/>
          </a:xfrm>
          <a:prstGeom prst="straightConnector1">
            <a:avLst/>
          </a:prstGeom>
          <a:ln w="19050">
            <a:solidFill>
              <a:srgbClr val="6C388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C9E5BA29-43C2-4BAF-BEE7-9B0B58B579FB}"/>
              </a:ext>
            </a:extLst>
          </p:cNvPr>
          <p:cNvCxnSpPr>
            <a:cxnSpLocks/>
          </p:cNvCxnSpPr>
          <p:nvPr/>
        </p:nvCxnSpPr>
        <p:spPr>
          <a:xfrm flipV="1">
            <a:off x="2768434" y="4863079"/>
            <a:ext cx="303742" cy="9054"/>
          </a:xfrm>
          <a:prstGeom prst="straightConnector1">
            <a:avLst/>
          </a:prstGeom>
          <a:ln w="19050">
            <a:solidFill>
              <a:srgbClr val="6C388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063DB4D4-2478-4570-8A34-13CC46516020}"/>
              </a:ext>
            </a:extLst>
          </p:cNvPr>
          <p:cNvCxnSpPr>
            <a:cxnSpLocks/>
          </p:cNvCxnSpPr>
          <p:nvPr/>
        </p:nvCxnSpPr>
        <p:spPr>
          <a:xfrm flipV="1">
            <a:off x="3240058" y="5356029"/>
            <a:ext cx="303742" cy="9054"/>
          </a:xfrm>
          <a:prstGeom prst="straightConnector1">
            <a:avLst/>
          </a:prstGeom>
          <a:ln w="19050">
            <a:solidFill>
              <a:srgbClr val="6C388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1F4034FD-FDCC-46C8-93EF-5C091DD2AEB4}"/>
              </a:ext>
            </a:extLst>
          </p:cNvPr>
          <p:cNvCxnSpPr>
            <a:cxnSpLocks/>
          </p:cNvCxnSpPr>
          <p:nvPr/>
        </p:nvCxnSpPr>
        <p:spPr>
          <a:xfrm flipV="1">
            <a:off x="2849332" y="5937468"/>
            <a:ext cx="303742" cy="9054"/>
          </a:xfrm>
          <a:prstGeom prst="straightConnector1">
            <a:avLst/>
          </a:prstGeom>
          <a:ln w="19050">
            <a:solidFill>
              <a:srgbClr val="6C388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15A4BC81-D56B-496E-8295-2D8C54D96C76}"/>
              </a:ext>
            </a:extLst>
          </p:cNvPr>
          <p:cNvSpPr/>
          <p:nvPr/>
        </p:nvSpPr>
        <p:spPr>
          <a:xfrm>
            <a:off x="3184128" y="4122536"/>
            <a:ext cx="5427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Midday, after the sun has passed its highest point.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10CABAA-DD45-4361-9334-DA6DFF2EB8ED}"/>
              </a:ext>
            </a:extLst>
          </p:cNvPr>
          <p:cNvSpPr/>
          <p:nvPr/>
        </p:nvSpPr>
        <p:spPr>
          <a:xfrm>
            <a:off x="3094277" y="4654504"/>
            <a:ext cx="23952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2" charset="0"/>
              </a:rPr>
              <a:t>Late in the afternoon.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654526C-61F0-40E8-9598-94AC2CDEC160}"/>
              </a:ext>
            </a:extLst>
          </p:cNvPr>
          <p:cNvSpPr/>
          <p:nvPr/>
        </p:nvSpPr>
        <p:spPr>
          <a:xfrm>
            <a:off x="3543800" y="5180417"/>
            <a:ext cx="3698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2" charset="0"/>
              </a:rPr>
              <a:t>After the sun has finished setting.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D149CC9-1C06-47D7-B630-5218278A41B1}"/>
              </a:ext>
            </a:extLst>
          </p:cNvPr>
          <p:cNvSpPr/>
          <p:nvPr/>
        </p:nvSpPr>
        <p:spPr>
          <a:xfrm>
            <a:off x="3240058" y="5754174"/>
            <a:ext cx="2662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2" charset="0"/>
              </a:rPr>
              <a:t>In the dark of the night.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785202A-F9A2-4738-81D7-6A8A2CF21A95}"/>
              </a:ext>
            </a:extLst>
          </p:cNvPr>
          <p:cNvSpPr/>
          <p:nvPr/>
        </p:nvSpPr>
        <p:spPr>
          <a:xfrm>
            <a:off x="3077657" y="3511510"/>
            <a:ext cx="2385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latin typeface="Twinkl" pitchFamily="2" charset="0"/>
              </a:rPr>
              <a:t>Dawn, before sunrise.</a:t>
            </a:r>
          </a:p>
        </p:txBody>
      </p:sp>
    </p:spTree>
    <p:extLst>
      <p:ext uri="{BB962C8B-B14F-4D97-AF65-F5344CB8AC3E}">
        <p14:creationId xmlns:p14="http://schemas.microsoft.com/office/powerpoint/2010/main" val="105080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  <p:bldP spid="8" grpId="0"/>
      <p:bldP spid="39" grpId="0"/>
      <p:bldP spid="40" grpId="0"/>
      <p:bldP spid="41" grpId="0"/>
      <p:bldP spid="42" grpId="0"/>
      <p:bldP spid="55" grpId="0"/>
      <p:bldP spid="56" grpId="0"/>
      <p:bldP spid="57" grpId="0"/>
      <p:bldP spid="58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+mn-lt"/>
              </a:rPr>
              <a:t>Ritual Prayer</a:t>
            </a: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D733B03-3377-4872-A8A8-B8EA2B868D2D}"/>
              </a:ext>
            </a:extLst>
          </p:cNvPr>
          <p:cNvSpPr/>
          <p:nvPr/>
        </p:nvSpPr>
        <p:spPr>
          <a:xfrm>
            <a:off x="986158" y="2386482"/>
            <a:ext cx="7162154" cy="2452748"/>
          </a:xfrm>
          <a:prstGeom prst="roundRect">
            <a:avLst>
              <a:gd name="adj" fmla="val 7344"/>
            </a:avLst>
          </a:prstGeom>
          <a:noFill/>
          <a:ln w="19050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>
                <a:latin typeface="Twinkl" pitchFamily="2" charset="0"/>
              </a:rPr>
              <a:t>Muslims usually go to a mosque to pray, but if they can’t go to the mosque, they can pray anywhere that is clean. Muslims may use a prayer mat when they pray in places other than the mosque, to be sure the floor is clean where they pray.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Prayer mats are quite often highly decorated </a:t>
            </a:r>
          </a:p>
          <a:p>
            <a:r>
              <a:rPr lang="en-GB" dirty="0">
                <a:latin typeface="Twinkl" pitchFamily="2" charset="0"/>
              </a:rPr>
              <a:t>with patterns and colours but they never </a:t>
            </a:r>
          </a:p>
          <a:p>
            <a:r>
              <a:rPr lang="en-GB" dirty="0">
                <a:latin typeface="Twinkl" pitchFamily="2" charset="0"/>
              </a:rPr>
              <a:t>have pictures of people or animals on them.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F8AB437-5657-44E6-ADF0-88789794F6FA}"/>
              </a:ext>
            </a:extLst>
          </p:cNvPr>
          <p:cNvSpPr/>
          <p:nvPr/>
        </p:nvSpPr>
        <p:spPr>
          <a:xfrm>
            <a:off x="959524" y="4903172"/>
            <a:ext cx="6566455" cy="733224"/>
          </a:xfrm>
          <a:prstGeom prst="roundRect">
            <a:avLst>
              <a:gd name="adj" fmla="val 8636"/>
            </a:avLst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108000" tIns="72000" rIns="0" bIns="72000">
            <a:spAutoFit/>
          </a:bodyPr>
          <a:lstStyle/>
          <a:p>
            <a:r>
              <a:rPr lang="en-GB" dirty="0">
                <a:latin typeface="Twinkl" pitchFamily="2" charset="0"/>
              </a:rPr>
              <a:t>Muslims always face Mecca (a holy place) </a:t>
            </a:r>
          </a:p>
          <a:p>
            <a:r>
              <a:rPr lang="en-GB" dirty="0">
                <a:latin typeface="Twinkl" pitchFamily="2" charset="0"/>
              </a:rPr>
              <a:t>when they pray.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C0C948-CB15-4ABA-9463-453375915E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17951" y="3357581"/>
            <a:ext cx="3159067" cy="303041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B9E6033-6824-4E73-ACA7-804CED64D129}"/>
              </a:ext>
            </a:extLst>
          </p:cNvPr>
          <p:cNvSpPr/>
          <p:nvPr/>
        </p:nvSpPr>
        <p:spPr>
          <a:xfrm>
            <a:off x="986158" y="1815569"/>
            <a:ext cx="71621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Salat (prayer) is important to Muslims as it makes them feel connected to God (Allah).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31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True or False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7103B82-068D-40D3-AE79-28D69C9DBD1B}"/>
              </a:ext>
            </a:extLst>
          </p:cNvPr>
          <p:cNvSpPr/>
          <p:nvPr/>
        </p:nvSpPr>
        <p:spPr>
          <a:xfrm>
            <a:off x="972862" y="1734036"/>
            <a:ext cx="7203472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Decide if each of the statements is true or false.</a:t>
            </a:r>
          </a:p>
        </p:txBody>
      </p:sp>
      <p:pic>
        <p:nvPicPr>
          <p:cNvPr id="9" name="Whole Class">
            <a:extLst>
              <a:ext uri="{FF2B5EF4-FFF2-40B4-BE49-F238E27FC236}">
                <a16:creationId xmlns:a16="http://schemas.microsoft.com/office/drawing/2014/main" id="{FF37B8E1-89B4-41CC-A62D-F568C18A1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B569C3-799B-4F44-BA5A-433AB358F143}"/>
              </a:ext>
            </a:extLst>
          </p:cNvPr>
          <p:cNvSpPr/>
          <p:nvPr/>
        </p:nvSpPr>
        <p:spPr>
          <a:xfrm>
            <a:off x="972862" y="2544833"/>
            <a:ext cx="7203472" cy="467342"/>
          </a:xfrm>
          <a:prstGeom prst="roundRect">
            <a:avLst/>
          </a:prstGeom>
          <a:noFill/>
          <a:ln w="19050">
            <a:noFill/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Salat means prayer and it is one of the Five Pillars of Islam. </a:t>
            </a:r>
          </a:p>
        </p:txBody>
      </p:sp>
      <p:sp>
        <p:nvSpPr>
          <p:cNvPr id="2" name="true">
            <a:extLst>
              <a:ext uri="{FF2B5EF4-FFF2-40B4-BE49-F238E27FC236}">
                <a16:creationId xmlns:a16="http://schemas.microsoft.com/office/drawing/2014/main" id="{58C3953A-56C8-4418-BDA6-37172E9EF861}"/>
              </a:ext>
            </a:extLst>
          </p:cNvPr>
          <p:cNvSpPr/>
          <p:nvPr/>
        </p:nvSpPr>
        <p:spPr>
          <a:xfrm>
            <a:off x="2911876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True</a:t>
            </a:r>
          </a:p>
        </p:txBody>
      </p:sp>
      <p:sp>
        <p:nvSpPr>
          <p:cNvPr id="15" name="false">
            <a:extLst>
              <a:ext uri="{FF2B5EF4-FFF2-40B4-BE49-F238E27FC236}">
                <a16:creationId xmlns:a16="http://schemas.microsoft.com/office/drawing/2014/main" id="{16608626-1041-449F-956D-3B79BE69B22E}"/>
              </a:ext>
            </a:extLst>
          </p:cNvPr>
          <p:cNvSpPr/>
          <p:nvPr/>
        </p:nvSpPr>
        <p:spPr>
          <a:xfrm>
            <a:off x="4944863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False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CD8FA9-788A-404F-87D2-3A509C2816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584" y="4987626"/>
            <a:ext cx="922477" cy="9606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0FBA81-3720-4EC2-BBF8-60977983E6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7513">
            <a:off x="5064711" y="5108454"/>
            <a:ext cx="1074196" cy="91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14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  <p:bldP spid="2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True or False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7103B82-068D-40D3-AE79-28D69C9DBD1B}"/>
              </a:ext>
            </a:extLst>
          </p:cNvPr>
          <p:cNvSpPr/>
          <p:nvPr/>
        </p:nvSpPr>
        <p:spPr>
          <a:xfrm>
            <a:off x="972862" y="1734036"/>
            <a:ext cx="7203472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Decide if each of the statements is true or false.</a:t>
            </a:r>
          </a:p>
        </p:txBody>
      </p:sp>
      <p:pic>
        <p:nvPicPr>
          <p:cNvPr id="9" name="Whole Class">
            <a:extLst>
              <a:ext uri="{FF2B5EF4-FFF2-40B4-BE49-F238E27FC236}">
                <a16:creationId xmlns:a16="http://schemas.microsoft.com/office/drawing/2014/main" id="{FF37B8E1-89B4-41CC-A62D-F568C18A1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B569C3-799B-4F44-BA5A-433AB358F143}"/>
              </a:ext>
            </a:extLst>
          </p:cNvPr>
          <p:cNvSpPr/>
          <p:nvPr/>
        </p:nvSpPr>
        <p:spPr>
          <a:xfrm>
            <a:off x="972862" y="2228542"/>
            <a:ext cx="7203472" cy="467342"/>
          </a:xfrm>
          <a:prstGeom prst="roundRect">
            <a:avLst/>
          </a:prstGeom>
          <a:noFill/>
          <a:ln w="19050">
            <a:noFill/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Muslims can only pray in a mosque. </a:t>
            </a:r>
          </a:p>
        </p:txBody>
      </p:sp>
      <p:sp>
        <p:nvSpPr>
          <p:cNvPr id="2" name="true">
            <a:extLst>
              <a:ext uri="{FF2B5EF4-FFF2-40B4-BE49-F238E27FC236}">
                <a16:creationId xmlns:a16="http://schemas.microsoft.com/office/drawing/2014/main" id="{58C3953A-56C8-4418-BDA6-37172E9EF861}"/>
              </a:ext>
            </a:extLst>
          </p:cNvPr>
          <p:cNvSpPr/>
          <p:nvPr/>
        </p:nvSpPr>
        <p:spPr>
          <a:xfrm>
            <a:off x="2911876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True</a:t>
            </a:r>
          </a:p>
        </p:txBody>
      </p:sp>
      <p:sp>
        <p:nvSpPr>
          <p:cNvPr id="15" name="false">
            <a:extLst>
              <a:ext uri="{FF2B5EF4-FFF2-40B4-BE49-F238E27FC236}">
                <a16:creationId xmlns:a16="http://schemas.microsoft.com/office/drawing/2014/main" id="{16608626-1041-449F-956D-3B79BE69B22E}"/>
              </a:ext>
            </a:extLst>
          </p:cNvPr>
          <p:cNvSpPr/>
          <p:nvPr/>
        </p:nvSpPr>
        <p:spPr>
          <a:xfrm>
            <a:off x="4944863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False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CD8FA9-788A-404F-87D2-3A509C2816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8426" y="4987626"/>
            <a:ext cx="922477" cy="9606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0FBA81-3720-4EC2-BBF8-60977983E6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7513">
            <a:off x="3031724" y="5108454"/>
            <a:ext cx="1074196" cy="914278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9AEFE07-6A91-4B58-8984-BF315816760B}"/>
              </a:ext>
            </a:extLst>
          </p:cNvPr>
          <p:cNvSpPr/>
          <p:nvPr/>
        </p:nvSpPr>
        <p:spPr>
          <a:xfrm>
            <a:off x="972862" y="2625270"/>
            <a:ext cx="7203472" cy="773809"/>
          </a:xfrm>
          <a:prstGeom prst="roundRect">
            <a:avLst/>
          </a:prstGeom>
          <a:noFill/>
          <a:ln w="19050">
            <a:noFill/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Muslims usually go to a mosque to pray, but if they can’t go to the mosque, they can pray anywhere that is clean.</a:t>
            </a:r>
          </a:p>
        </p:txBody>
      </p:sp>
    </p:spTree>
    <p:extLst>
      <p:ext uri="{BB962C8B-B14F-4D97-AF65-F5344CB8AC3E}">
        <p14:creationId xmlns:p14="http://schemas.microsoft.com/office/powerpoint/2010/main" val="223287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  <p:bldP spid="2" grpId="0" animBg="1"/>
      <p:bldP spid="15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True or False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7103B82-068D-40D3-AE79-28D69C9DBD1B}"/>
              </a:ext>
            </a:extLst>
          </p:cNvPr>
          <p:cNvSpPr/>
          <p:nvPr/>
        </p:nvSpPr>
        <p:spPr>
          <a:xfrm>
            <a:off x="972862" y="1734036"/>
            <a:ext cx="7203472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Decide if each of the statements is true or false.</a:t>
            </a:r>
          </a:p>
        </p:txBody>
      </p:sp>
      <p:pic>
        <p:nvPicPr>
          <p:cNvPr id="9" name="Whole Class">
            <a:extLst>
              <a:ext uri="{FF2B5EF4-FFF2-40B4-BE49-F238E27FC236}">
                <a16:creationId xmlns:a16="http://schemas.microsoft.com/office/drawing/2014/main" id="{FF37B8E1-89B4-41CC-A62D-F568C18A1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B569C3-799B-4F44-BA5A-433AB358F143}"/>
              </a:ext>
            </a:extLst>
          </p:cNvPr>
          <p:cNvSpPr/>
          <p:nvPr/>
        </p:nvSpPr>
        <p:spPr>
          <a:xfrm>
            <a:off x="972862" y="2453268"/>
            <a:ext cx="7203472" cy="773809"/>
          </a:xfrm>
          <a:prstGeom prst="roundRect">
            <a:avLst/>
          </a:prstGeom>
          <a:noFill/>
          <a:ln w="19050">
            <a:noFill/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Salat is important to Muslims as it makes them feel connected </a:t>
            </a:r>
            <a:br>
              <a:rPr lang="en-GB" dirty="0"/>
            </a:br>
            <a:r>
              <a:rPr lang="en-GB" dirty="0"/>
              <a:t>to God (Allah). </a:t>
            </a:r>
          </a:p>
        </p:txBody>
      </p:sp>
      <p:sp>
        <p:nvSpPr>
          <p:cNvPr id="2" name="true">
            <a:extLst>
              <a:ext uri="{FF2B5EF4-FFF2-40B4-BE49-F238E27FC236}">
                <a16:creationId xmlns:a16="http://schemas.microsoft.com/office/drawing/2014/main" id="{58C3953A-56C8-4418-BDA6-37172E9EF861}"/>
              </a:ext>
            </a:extLst>
          </p:cNvPr>
          <p:cNvSpPr/>
          <p:nvPr/>
        </p:nvSpPr>
        <p:spPr>
          <a:xfrm>
            <a:off x="2911876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True</a:t>
            </a:r>
          </a:p>
        </p:txBody>
      </p:sp>
      <p:sp>
        <p:nvSpPr>
          <p:cNvPr id="15" name="false">
            <a:extLst>
              <a:ext uri="{FF2B5EF4-FFF2-40B4-BE49-F238E27FC236}">
                <a16:creationId xmlns:a16="http://schemas.microsoft.com/office/drawing/2014/main" id="{16608626-1041-449F-956D-3B79BE69B22E}"/>
              </a:ext>
            </a:extLst>
          </p:cNvPr>
          <p:cNvSpPr/>
          <p:nvPr/>
        </p:nvSpPr>
        <p:spPr>
          <a:xfrm>
            <a:off x="4944863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False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CD8FA9-788A-404F-87D2-3A509C2816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584" y="4987626"/>
            <a:ext cx="922477" cy="9606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0FBA81-3720-4EC2-BBF8-60977983E6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7513">
            <a:off x="5064711" y="5108454"/>
            <a:ext cx="1074196" cy="91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1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  <p:bldP spid="2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True or False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7103B82-068D-40D3-AE79-28D69C9DBD1B}"/>
              </a:ext>
            </a:extLst>
          </p:cNvPr>
          <p:cNvSpPr/>
          <p:nvPr/>
        </p:nvSpPr>
        <p:spPr>
          <a:xfrm>
            <a:off x="972862" y="1734036"/>
            <a:ext cx="7203472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Decide if each of the statements is true or false.</a:t>
            </a:r>
          </a:p>
        </p:txBody>
      </p:sp>
      <p:pic>
        <p:nvPicPr>
          <p:cNvPr id="9" name="Whole Class">
            <a:extLst>
              <a:ext uri="{FF2B5EF4-FFF2-40B4-BE49-F238E27FC236}">
                <a16:creationId xmlns:a16="http://schemas.microsoft.com/office/drawing/2014/main" id="{FF37B8E1-89B4-41CC-A62D-F568C18A1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B569C3-799B-4F44-BA5A-433AB358F143}"/>
              </a:ext>
            </a:extLst>
          </p:cNvPr>
          <p:cNvSpPr/>
          <p:nvPr/>
        </p:nvSpPr>
        <p:spPr>
          <a:xfrm>
            <a:off x="972862" y="2453268"/>
            <a:ext cx="7203472" cy="467342"/>
          </a:xfrm>
          <a:prstGeom prst="roundRect">
            <a:avLst/>
          </a:prstGeom>
          <a:noFill/>
          <a:ln w="19050">
            <a:noFill/>
          </a:ln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Muslims should pray five times each day. </a:t>
            </a:r>
          </a:p>
        </p:txBody>
      </p:sp>
      <p:sp>
        <p:nvSpPr>
          <p:cNvPr id="2" name="true">
            <a:extLst>
              <a:ext uri="{FF2B5EF4-FFF2-40B4-BE49-F238E27FC236}">
                <a16:creationId xmlns:a16="http://schemas.microsoft.com/office/drawing/2014/main" id="{58C3953A-56C8-4418-BDA6-37172E9EF861}"/>
              </a:ext>
            </a:extLst>
          </p:cNvPr>
          <p:cNvSpPr/>
          <p:nvPr/>
        </p:nvSpPr>
        <p:spPr>
          <a:xfrm>
            <a:off x="2911876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True</a:t>
            </a:r>
          </a:p>
        </p:txBody>
      </p:sp>
      <p:sp>
        <p:nvSpPr>
          <p:cNvPr id="15" name="false">
            <a:extLst>
              <a:ext uri="{FF2B5EF4-FFF2-40B4-BE49-F238E27FC236}">
                <a16:creationId xmlns:a16="http://schemas.microsoft.com/office/drawing/2014/main" id="{16608626-1041-449F-956D-3B79BE69B22E}"/>
              </a:ext>
            </a:extLst>
          </p:cNvPr>
          <p:cNvSpPr/>
          <p:nvPr/>
        </p:nvSpPr>
        <p:spPr>
          <a:xfrm>
            <a:off x="4944863" y="3506681"/>
            <a:ext cx="1313895" cy="131389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False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CD8FA9-788A-404F-87D2-3A509C2816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584" y="4987626"/>
            <a:ext cx="922477" cy="9606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0FBA81-3720-4EC2-BBF8-60977983E6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7513">
            <a:off x="5064711" y="5108454"/>
            <a:ext cx="1074196" cy="91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34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  <p:bldP spid="2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2618AB0-0EBF-41C8-9887-B63BCE690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12" y="611227"/>
            <a:ext cx="6734175" cy="200025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C9B3F53-F94A-4BF0-82DF-0AD84B182123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6156" y="2613244"/>
            <a:ext cx="2123238" cy="2366148"/>
          </a:xfrm>
          <a:prstGeom prst="rect">
            <a:avLst/>
          </a:prstGeom>
        </p:spPr>
      </p:pic>
      <p:sp>
        <p:nvSpPr>
          <p:cNvPr id="31" name="Text Box 3">
            <a:extLst>
              <a:ext uri="{FF2B5EF4-FFF2-40B4-BE49-F238E27FC236}">
                <a16:creationId xmlns:a16="http://schemas.microsoft.com/office/drawing/2014/main" id="{54260B62-E292-4DA6-B9A8-E442E29374C4}"/>
              </a:ext>
            </a:extLst>
          </p:cNvPr>
          <p:cNvSpPr txBox="1"/>
          <p:nvPr/>
        </p:nvSpPr>
        <p:spPr>
          <a:xfrm>
            <a:off x="1353819" y="4940735"/>
            <a:ext cx="6436360" cy="143637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Salut ( prayer) is important to Muslims because: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837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1A02F134-1E0F-46F1-8366-AE0E981ECB8A}" vid="{21996438-2B25-4C91-8451-190E7D1A29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393</TotalTime>
  <Words>576</Words>
  <Application>Microsoft Office PowerPoint</Application>
  <PresentationFormat>On-screen Show (4:3)</PresentationFormat>
  <Paragraphs>67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Arial</vt:lpstr>
      <vt:lpstr>Twinkl</vt:lpstr>
      <vt:lpstr>Calibri</vt:lpstr>
      <vt:lpstr>Wingdings</vt:lpstr>
      <vt:lpstr>Office Theme</vt:lpstr>
      <vt:lpstr>PowerPoint Presentation</vt:lpstr>
      <vt:lpstr>PowerPoint Presentation</vt:lpstr>
      <vt:lpstr>What Are Ritual Prayers?</vt:lpstr>
      <vt:lpstr>Ritual Prayer</vt:lpstr>
      <vt:lpstr>Ritual Prayer</vt:lpstr>
      <vt:lpstr>True or False</vt:lpstr>
      <vt:lpstr>True or False</vt:lpstr>
      <vt:lpstr>True or False</vt:lpstr>
      <vt:lpstr>True or False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Aamina Rammah</dc:creator>
  <cp:lastModifiedBy>Caroline Smith</cp:lastModifiedBy>
  <cp:revision>44</cp:revision>
  <dcterms:created xsi:type="dcterms:W3CDTF">2018-05-02T09:57:00Z</dcterms:created>
  <dcterms:modified xsi:type="dcterms:W3CDTF">2021-01-24T15:44:12Z</dcterms:modified>
</cp:coreProperties>
</file>