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0" r:id="rId2"/>
    <p:sldId id="310" r:id="rId3"/>
    <p:sldId id="302" r:id="rId4"/>
    <p:sldId id="268" r:id="rId5"/>
    <p:sldId id="293" r:id="rId6"/>
    <p:sldId id="257" r:id="rId7"/>
    <p:sldId id="270" r:id="rId8"/>
    <p:sldId id="281" r:id="rId9"/>
    <p:sldId id="287" r:id="rId10"/>
    <p:sldId id="286" r:id="rId11"/>
    <p:sldId id="289" r:id="rId12"/>
    <p:sldId id="263" r:id="rId13"/>
    <p:sldId id="264" r:id="rId14"/>
    <p:sldId id="275" r:id="rId15"/>
    <p:sldId id="292" r:id="rId16"/>
    <p:sldId id="308" r:id="rId17"/>
    <p:sldId id="277" r:id="rId18"/>
    <p:sldId id="298" r:id="rId19"/>
    <p:sldId id="265" r:id="rId20"/>
    <p:sldId id="296" r:id="rId21"/>
    <p:sldId id="267"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LEN WILSON" initials="HW" lastIdx="1" clrIdx="0">
    <p:extLst>
      <p:ext uri="{19B8F6BF-5375-455C-9EA6-DF929625EA0E}">
        <p15:presenceInfo xmlns:p15="http://schemas.microsoft.com/office/powerpoint/2012/main" userId="S-1-5-21-1935655697-1500820517-725345543-11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69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E75F8-C2D2-46B4-91CD-B6477B3639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BD5AEF8-CFEE-494D-8962-5930BFB076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2148C1C-317F-4234-90D3-858B1C51E3E7}"/>
              </a:ext>
            </a:extLst>
          </p:cNvPr>
          <p:cNvSpPr>
            <a:spLocks noGrp="1"/>
          </p:cNvSpPr>
          <p:nvPr>
            <p:ph type="dt" sz="half" idx="10"/>
          </p:nvPr>
        </p:nvSpPr>
        <p:spPr/>
        <p:txBody>
          <a:bodyPr/>
          <a:lstStyle/>
          <a:p>
            <a:fld id="{BC7791A6-C1F6-4F09-A01F-EAE90D5CCDD0}" type="datetimeFigureOut">
              <a:rPr lang="en-US" smtClean="0"/>
              <a:t>2/10/2021</a:t>
            </a:fld>
            <a:endParaRPr lang="en-US"/>
          </a:p>
        </p:txBody>
      </p:sp>
      <p:sp>
        <p:nvSpPr>
          <p:cNvPr id="5" name="Footer Placeholder 4">
            <a:extLst>
              <a:ext uri="{FF2B5EF4-FFF2-40B4-BE49-F238E27FC236}">
                <a16:creationId xmlns:a16="http://schemas.microsoft.com/office/drawing/2014/main" id="{708E8954-227A-4FA4-A718-C879F21FA9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A9FC0F-30D6-45BD-9B26-5C4F128AA03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217052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07524-9612-4886-80DA-44E809639A1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976F6BA-9DAA-403B-AD9F-C0C56CFABF9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CA9122-ACB0-4D81-A593-32D771CFEA29}"/>
              </a:ext>
            </a:extLst>
          </p:cNvPr>
          <p:cNvSpPr>
            <a:spLocks noGrp="1"/>
          </p:cNvSpPr>
          <p:nvPr>
            <p:ph type="dt" sz="half" idx="10"/>
          </p:nvPr>
        </p:nvSpPr>
        <p:spPr/>
        <p:txBody>
          <a:bodyPr/>
          <a:lstStyle/>
          <a:p>
            <a:fld id="{BC7791A6-C1F6-4F09-A01F-EAE90D5CCDD0}" type="datetimeFigureOut">
              <a:rPr lang="en-US" smtClean="0"/>
              <a:t>2/10/2021</a:t>
            </a:fld>
            <a:endParaRPr lang="en-US"/>
          </a:p>
        </p:txBody>
      </p:sp>
      <p:sp>
        <p:nvSpPr>
          <p:cNvPr id="5" name="Footer Placeholder 4">
            <a:extLst>
              <a:ext uri="{FF2B5EF4-FFF2-40B4-BE49-F238E27FC236}">
                <a16:creationId xmlns:a16="http://schemas.microsoft.com/office/drawing/2014/main" id="{4940F172-EE75-46D8-8037-51463ABD9C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9417F8-2D3F-4886-B07A-36ECB349D97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252820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E9D5B-5492-4370-B469-4C729B54FD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DBE9536-ED36-488C-B98A-C7DA401123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EFADB02-A0E6-489E-8D47-01878BF468E7}"/>
              </a:ext>
            </a:extLst>
          </p:cNvPr>
          <p:cNvSpPr>
            <a:spLocks noGrp="1"/>
          </p:cNvSpPr>
          <p:nvPr>
            <p:ph type="dt" sz="half" idx="10"/>
          </p:nvPr>
        </p:nvSpPr>
        <p:spPr/>
        <p:txBody>
          <a:bodyPr/>
          <a:lstStyle/>
          <a:p>
            <a:fld id="{BC7791A6-C1F6-4F09-A01F-EAE90D5CCDD0}" type="datetimeFigureOut">
              <a:rPr lang="en-US" smtClean="0"/>
              <a:t>2/10/2021</a:t>
            </a:fld>
            <a:endParaRPr lang="en-US"/>
          </a:p>
        </p:txBody>
      </p:sp>
      <p:sp>
        <p:nvSpPr>
          <p:cNvPr id="5" name="Footer Placeholder 4">
            <a:extLst>
              <a:ext uri="{FF2B5EF4-FFF2-40B4-BE49-F238E27FC236}">
                <a16:creationId xmlns:a16="http://schemas.microsoft.com/office/drawing/2014/main" id="{47DB5BAD-385A-41ED-9115-DCC1F35A7A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8CB355-EAC6-463E-AC70-9FFC9F48AFB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550661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6AB51-22EA-4C9D-8C76-D0A312343D3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F93D3B-538C-4879-8716-1F76039432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DEAF02-93A9-4BEA-8717-2FFEB765BAE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29F6FEB-8DFE-4E04-B4EC-4A0F33B0D1F9}"/>
              </a:ext>
            </a:extLst>
          </p:cNvPr>
          <p:cNvSpPr>
            <a:spLocks noGrp="1"/>
          </p:cNvSpPr>
          <p:nvPr>
            <p:ph type="dt" sz="half" idx="10"/>
          </p:nvPr>
        </p:nvSpPr>
        <p:spPr/>
        <p:txBody>
          <a:bodyPr/>
          <a:lstStyle/>
          <a:p>
            <a:fld id="{BC7791A6-C1F6-4F09-A01F-EAE90D5CCDD0}" type="datetimeFigureOut">
              <a:rPr lang="en-US" smtClean="0"/>
              <a:t>2/10/2021</a:t>
            </a:fld>
            <a:endParaRPr lang="en-US"/>
          </a:p>
        </p:txBody>
      </p:sp>
      <p:sp>
        <p:nvSpPr>
          <p:cNvPr id="6" name="Footer Placeholder 5">
            <a:extLst>
              <a:ext uri="{FF2B5EF4-FFF2-40B4-BE49-F238E27FC236}">
                <a16:creationId xmlns:a16="http://schemas.microsoft.com/office/drawing/2014/main" id="{F6269E10-0418-4D41-B0E1-28649B9AF2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0FC307-9ACD-4B1A-BF2C-D8FB44C11E51}"/>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78011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B1CB1-3934-4407-89CC-10D9B194366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BC48165-24C8-44E2-8C40-8C70769325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6EE0EF7-DBE5-41A8-AB63-CB18D82CFE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9DCA44E-DA14-494C-B2A1-0CBF76FB0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6B0326C-7CFD-4774-9E4D-D7CB99A5482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5AB7AEB-D3A2-46C8-A525-ABB6479FF7DD}"/>
              </a:ext>
            </a:extLst>
          </p:cNvPr>
          <p:cNvSpPr>
            <a:spLocks noGrp="1"/>
          </p:cNvSpPr>
          <p:nvPr>
            <p:ph type="dt" sz="half" idx="10"/>
          </p:nvPr>
        </p:nvSpPr>
        <p:spPr/>
        <p:txBody>
          <a:bodyPr/>
          <a:lstStyle/>
          <a:p>
            <a:fld id="{BC7791A6-C1F6-4F09-A01F-EAE90D5CCDD0}" type="datetimeFigureOut">
              <a:rPr lang="en-US" smtClean="0"/>
              <a:t>2/10/2021</a:t>
            </a:fld>
            <a:endParaRPr lang="en-US"/>
          </a:p>
        </p:txBody>
      </p:sp>
      <p:sp>
        <p:nvSpPr>
          <p:cNvPr id="8" name="Footer Placeholder 7">
            <a:extLst>
              <a:ext uri="{FF2B5EF4-FFF2-40B4-BE49-F238E27FC236}">
                <a16:creationId xmlns:a16="http://schemas.microsoft.com/office/drawing/2014/main" id="{4F699CDD-8D88-4163-9F27-53A507B669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77E2793-BFAD-4649-BCE9-C7D37A1707AC}"/>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68589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80181-AC03-4F30-A894-FC5D8A10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76DA194-BFC0-4935-8D0E-594B71F014E7}"/>
              </a:ext>
            </a:extLst>
          </p:cNvPr>
          <p:cNvSpPr>
            <a:spLocks noGrp="1"/>
          </p:cNvSpPr>
          <p:nvPr>
            <p:ph type="dt" sz="half" idx="10"/>
          </p:nvPr>
        </p:nvSpPr>
        <p:spPr/>
        <p:txBody>
          <a:bodyPr/>
          <a:lstStyle/>
          <a:p>
            <a:fld id="{BC7791A6-C1F6-4F09-A01F-EAE90D5CCDD0}" type="datetimeFigureOut">
              <a:rPr lang="en-US" smtClean="0"/>
              <a:t>2/10/2021</a:t>
            </a:fld>
            <a:endParaRPr lang="en-US"/>
          </a:p>
        </p:txBody>
      </p:sp>
      <p:sp>
        <p:nvSpPr>
          <p:cNvPr id="4" name="Footer Placeholder 3">
            <a:extLst>
              <a:ext uri="{FF2B5EF4-FFF2-40B4-BE49-F238E27FC236}">
                <a16:creationId xmlns:a16="http://schemas.microsoft.com/office/drawing/2014/main" id="{28815172-4AFA-4081-BF23-5F9024CCDC2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A2C4209-B4AF-4A1B-81FE-994CE977F11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922010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B91DA4-C751-4E51-BDD4-4B1AFC888389}"/>
              </a:ext>
            </a:extLst>
          </p:cNvPr>
          <p:cNvSpPr>
            <a:spLocks noGrp="1"/>
          </p:cNvSpPr>
          <p:nvPr>
            <p:ph type="dt" sz="half" idx="10"/>
          </p:nvPr>
        </p:nvSpPr>
        <p:spPr/>
        <p:txBody>
          <a:bodyPr/>
          <a:lstStyle/>
          <a:p>
            <a:fld id="{BC7791A6-C1F6-4F09-A01F-EAE90D5CCDD0}" type="datetimeFigureOut">
              <a:rPr lang="en-US" smtClean="0"/>
              <a:t>2/10/2021</a:t>
            </a:fld>
            <a:endParaRPr lang="en-US"/>
          </a:p>
        </p:txBody>
      </p:sp>
      <p:sp>
        <p:nvSpPr>
          <p:cNvPr id="3" name="Footer Placeholder 2">
            <a:extLst>
              <a:ext uri="{FF2B5EF4-FFF2-40B4-BE49-F238E27FC236}">
                <a16:creationId xmlns:a16="http://schemas.microsoft.com/office/drawing/2014/main" id="{C90B8E6A-5793-45BC-BE06-DA0972E379E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40BAB44-8E72-49FF-8B99-BD64C72A4C1A}"/>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79247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37901-4457-4DED-8EC1-7CB3C00BAD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41ACC4-B288-43E6-8BA5-3D48264A63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4F2AD0-F4CB-4B08-9D6A-8E425AEE52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311993A-9043-48BE-AE3F-1043186CC32C}"/>
              </a:ext>
            </a:extLst>
          </p:cNvPr>
          <p:cNvSpPr>
            <a:spLocks noGrp="1"/>
          </p:cNvSpPr>
          <p:nvPr>
            <p:ph type="dt" sz="half" idx="10"/>
          </p:nvPr>
        </p:nvSpPr>
        <p:spPr/>
        <p:txBody>
          <a:bodyPr/>
          <a:lstStyle/>
          <a:p>
            <a:fld id="{BC7791A6-C1F6-4F09-A01F-EAE90D5CCDD0}" type="datetimeFigureOut">
              <a:rPr lang="en-US" smtClean="0"/>
              <a:t>2/10/2021</a:t>
            </a:fld>
            <a:endParaRPr lang="en-US"/>
          </a:p>
        </p:txBody>
      </p:sp>
      <p:sp>
        <p:nvSpPr>
          <p:cNvPr id="6" name="Footer Placeholder 5">
            <a:extLst>
              <a:ext uri="{FF2B5EF4-FFF2-40B4-BE49-F238E27FC236}">
                <a16:creationId xmlns:a16="http://schemas.microsoft.com/office/drawing/2014/main" id="{AD64515A-204B-43D3-95D2-69188EB553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54DA68-E0CF-469A-A324-294E7395302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4258913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086A5-7F7E-46DD-A343-26EC14EDAF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E849C1E-0660-4A00-BA38-63148491B4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DB325B-F262-403F-9462-A991F3A6EA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F0D13A5-B16C-47A5-9493-15BFE49C865E}"/>
              </a:ext>
            </a:extLst>
          </p:cNvPr>
          <p:cNvSpPr>
            <a:spLocks noGrp="1"/>
          </p:cNvSpPr>
          <p:nvPr>
            <p:ph type="dt" sz="half" idx="10"/>
          </p:nvPr>
        </p:nvSpPr>
        <p:spPr/>
        <p:txBody>
          <a:bodyPr/>
          <a:lstStyle/>
          <a:p>
            <a:fld id="{BC7791A6-C1F6-4F09-A01F-EAE90D5CCDD0}" type="datetimeFigureOut">
              <a:rPr lang="en-US" smtClean="0"/>
              <a:t>2/10/2021</a:t>
            </a:fld>
            <a:endParaRPr lang="en-US"/>
          </a:p>
        </p:txBody>
      </p:sp>
      <p:sp>
        <p:nvSpPr>
          <p:cNvPr id="6" name="Footer Placeholder 5">
            <a:extLst>
              <a:ext uri="{FF2B5EF4-FFF2-40B4-BE49-F238E27FC236}">
                <a16:creationId xmlns:a16="http://schemas.microsoft.com/office/drawing/2014/main" id="{562C53F8-6E10-413F-92AB-4FC524D35B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AF80F0-7169-41F9-BDF3-5B46270E990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118536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40DAD-96AD-48A4-8656-525891B6700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F97F310-6542-4B73-BF01-C8E1261113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757A15-C169-4D1C-930F-CF719B4737A3}"/>
              </a:ext>
            </a:extLst>
          </p:cNvPr>
          <p:cNvSpPr>
            <a:spLocks noGrp="1"/>
          </p:cNvSpPr>
          <p:nvPr>
            <p:ph type="dt" sz="half" idx="10"/>
          </p:nvPr>
        </p:nvSpPr>
        <p:spPr/>
        <p:txBody>
          <a:bodyPr/>
          <a:lstStyle/>
          <a:p>
            <a:fld id="{BC7791A6-C1F6-4F09-A01F-EAE90D5CCDD0}" type="datetimeFigureOut">
              <a:rPr lang="en-US" smtClean="0"/>
              <a:t>2/10/2021</a:t>
            </a:fld>
            <a:endParaRPr lang="en-US"/>
          </a:p>
        </p:txBody>
      </p:sp>
      <p:sp>
        <p:nvSpPr>
          <p:cNvPr id="5" name="Footer Placeholder 4">
            <a:extLst>
              <a:ext uri="{FF2B5EF4-FFF2-40B4-BE49-F238E27FC236}">
                <a16:creationId xmlns:a16="http://schemas.microsoft.com/office/drawing/2014/main" id="{3A21BAC7-7723-4AF8-A00B-F359D9E90A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C3C379-4021-41FC-BEC8-F546190F2FA2}"/>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700099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D79A53-10FA-4BD7-AB75-A521CE4F2FF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349B1EB-ACCF-40A0-94B6-BAB1DA46CDB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D8F155-48BF-48D2-9F3A-088BAD4334B5}"/>
              </a:ext>
            </a:extLst>
          </p:cNvPr>
          <p:cNvSpPr>
            <a:spLocks noGrp="1"/>
          </p:cNvSpPr>
          <p:nvPr>
            <p:ph type="dt" sz="half" idx="10"/>
          </p:nvPr>
        </p:nvSpPr>
        <p:spPr/>
        <p:txBody>
          <a:bodyPr/>
          <a:lstStyle/>
          <a:p>
            <a:fld id="{BC7791A6-C1F6-4F09-A01F-EAE90D5CCDD0}" type="datetimeFigureOut">
              <a:rPr lang="en-US" smtClean="0"/>
              <a:t>2/10/2021</a:t>
            </a:fld>
            <a:endParaRPr lang="en-US"/>
          </a:p>
        </p:txBody>
      </p:sp>
      <p:sp>
        <p:nvSpPr>
          <p:cNvPr id="5" name="Footer Placeholder 4">
            <a:extLst>
              <a:ext uri="{FF2B5EF4-FFF2-40B4-BE49-F238E27FC236}">
                <a16:creationId xmlns:a16="http://schemas.microsoft.com/office/drawing/2014/main" id="{9EEE9492-9244-495C-B736-EAEF10EE89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48AB28-5614-41AC-B798-972F1CEAA6D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3137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D65CC5-1AC1-4E3D-9355-2147AE836F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84D9BED-0822-429D-96ED-7C477E67E8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B9279B-B44B-4A5B-BFFD-5AB52C09DA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7791A6-C1F6-4F09-A01F-EAE90D5CCDD0}" type="datetimeFigureOut">
              <a:rPr lang="en-US" smtClean="0"/>
              <a:t>2/10/2021</a:t>
            </a:fld>
            <a:endParaRPr lang="en-US"/>
          </a:p>
        </p:txBody>
      </p:sp>
      <p:sp>
        <p:nvSpPr>
          <p:cNvPr id="5" name="Footer Placeholder 4">
            <a:extLst>
              <a:ext uri="{FF2B5EF4-FFF2-40B4-BE49-F238E27FC236}">
                <a16:creationId xmlns:a16="http://schemas.microsoft.com/office/drawing/2014/main" id="{480F673E-08E5-481C-9BC2-5BC053EA17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B62F6C1-D621-474B-B7A5-757F428673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DD582-5C4D-4E35-970A-B38A8B62882B}" type="slidenum">
              <a:rPr lang="en-US" smtClean="0"/>
              <a:t>‹#›</a:t>
            </a:fld>
            <a:endParaRPr lang="en-US"/>
          </a:p>
        </p:txBody>
      </p:sp>
    </p:spTree>
    <p:extLst>
      <p:ext uri="{BB962C8B-B14F-4D97-AF65-F5344CB8AC3E}">
        <p14:creationId xmlns:p14="http://schemas.microsoft.com/office/powerpoint/2010/main" val="2683261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hyperlink" Target="http://www.pngall.com/sunshine-png" TargetMode="External"/><Relationship Id="rId3" Type="http://schemas.openxmlformats.org/officeDocument/2006/relationships/hyperlink" Target="http://junior1.cumbresblogs.com/2014/02/25/welcome-to-junior-1-2/" TargetMode="External"/><Relationship Id="rId7" Type="http://schemas.openxmlformats.org/officeDocument/2006/relationships/image" Target="../media/image4.png"/><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hyperlink" Target="https://pixabay.com/en/rainbow-default-colors-948520/" TargetMode="External"/><Relationship Id="rId5" Type="http://schemas.openxmlformats.org/officeDocument/2006/relationships/image" Target="../media/image3.png"/><Relationship Id="rId4" Type="http://schemas.openxmlformats.org/officeDocument/2006/relationships/hyperlink" Target="https://vimeo.com/497919464"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3.png"/><Relationship Id="rId1" Type="http://schemas.openxmlformats.org/officeDocument/2006/relationships/slideLayout" Target="../slideLayouts/slideLayout6.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6.xml"/><Relationship Id="rId4" Type="http://schemas.openxmlformats.org/officeDocument/2006/relationships/hyperlink" Target="http://www.pngall.com/sunshine-png"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hyperlink" Target="https://tscpl.org/kids-library/parent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hyperlink" Target="https://tscpl.org/kids-library/parent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hyperlink" Target="https://tscpl.org/kids-library/parents"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neophilosophical.blogspot.com/2013/01/an-ethical-solution-to-terminal-problem.html" TargetMode="External"/><Relationship Id="rId2" Type="http://schemas.openxmlformats.org/officeDocument/2006/relationships/image" Target="../media/image12.jp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hyperlink" Target="https://creativecommons.org/licenses/by/3.0/"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hyperlink" Target="https://pixabay.com/en/rainbow-default-colors-948520/"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hyperlink" Target="http://www.pngall.com/sunshine-png"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nearemmaus.wordpress.com/2009/05/08/the-fruit-of-the-spirit-in-galatians-522-23-love/" TargetMode="External"/><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vimeo.com/497919464"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hyperlink" Target="https://myfabfinance.com/a-frugal-moms-guide-to-healthy-eating-on-a-budget/" TargetMode="External"/><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hyperlink" Target="http://www.writerightwords.com/worship-is-a-posture/"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 Id="rId4" Type="http://schemas.openxmlformats.org/officeDocument/2006/relationships/hyperlink" Target="https://es.wikipedia.org/wiki/El_gato_en_el_sombrero"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365125"/>
            <a:ext cx="10515600" cy="1325563"/>
          </a:xfrm>
        </p:spPr>
        <p:txBody>
          <a:bodyPr>
            <a:normAutofit/>
          </a:bodyPr>
          <a:lstStyle/>
          <a:p>
            <a:pPr algn="ctr"/>
            <a:r>
              <a:rPr lang="en-GB" dirty="0">
                <a:solidFill>
                  <a:srgbClr val="FF0000"/>
                </a:solidFill>
                <a:latin typeface="Comic Sans MS" panose="030F0702030302020204" pitchFamily="66" charset="0"/>
              </a:rPr>
              <a:t>    Thursday 11</a:t>
            </a:r>
            <a:r>
              <a:rPr lang="en-GB" baseline="30000" dirty="0">
                <a:solidFill>
                  <a:srgbClr val="FF0000"/>
                </a:solidFill>
                <a:latin typeface="Comic Sans MS" panose="030F0702030302020204" pitchFamily="66" charset="0"/>
              </a:rPr>
              <a:t>th</a:t>
            </a:r>
            <a:r>
              <a:rPr lang="en-GB" dirty="0">
                <a:solidFill>
                  <a:srgbClr val="FF0000"/>
                </a:solidFill>
                <a:latin typeface="Comic Sans MS" panose="030F0702030302020204" pitchFamily="66" charset="0"/>
              </a:rPr>
              <a:t> February 2021</a:t>
            </a:r>
            <a:endParaRPr lang="en-US" dirty="0">
              <a:solidFill>
                <a:srgbClr val="FF0000"/>
              </a:solidFill>
              <a:latin typeface="Comic Sans MS" panose="030F0702030302020204" pitchFamily="66" charset="0"/>
            </a:endParaRPr>
          </a:p>
        </p:txBody>
      </p:sp>
      <p:pic>
        <p:nvPicPr>
          <p:cNvPr id="4" name="Picture 3">
            <a:extLst>
              <a:ext uri="{FF2B5EF4-FFF2-40B4-BE49-F238E27FC236}">
                <a16:creationId xmlns:a16="http://schemas.microsoft.com/office/drawing/2014/main" id="{6A4DD9E1-D7A7-4C76-B2B5-519250A2987A}"/>
              </a:ext>
            </a:extLst>
          </p:cNvPr>
          <p:cNvPicPr>
            <a:picLocks noChangeAspect="1"/>
          </p:cNvPicPr>
          <p:nvPr/>
        </p:nvPicPr>
        <p:blipFill>
          <a:blip r:embed="rId2"/>
          <a:stretch>
            <a:fillRect/>
          </a:stretch>
        </p:blipFill>
        <p:spPr>
          <a:xfrm>
            <a:off x="3955391" y="1580527"/>
            <a:ext cx="3810163" cy="5069655"/>
          </a:xfrm>
          <a:prstGeom prst="rect">
            <a:avLst/>
          </a:prstGeom>
        </p:spPr>
      </p:pic>
    </p:spTree>
    <p:extLst>
      <p:ext uri="{BB962C8B-B14F-4D97-AF65-F5344CB8AC3E}">
        <p14:creationId xmlns:p14="http://schemas.microsoft.com/office/powerpoint/2010/main" val="38712668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365125"/>
            <a:ext cx="10515600" cy="1325563"/>
          </a:xfrm>
        </p:spPr>
        <p:txBody>
          <a:bodyPr>
            <a:normAutofit/>
          </a:bodyPr>
          <a:lstStyle/>
          <a:p>
            <a:pPr algn="ctr"/>
            <a:r>
              <a:rPr lang="en-GB" dirty="0">
                <a:solidFill>
                  <a:srgbClr val="FF0000"/>
                </a:solidFill>
                <a:latin typeface="Comic Sans MS" panose="030F0702030302020204" pitchFamily="66" charset="0"/>
              </a:rPr>
              <a:t>    Thursday 11</a:t>
            </a:r>
            <a:r>
              <a:rPr lang="en-GB" baseline="30000" dirty="0">
                <a:solidFill>
                  <a:srgbClr val="FF0000"/>
                </a:solidFill>
                <a:latin typeface="Comic Sans MS" panose="030F0702030302020204" pitchFamily="66" charset="0"/>
              </a:rPr>
              <a:t>th</a:t>
            </a:r>
            <a:r>
              <a:rPr lang="en-GB" dirty="0">
                <a:solidFill>
                  <a:srgbClr val="FF0000"/>
                </a:solidFill>
                <a:latin typeface="Comic Sans MS" panose="030F0702030302020204" pitchFamily="66" charset="0"/>
              </a:rPr>
              <a:t> February 2021</a:t>
            </a:r>
            <a:endParaRPr lang="en-US" dirty="0">
              <a:solidFill>
                <a:srgbClr val="FF0000"/>
              </a:solidFill>
              <a:latin typeface="Comic Sans MS" panose="030F0702030302020204" pitchFamily="66" charset="0"/>
            </a:endParaRPr>
          </a:p>
        </p:txBody>
      </p:sp>
      <p:sp useBgFill="1">
        <p:nvSpPr>
          <p:cNvPr id="7" name="Content Placeholder 6">
            <a:extLst>
              <a:ext uri="{FF2B5EF4-FFF2-40B4-BE49-F238E27FC236}">
                <a16:creationId xmlns:a16="http://schemas.microsoft.com/office/drawing/2014/main" id="{D96FBEBA-9AC9-4A5C-BEA2-A58CBDDB13A1}"/>
              </a:ext>
            </a:extLst>
          </p:cNvPr>
          <p:cNvSpPr>
            <a:spLocks noGrp="1"/>
          </p:cNvSpPr>
          <p:nvPr>
            <p:ph idx="1"/>
          </p:nvPr>
        </p:nvSpPr>
        <p:spPr>
          <a:xfrm>
            <a:off x="554182" y="1514148"/>
            <a:ext cx="11430000" cy="2339885"/>
          </a:xfrm>
        </p:spPr>
        <p:txBody>
          <a:bodyPr>
            <a:noAutofit/>
          </a:bodyPr>
          <a:lstStyle/>
          <a:p>
            <a:pPr marL="0" indent="0">
              <a:buNone/>
            </a:pPr>
            <a:endParaRPr lang="en-GB" sz="2400" i="1" dirty="0">
              <a:solidFill>
                <a:srgbClr val="FFC000"/>
              </a:solidFill>
              <a:latin typeface="Comic Sans MS" panose="030F0702030302020204" pitchFamily="66" charset="0"/>
            </a:endParaRPr>
          </a:p>
          <a:p>
            <a:pPr marL="0" indent="0">
              <a:buNone/>
            </a:pPr>
            <a:r>
              <a:rPr lang="en-GB" sz="2400" i="1" dirty="0">
                <a:solidFill>
                  <a:srgbClr val="FFC000"/>
                </a:solidFill>
                <a:latin typeface="Comic Sans MS" panose="030F0702030302020204" pitchFamily="66" charset="0"/>
              </a:rPr>
              <a:t>For RWI you will need to be able to see a copy of the words for the Spelling Quiz. For maths you need to be able to see a copy of the White Rose worksheet and the subtraction grid.</a:t>
            </a:r>
            <a:endParaRPr lang="en-US" i="1" dirty="0">
              <a:solidFill>
                <a:srgbClr val="FFC000"/>
              </a:solidFill>
              <a:latin typeface="Comic Sans MS" panose="030F0702030302020204" pitchFamily="66" charset="0"/>
            </a:endParaRPr>
          </a:p>
        </p:txBody>
      </p:sp>
      <p:pic>
        <p:nvPicPr>
          <p:cNvPr id="9" name="Picture 8">
            <a:extLst>
              <a:ext uri="{FF2B5EF4-FFF2-40B4-BE49-F238E27FC236}">
                <a16:creationId xmlns:a16="http://schemas.microsoft.com/office/drawing/2014/main" id="{098EE43A-AB39-475C-9DA5-A4F9EE2D234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77393" y="365125"/>
            <a:ext cx="1434433" cy="1054860"/>
          </a:xfrm>
          <a:prstGeom prst="rect">
            <a:avLst/>
          </a:prstGeom>
        </p:spPr>
      </p:pic>
      <p:graphicFrame>
        <p:nvGraphicFramePr>
          <p:cNvPr id="3" name="Table 2">
            <a:extLst>
              <a:ext uri="{FF2B5EF4-FFF2-40B4-BE49-F238E27FC236}">
                <a16:creationId xmlns:a16="http://schemas.microsoft.com/office/drawing/2014/main" id="{E77CD542-F53E-4CE5-B7B0-BFC1602571BB}"/>
              </a:ext>
            </a:extLst>
          </p:cNvPr>
          <p:cNvGraphicFramePr>
            <a:graphicFrameLocks noGrp="1"/>
          </p:cNvGraphicFramePr>
          <p:nvPr>
            <p:extLst>
              <p:ext uri="{D42A27DB-BD31-4B8C-83A1-F6EECF244321}">
                <p14:modId xmlns:p14="http://schemas.microsoft.com/office/powerpoint/2010/main" val="881499603"/>
              </p:ext>
            </p:extLst>
          </p:nvPr>
        </p:nvGraphicFramePr>
        <p:xfrm>
          <a:off x="838200" y="4046513"/>
          <a:ext cx="10245439" cy="2105891"/>
        </p:xfrm>
        <a:graphic>
          <a:graphicData uri="http://schemas.openxmlformats.org/drawingml/2006/table">
            <a:tbl>
              <a:tblPr firstRow="1" bandRow="1">
                <a:tableStyleId>{5C22544A-7EE6-4342-B048-85BDC9FD1C3A}</a:tableStyleId>
              </a:tblPr>
              <a:tblGrid>
                <a:gridCol w="853787">
                  <a:extLst>
                    <a:ext uri="{9D8B030D-6E8A-4147-A177-3AD203B41FA5}">
                      <a16:colId xmlns:a16="http://schemas.microsoft.com/office/drawing/2014/main" val="1057356747"/>
                    </a:ext>
                  </a:extLst>
                </a:gridCol>
                <a:gridCol w="1451071">
                  <a:extLst>
                    <a:ext uri="{9D8B030D-6E8A-4147-A177-3AD203B41FA5}">
                      <a16:colId xmlns:a16="http://schemas.microsoft.com/office/drawing/2014/main" val="2036603641"/>
                    </a:ext>
                  </a:extLst>
                </a:gridCol>
                <a:gridCol w="1492592">
                  <a:extLst>
                    <a:ext uri="{9D8B030D-6E8A-4147-A177-3AD203B41FA5}">
                      <a16:colId xmlns:a16="http://schemas.microsoft.com/office/drawing/2014/main" val="3670510117"/>
                    </a:ext>
                  </a:extLst>
                </a:gridCol>
                <a:gridCol w="298518">
                  <a:extLst>
                    <a:ext uri="{9D8B030D-6E8A-4147-A177-3AD203B41FA5}">
                      <a16:colId xmlns:a16="http://schemas.microsoft.com/office/drawing/2014/main" val="853626756"/>
                    </a:ext>
                  </a:extLst>
                </a:gridCol>
                <a:gridCol w="2340383">
                  <a:extLst>
                    <a:ext uri="{9D8B030D-6E8A-4147-A177-3AD203B41FA5}">
                      <a16:colId xmlns:a16="http://schemas.microsoft.com/office/drawing/2014/main" val="1405776208"/>
                    </a:ext>
                  </a:extLst>
                </a:gridCol>
                <a:gridCol w="322399">
                  <a:extLst>
                    <a:ext uri="{9D8B030D-6E8A-4147-A177-3AD203B41FA5}">
                      <a16:colId xmlns:a16="http://schemas.microsoft.com/office/drawing/2014/main" val="3688789344"/>
                    </a:ext>
                  </a:extLst>
                </a:gridCol>
                <a:gridCol w="1623939">
                  <a:extLst>
                    <a:ext uri="{9D8B030D-6E8A-4147-A177-3AD203B41FA5}">
                      <a16:colId xmlns:a16="http://schemas.microsoft.com/office/drawing/2014/main" val="1246538563"/>
                    </a:ext>
                  </a:extLst>
                </a:gridCol>
                <a:gridCol w="859732">
                  <a:extLst>
                    <a:ext uri="{9D8B030D-6E8A-4147-A177-3AD203B41FA5}">
                      <a16:colId xmlns:a16="http://schemas.microsoft.com/office/drawing/2014/main" val="1958461331"/>
                    </a:ext>
                  </a:extLst>
                </a:gridCol>
                <a:gridCol w="1003018">
                  <a:extLst>
                    <a:ext uri="{9D8B030D-6E8A-4147-A177-3AD203B41FA5}">
                      <a16:colId xmlns:a16="http://schemas.microsoft.com/office/drawing/2014/main" val="3074184855"/>
                    </a:ext>
                  </a:extLst>
                </a:gridCol>
              </a:tblGrid>
              <a:tr h="553810">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phonics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RWI</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maths – White Rose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Vimeo link and worksheet</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afternoon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2:45</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assembly via email</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time to share a book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46843503"/>
                  </a:ext>
                </a:extLst>
              </a:tr>
              <a:tr h="1552081">
                <a:tc>
                  <a:txBody>
                    <a:bodyPr/>
                    <a:lstStyle/>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9am On-line registration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Rainbow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346075" marR="0" indent="-346075"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air, </a:t>
                      </a:r>
                      <a:r>
                        <a:rPr lang="en-US" sz="1000" dirty="0" err="1">
                          <a:effectLst/>
                          <a:latin typeface="Comic Sans MS" panose="030F0702030302020204" pitchFamily="66" charset="0"/>
                          <a:ea typeface="Calibri" panose="020F0502020204030204" pitchFamily="34" charset="0"/>
                          <a:cs typeface="Times New Roman" panose="02020603050405020304" pitchFamily="18" charset="0"/>
                        </a:rPr>
                        <a:t>ir</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err="1">
                          <a:effectLst/>
                          <a:latin typeface="Comic Sans MS" panose="030F0702030302020204" pitchFamily="66" charset="0"/>
                          <a:ea typeface="Calibri" panose="020F0502020204030204" pitchFamily="34" charset="0"/>
                          <a:cs typeface="Times New Roman" panose="02020603050405020304" pitchFamily="18" charset="0"/>
                        </a:rPr>
                        <a:t>ou</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and oy</a:t>
                      </a:r>
                    </a:p>
                    <a:p>
                      <a:pPr marL="0" marR="0" algn="ctr">
                        <a:lnSpc>
                          <a:spcPct val="107000"/>
                        </a:lnSpc>
                        <a:spcBef>
                          <a:spcPts val="0"/>
                        </a:spcBef>
                        <a:spcAft>
                          <a:spcPts val="0"/>
                        </a:spcAft>
                      </a:pP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Sunshine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346075" marR="0" indent="-290513" algn="l" defTabSz="973138">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ow – brown cow</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7000"/>
                        </a:lnSpc>
                        <a:spcBef>
                          <a:spcPts val="0"/>
                        </a:spcBef>
                        <a:spcAft>
                          <a:spcPts val="0"/>
                        </a:spcAft>
                        <a:buClrTx/>
                        <a:buSzTx/>
                        <a:buFontTx/>
                        <a:buNone/>
                        <a:tabLst/>
                        <a:defRPr/>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A Bad Fox</a:t>
                      </a:r>
                    </a:p>
                    <a:p>
                      <a:pPr marL="0" marR="0" lvl="0" indent="0" algn="l" defTabSz="914400" rtl="0" eaLnBrk="1" fontAlgn="auto" latinLnBrk="0" hangingPunct="1">
                        <a:lnSpc>
                          <a:spcPct val="107000"/>
                        </a:lnSpc>
                        <a:spcBef>
                          <a:spcPts val="0"/>
                        </a:spcBef>
                        <a:spcAft>
                          <a:spcPts val="0"/>
                        </a:spcAft>
                        <a:buClrTx/>
                        <a:buSzTx/>
                        <a:buFontTx/>
                        <a:buNone/>
                        <a:tabLst/>
                        <a:defRPr/>
                      </a:pPr>
                      <a:endParaRPr lang="en-GB"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a:solidFill>
                            <a:schemeClr val="accent2"/>
                          </a:solidFill>
                          <a:effectLst/>
                          <a:latin typeface="Comic Sans MS" panose="030F0702030302020204" pitchFamily="66" charset="0"/>
                          <a:ea typeface="Calibri" panose="020F0502020204030204" pitchFamily="34" charset="0"/>
                          <a:cs typeface="Times New Roman" panose="02020603050405020304" pitchFamily="18" charset="0"/>
                        </a:rPr>
                        <a:t>A Bad Fright</a:t>
                      </a:r>
                      <a:endParaRPr lang="en-US" sz="1000" dirty="0">
                        <a:solidFill>
                          <a:schemeClr val="accent2"/>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-Speed Sounds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-Red and Green words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-Read story</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-Build a Sentence</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BREAK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800"/>
                        </a:spcAft>
                      </a:pPr>
                      <a:endParaRPr lang="en-US"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dirty="0">
                          <a:effectLst/>
                          <a:latin typeface="Comic Sans MS" panose="030F0702030302020204" pitchFamily="66" charset="0"/>
                          <a:ea typeface="Calibri" panose="020F0502020204030204" pitchFamily="34" charset="0"/>
                          <a:cs typeface="Times New Roman" panose="02020603050405020304" pitchFamily="18" charset="0"/>
                        </a:rPr>
                        <a:t>Subtraction crossing 10</a:t>
                      </a:r>
                    </a:p>
                    <a:p>
                      <a:pPr marL="0" marR="0" algn="ctr">
                        <a:lnSpc>
                          <a:spcPct val="107000"/>
                        </a:lnSpc>
                        <a:spcBef>
                          <a:spcPts val="0"/>
                        </a:spcBef>
                        <a:spcAft>
                          <a:spcPts val="800"/>
                        </a:spcAft>
                      </a:pPr>
                      <a:r>
                        <a:rPr lang="en-US" sz="800" dirty="0">
                          <a:effectLst/>
                          <a:latin typeface="Comic Sans MS" panose="030F0702030302020204" pitchFamily="66" charset="0"/>
                          <a:ea typeface="Calibri" panose="020F0502020204030204" pitchFamily="34" charset="0"/>
                          <a:cs typeface="Times New Roman" panose="02020603050405020304" pitchFamily="18" charset="0"/>
                          <a:hlinkClick r:id="rId4"/>
                        </a:rPr>
                        <a:t>https://vimeo.com/497919464</a:t>
                      </a:r>
                      <a:endParaRPr lang="en-US"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dirty="0">
                          <a:effectLst/>
                          <a:latin typeface="Comic Sans MS" panose="030F0702030302020204" pitchFamily="66" charset="0"/>
                          <a:ea typeface="Calibri" panose="020F0502020204030204" pitchFamily="34" charset="0"/>
                          <a:cs typeface="Times New Roman" panose="02020603050405020304" pitchFamily="18" charset="0"/>
                        </a:rPr>
                        <a:t>worksheet </a:t>
                      </a:r>
                    </a:p>
                    <a:p>
                      <a:pPr marL="0" marR="0" algn="ctr">
                        <a:lnSpc>
                          <a:spcPct val="107000"/>
                        </a:lnSpc>
                        <a:spcBef>
                          <a:spcPts val="0"/>
                        </a:spcBef>
                        <a:spcAft>
                          <a:spcPts val="800"/>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LUNCH</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ICT </a:t>
                      </a:r>
                    </a:p>
                    <a:p>
                      <a:pPr marL="0" marR="0" algn="ctr">
                        <a:lnSpc>
                          <a:spcPct val="107000"/>
                        </a:lnSpc>
                        <a:spcBef>
                          <a:spcPts val="0"/>
                        </a:spcBef>
                        <a:spcAft>
                          <a:spcPts val="0"/>
                        </a:spcAft>
                      </a:pPr>
                      <a:endParaRPr lang="en-GB"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000" b="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coding</a:t>
                      </a:r>
                    </a:p>
                    <a:p>
                      <a:pPr marL="0" marR="0" algn="ctr">
                        <a:lnSpc>
                          <a:spcPct val="107000"/>
                        </a:lnSpc>
                        <a:spcBef>
                          <a:spcPts val="0"/>
                        </a:spcBef>
                        <a:spcAft>
                          <a:spcPts val="0"/>
                        </a:spcAft>
                      </a:pPr>
                      <a:endParaRPr lang="en-GB"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PE</a:t>
                      </a:r>
                      <a:endParaRPr lang="en-US" sz="1000" b="0"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Mark Harrington</a:t>
                      </a:r>
                      <a:endParaRPr lang="en-US" sz="1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Reading Time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65155871"/>
                  </a:ext>
                </a:extLst>
              </a:tr>
            </a:tbl>
          </a:graphicData>
        </a:graphic>
      </p:graphicFrame>
      <p:pic>
        <p:nvPicPr>
          <p:cNvPr id="8" name="Picture 7">
            <a:extLst>
              <a:ext uri="{FF2B5EF4-FFF2-40B4-BE49-F238E27FC236}">
                <a16:creationId xmlns:a16="http://schemas.microsoft.com/office/drawing/2014/main" id="{56C73C03-F11D-4CF6-B777-B04730B67123}"/>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820535" y="4841496"/>
            <a:ext cx="219075" cy="106680"/>
          </a:xfrm>
          <a:prstGeom prst="rect">
            <a:avLst/>
          </a:prstGeom>
        </p:spPr>
      </p:pic>
      <p:pic>
        <p:nvPicPr>
          <p:cNvPr id="10" name="Picture 9">
            <a:extLst>
              <a:ext uri="{FF2B5EF4-FFF2-40B4-BE49-F238E27FC236}">
                <a16:creationId xmlns:a16="http://schemas.microsoft.com/office/drawing/2014/main" id="{455759E2-5C1F-490C-97B4-308BB054A767}"/>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1863358" y="5284244"/>
            <a:ext cx="180975" cy="184785"/>
          </a:xfrm>
          <a:prstGeom prst="rect">
            <a:avLst/>
          </a:prstGeom>
        </p:spPr>
      </p:pic>
      <p:pic>
        <p:nvPicPr>
          <p:cNvPr id="11" name="Picture 10">
            <a:extLst>
              <a:ext uri="{FF2B5EF4-FFF2-40B4-BE49-F238E27FC236}">
                <a16:creationId xmlns:a16="http://schemas.microsoft.com/office/drawing/2014/main" id="{4EE36050-00A0-47B3-ADE1-C28CBAD4200C}"/>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3288134" y="4832068"/>
            <a:ext cx="219075" cy="106680"/>
          </a:xfrm>
          <a:prstGeom prst="rect">
            <a:avLst/>
          </a:prstGeom>
        </p:spPr>
      </p:pic>
      <p:pic>
        <p:nvPicPr>
          <p:cNvPr id="12" name="Picture 11">
            <a:extLst>
              <a:ext uri="{FF2B5EF4-FFF2-40B4-BE49-F238E27FC236}">
                <a16:creationId xmlns:a16="http://schemas.microsoft.com/office/drawing/2014/main" id="{DAFEB695-8C8C-4E99-AA48-00DA7CB52342}"/>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3288134" y="5099459"/>
            <a:ext cx="180975" cy="184785"/>
          </a:xfrm>
          <a:prstGeom prst="rect">
            <a:avLst/>
          </a:prstGeom>
        </p:spPr>
      </p:pic>
    </p:spTree>
    <p:extLst>
      <p:ext uri="{BB962C8B-B14F-4D97-AF65-F5344CB8AC3E}">
        <p14:creationId xmlns:p14="http://schemas.microsoft.com/office/powerpoint/2010/main" val="22215504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E6863-D80F-4AF9-931F-67B46D1E550F}"/>
              </a:ext>
            </a:extLst>
          </p:cNvPr>
          <p:cNvSpPr>
            <a:spLocks noGrp="1"/>
          </p:cNvSpPr>
          <p:nvPr>
            <p:ph type="title"/>
          </p:nvPr>
        </p:nvSpPr>
        <p:spPr>
          <a:xfrm>
            <a:off x="838201" y="545234"/>
            <a:ext cx="10515600" cy="1325563"/>
          </a:xfrm>
        </p:spPr>
        <p:txBody>
          <a:bodyPr>
            <a:normAutofit fontScale="90000"/>
          </a:bodyPr>
          <a:lstStyle/>
          <a:p>
            <a:pPr>
              <a:buFont typeface="Arial" panose="020B0604020202020204" pitchFamily="34" charset="0"/>
              <a:buChar char="•"/>
            </a:pP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r>
              <a:rPr lang="en-GB" sz="4000" u="sng" dirty="0">
                <a:latin typeface="Comic Sans MS" panose="030F0702030302020204" pitchFamily="66" charset="0"/>
              </a:rPr>
              <a:t>RWI</a:t>
            </a:r>
            <a:r>
              <a:rPr lang="en-GB" sz="3200" u="sng" dirty="0">
                <a:latin typeface="Comic Sans MS" panose="030F0702030302020204" pitchFamily="66" charset="0"/>
              </a:rPr>
              <a:t>    </a:t>
            </a:r>
            <a:br>
              <a:rPr lang="en-GB" sz="3200" dirty="0">
                <a:latin typeface="Comic Sans MS" panose="030F0702030302020204" pitchFamily="66" charset="0"/>
              </a:rPr>
            </a:br>
            <a:r>
              <a:rPr lang="en-GB" sz="3600" dirty="0">
                <a:latin typeface="Comic Sans MS" panose="030F0702030302020204" pitchFamily="66" charset="0"/>
              </a:rPr>
              <a:t>Each day for RWI you will need</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u="sng" dirty="0">
                <a:latin typeface="Comic Sans MS" panose="030F0702030302020204" pitchFamily="66" charset="0"/>
              </a:rPr>
              <a:t>Rainbow</a:t>
            </a:r>
            <a:r>
              <a:rPr lang="en-GB" sz="3200" u="sng" dirty="0">
                <a:latin typeface="Comic Sans MS" panose="030F0702030302020204" pitchFamily="66" charset="0"/>
              </a:rPr>
              <a:t> Group</a:t>
            </a:r>
            <a:r>
              <a:rPr lang="en-GB" sz="3200" dirty="0">
                <a:latin typeface="Comic Sans MS" panose="030F0702030302020204" pitchFamily="66" charset="0"/>
              </a:rPr>
              <a:t>                       </a:t>
            </a:r>
            <a:r>
              <a:rPr lang="en-GB" sz="3600" u="sng" dirty="0">
                <a:latin typeface="Comic Sans MS" panose="030F0702030302020204" pitchFamily="66" charset="0"/>
              </a:rPr>
              <a:t>Sunshine Group</a:t>
            </a:r>
            <a:br>
              <a:rPr lang="en-GB" sz="3200" u="sng" dirty="0">
                <a:latin typeface="Comic Sans MS" panose="030F0702030302020204" pitchFamily="66" charset="0"/>
              </a:rPr>
            </a:br>
            <a:r>
              <a:rPr lang="en-GB" sz="3200" u="sng" dirty="0">
                <a:latin typeface="Comic Sans MS" panose="030F0702030302020204" pitchFamily="66" charset="0"/>
              </a:rPr>
              <a:t>           </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 Bad Fox                                A Bad Fright   </a:t>
            </a:r>
            <a:br>
              <a:rPr lang="en-GB" sz="3200" dirty="0">
                <a:latin typeface="Comic Sans MS" panose="030F0702030302020204" pitchFamily="66" charset="0"/>
              </a:rPr>
            </a:br>
            <a:r>
              <a:rPr lang="en-GB" sz="3200" dirty="0">
                <a:latin typeface="Comic Sans MS" panose="030F0702030302020204" pitchFamily="66" charset="0"/>
              </a:rPr>
              <a:t>                     book                                         </a:t>
            </a:r>
            <a:r>
              <a:rPr lang="en-GB" sz="3200" dirty="0" err="1">
                <a:latin typeface="Comic Sans MS" panose="030F0702030302020204" pitchFamily="66" charset="0"/>
              </a:rPr>
              <a:t>book</a:t>
            </a:r>
            <a:br>
              <a:rPr lang="en-GB" sz="3200" dirty="0">
                <a:latin typeface="Comic Sans MS" panose="030F0702030302020204" pitchFamily="66" charset="0"/>
              </a:rPr>
            </a:br>
            <a:br>
              <a:rPr lang="en-GB" sz="32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‘Weekly Writing sheet’ RWI (from</a:t>
            </a:r>
            <a:br>
              <a:rPr lang="en-GB" sz="3600" dirty="0">
                <a:latin typeface="Comic Sans MS" panose="030F0702030302020204" pitchFamily="66" charset="0"/>
              </a:rPr>
            </a:br>
            <a:r>
              <a:rPr lang="en-GB" sz="3600" dirty="0">
                <a:latin typeface="Comic Sans MS" panose="030F0702030302020204" pitchFamily="66" charset="0"/>
              </a:rPr>
              <a:t>                        your pack)</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100" i="1" dirty="0">
                <a:solidFill>
                  <a:srgbClr val="FFC000"/>
                </a:solidFill>
                <a:latin typeface="Comic Sans MS" panose="030F0702030302020204" pitchFamily="66" charset="0"/>
              </a:rPr>
              <a:t>Could you please download the relevant book for your child as we will continue to read it throughout the week.</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14B89A3A-66B9-42B2-B337-CCD28E9EE90A}"/>
              </a:ext>
            </a:extLst>
          </p:cNvPr>
          <p:cNvPicPr>
            <a:picLocks noChangeAspect="1"/>
          </p:cNvPicPr>
          <p:nvPr/>
        </p:nvPicPr>
        <p:blipFill>
          <a:blip r:embed="rId2"/>
          <a:stretch>
            <a:fillRect/>
          </a:stretch>
        </p:blipFill>
        <p:spPr>
          <a:xfrm>
            <a:off x="7910945" y="365125"/>
            <a:ext cx="3442854" cy="1089321"/>
          </a:xfrm>
          <a:prstGeom prst="rect">
            <a:avLst/>
          </a:prstGeom>
          <a:solidFill>
            <a:schemeClr val="accent4">
              <a:lumMod val="20000"/>
              <a:lumOff val="80000"/>
            </a:schemeClr>
          </a:solidFill>
        </p:spPr>
      </p:pic>
      <p:pic>
        <p:nvPicPr>
          <p:cNvPr id="5" name="Picture 4">
            <a:extLst>
              <a:ext uri="{FF2B5EF4-FFF2-40B4-BE49-F238E27FC236}">
                <a16:creationId xmlns:a16="http://schemas.microsoft.com/office/drawing/2014/main" id="{FD4AFA3A-9C58-47A2-B4EF-58C05798AEBB}"/>
              </a:ext>
            </a:extLst>
          </p:cNvPr>
          <p:cNvPicPr>
            <a:picLocks noChangeAspect="1"/>
          </p:cNvPicPr>
          <p:nvPr/>
        </p:nvPicPr>
        <p:blipFill>
          <a:blip r:embed="rId3"/>
          <a:stretch>
            <a:fillRect/>
          </a:stretch>
        </p:blipFill>
        <p:spPr>
          <a:xfrm>
            <a:off x="1018311" y="4057557"/>
            <a:ext cx="2126672" cy="1381778"/>
          </a:xfrm>
          <a:prstGeom prst="rect">
            <a:avLst/>
          </a:prstGeom>
        </p:spPr>
      </p:pic>
      <p:pic>
        <p:nvPicPr>
          <p:cNvPr id="3" name="Picture 2">
            <a:extLst>
              <a:ext uri="{FF2B5EF4-FFF2-40B4-BE49-F238E27FC236}">
                <a16:creationId xmlns:a16="http://schemas.microsoft.com/office/drawing/2014/main" id="{421B1F2C-779D-40A5-B3FB-1840B97AE31E}"/>
              </a:ext>
            </a:extLst>
          </p:cNvPr>
          <p:cNvPicPr>
            <a:picLocks noChangeAspect="1"/>
          </p:cNvPicPr>
          <p:nvPr/>
        </p:nvPicPr>
        <p:blipFill>
          <a:blip r:embed="rId4"/>
          <a:stretch>
            <a:fillRect/>
          </a:stretch>
        </p:blipFill>
        <p:spPr>
          <a:xfrm>
            <a:off x="1018310" y="2310367"/>
            <a:ext cx="2126673" cy="1535328"/>
          </a:xfrm>
          <a:prstGeom prst="rect">
            <a:avLst/>
          </a:prstGeom>
        </p:spPr>
      </p:pic>
      <p:pic>
        <p:nvPicPr>
          <p:cNvPr id="6" name="Picture 5">
            <a:extLst>
              <a:ext uri="{FF2B5EF4-FFF2-40B4-BE49-F238E27FC236}">
                <a16:creationId xmlns:a16="http://schemas.microsoft.com/office/drawing/2014/main" id="{D229F604-FBBF-48DD-9C90-437A17DFE129}"/>
              </a:ext>
            </a:extLst>
          </p:cNvPr>
          <p:cNvPicPr>
            <a:picLocks noChangeAspect="1"/>
          </p:cNvPicPr>
          <p:nvPr/>
        </p:nvPicPr>
        <p:blipFill>
          <a:blip r:embed="rId5"/>
          <a:stretch>
            <a:fillRect/>
          </a:stretch>
        </p:blipFill>
        <p:spPr>
          <a:xfrm>
            <a:off x="6096000" y="2260221"/>
            <a:ext cx="2150548" cy="1535328"/>
          </a:xfrm>
          <a:prstGeom prst="rect">
            <a:avLst/>
          </a:prstGeom>
        </p:spPr>
      </p:pic>
    </p:spTree>
    <p:extLst>
      <p:ext uri="{BB962C8B-B14F-4D97-AF65-F5344CB8AC3E}">
        <p14:creationId xmlns:p14="http://schemas.microsoft.com/office/powerpoint/2010/main" val="20395028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2154905" y="1057042"/>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6000" dirty="0">
                <a:solidFill>
                  <a:srgbClr val="C00000"/>
                </a:solidFill>
                <a:latin typeface="Comic Sans MS" panose="030F0702030302020204" pitchFamily="66" charset="0"/>
              </a:rPr>
              <a:t>air, </a:t>
            </a:r>
            <a:r>
              <a:rPr lang="en-GB" sz="6000" dirty="0" err="1">
                <a:solidFill>
                  <a:srgbClr val="C00000"/>
                </a:solidFill>
                <a:latin typeface="Comic Sans MS" panose="030F0702030302020204" pitchFamily="66" charset="0"/>
              </a:rPr>
              <a:t>ir</a:t>
            </a:r>
            <a:r>
              <a:rPr lang="en-GB" sz="6000" dirty="0">
                <a:solidFill>
                  <a:srgbClr val="C00000"/>
                </a:solidFill>
                <a:latin typeface="Comic Sans MS" panose="030F0702030302020204" pitchFamily="66" charset="0"/>
              </a:rPr>
              <a:t>, </a:t>
            </a:r>
            <a:r>
              <a:rPr lang="en-GB" sz="6000" dirty="0" err="1">
                <a:solidFill>
                  <a:srgbClr val="C00000"/>
                </a:solidFill>
                <a:latin typeface="Comic Sans MS" panose="030F0702030302020204" pitchFamily="66" charset="0"/>
              </a:rPr>
              <a:t>ou</a:t>
            </a:r>
            <a:r>
              <a:rPr lang="en-GB" sz="6000" dirty="0">
                <a:solidFill>
                  <a:srgbClr val="C00000"/>
                </a:solidFill>
                <a:latin typeface="Comic Sans MS" panose="030F0702030302020204" pitchFamily="66" charset="0"/>
              </a:rPr>
              <a:t> and oy</a:t>
            </a:r>
            <a:endParaRPr lang="en-US" sz="4000" u="sng" dirty="0">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573880" y="753035"/>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445984" y="589453"/>
            <a:ext cx="2263053" cy="71603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2154905" y="3364344"/>
            <a:ext cx="8248732" cy="2554545"/>
          </a:xfrm>
          <a:prstGeom prst="rect">
            <a:avLst/>
          </a:prstGeom>
          <a:noFill/>
        </p:spPr>
        <p:txBody>
          <a:bodyPr wrap="square" rtlCol="0">
            <a:spAutoFit/>
          </a:bodyPr>
          <a:lstStyle/>
          <a:p>
            <a:r>
              <a:rPr lang="en-GB" sz="3200" dirty="0">
                <a:latin typeface="Comic Sans MS" panose="030F0702030302020204" pitchFamily="66" charset="0"/>
              </a:rPr>
              <a:t>Today we are going to have a very brief start to our phonic session to read through the graphemes and then we will move onto our </a:t>
            </a:r>
            <a:r>
              <a:rPr lang="en-GB" sz="3200" u="sng" dirty="0">
                <a:solidFill>
                  <a:srgbClr val="FF0000"/>
                </a:solidFill>
                <a:latin typeface="Comic Sans MS" panose="030F0702030302020204" pitchFamily="66" charset="0"/>
              </a:rPr>
              <a:t>Spelling Quiz</a:t>
            </a:r>
            <a:r>
              <a:rPr lang="en-GB" sz="3200" dirty="0">
                <a:latin typeface="Comic Sans MS" panose="030F0702030302020204" pitchFamily="66" charset="0"/>
              </a:rPr>
              <a:t>. The words for the quiz are in Thursday’s file.</a:t>
            </a:r>
            <a:endParaRPr lang="en-US" sz="3200" dirty="0">
              <a:latin typeface="Comic Sans MS" panose="030F0702030302020204" pitchFamily="66" charset="0"/>
            </a:endParaRPr>
          </a:p>
        </p:txBody>
      </p:sp>
    </p:spTree>
    <p:extLst>
      <p:ext uri="{BB962C8B-B14F-4D97-AF65-F5344CB8AC3E}">
        <p14:creationId xmlns:p14="http://schemas.microsoft.com/office/powerpoint/2010/main" val="10527438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611416" y="1116606"/>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6700" dirty="0">
                <a:solidFill>
                  <a:srgbClr val="C00000"/>
                </a:solidFill>
                <a:latin typeface="Comic Sans MS" panose="030F0702030302020204" pitchFamily="66" charset="0"/>
              </a:rPr>
              <a:t>ow – brown cow</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1971634" y="3246413"/>
            <a:ext cx="8248732" cy="2554545"/>
          </a:xfrm>
          <a:prstGeom prst="rect">
            <a:avLst/>
          </a:prstGeom>
          <a:noFill/>
        </p:spPr>
        <p:txBody>
          <a:bodyPr wrap="square" rtlCol="0">
            <a:spAutoFit/>
          </a:bodyPr>
          <a:lstStyle/>
          <a:p>
            <a:r>
              <a:rPr lang="en-GB" sz="3200" dirty="0">
                <a:latin typeface="Comic Sans MS" panose="030F0702030302020204" pitchFamily="66" charset="0"/>
              </a:rPr>
              <a:t>Today we are going to have a very brief start to our phonic session to read through the graphemes and then we will move onto our </a:t>
            </a:r>
            <a:r>
              <a:rPr lang="en-GB" sz="3200" u="sng" dirty="0">
                <a:solidFill>
                  <a:srgbClr val="FF0000"/>
                </a:solidFill>
                <a:latin typeface="Comic Sans MS" panose="030F0702030302020204" pitchFamily="66" charset="0"/>
              </a:rPr>
              <a:t>Spelling Quiz</a:t>
            </a:r>
            <a:r>
              <a:rPr lang="en-GB" sz="3200" dirty="0">
                <a:latin typeface="Comic Sans MS" panose="030F0702030302020204" pitchFamily="66" charset="0"/>
              </a:rPr>
              <a:t>. The words for the quiz are in Thursday’s file.</a:t>
            </a:r>
            <a:endParaRPr lang="en-US" sz="3200" dirty="0">
              <a:latin typeface="Comic Sans MS" panose="030F0702030302020204" pitchFamily="66" charset="0"/>
            </a:endParaRPr>
          </a:p>
        </p:txBody>
      </p:sp>
      <p:pic>
        <p:nvPicPr>
          <p:cNvPr id="7" name="Picture 6">
            <a:extLst>
              <a:ext uri="{FF2B5EF4-FFF2-40B4-BE49-F238E27FC236}">
                <a16:creationId xmlns:a16="http://schemas.microsoft.com/office/drawing/2014/main" id="{90E94E41-02EF-4D0A-8278-3787F109751C}"/>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971634" y="753035"/>
            <a:ext cx="1069124" cy="1033753"/>
          </a:xfrm>
          <a:prstGeom prst="rect">
            <a:avLst/>
          </a:prstGeom>
        </p:spPr>
      </p:pic>
    </p:spTree>
    <p:extLst>
      <p:ext uri="{BB962C8B-B14F-4D97-AF65-F5344CB8AC3E}">
        <p14:creationId xmlns:p14="http://schemas.microsoft.com/office/powerpoint/2010/main" val="26191221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1202081" y="4151196"/>
            <a:ext cx="6541744" cy="1569660"/>
          </a:xfrm>
          <a:prstGeom prst="rect">
            <a:avLst/>
          </a:prstGeom>
        </p:spPr>
        <p:txBody>
          <a:bodyPr wrap="square">
            <a:spAutoFit/>
          </a:bodyPr>
          <a:lstStyle/>
          <a:p>
            <a:r>
              <a:rPr lang="en-GB" sz="3200" dirty="0">
                <a:solidFill>
                  <a:srgbClr val="FF0000"/>
                </a:solidFill>
                <a:latin typeface="Comic Sans MS" panose="030F0702030302020204" pitchFamily="66" charset="0"/>
              </a:rPr>
              <a:t>Begin by reading the </a:t>
            </a:r>
            <a:r>
              <a:rPr lang="en-GB" sz="3200" u="sng" dirty="0">
                <a:solidFill>
                  <a:srgbClr val="FF0000"/>
                </a:solidFill>
                <a:latin typeface="Comic Sans MS" panose="030F0702030302020204" pitchFamily="66" charset="0"/>
              </a:rPr>
              <a:t>Speed Sounds </a:t>
            </a:r>
            <a:r>
              <a:rPr lang="en-GB" sz="3200" dirty="0">
                <a:solidFill>
                  <a:srgbClr val="FF0000"/>
                </a:solidFill>
                <a:latin typeface="Comic Sans MS" panose="030F0702030302020204" pitchFamily="66" charset="0"/>
              </a:rPr>
              <a:t>to an adult, as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11626" y="4178758"/>
            <a:ext cx="1322950" cy="1699202"/>
          </a:xfrm>
        </p:spPr>
      </p:pic>
      <p:pic>
        <p:nvPicPr>
          <p:cNvPr id="10" name="Picture 9">
            <a:extLst>
              <a:ext uri="{FF2B5EF4-FFF2-40B4-BE49-F238E27FC236}">
                <a16:creationId xmlns:a16="http://schemas.microsoft.com/office/drawing/2014/main" id="{C3B36ED5-57AA-428E-920A-AC8C12A80406}"/>
              </a:ext>
            </a:extLst>
          </p:cNvPr>
          <p:cNvPicPr>
            <a:picLocks noChangeAspect="1"/>
          </p:cNvPicPr>
          <p:nvPr/>
        </p:nvPicPr>
        <p:blipFill>
          <a:blip r:embed="rId5"/>
          <a:stretch>
            <a:fillRect/>
          </a:stretch>
        </p:blipFill>
        <p:spPr>
          <a:xfrm>
            <a:off x="3797877" y="1800738"/>
            <a:ext cx="3012731" cy="2033804"/>
          </a:xfrm>
          <a:prstGeom prst="rect">
            <a:avLst/>
          </a:prstGeom>
        </p:spPr>
      </p:pic>
    </p:spTree>
    <p:extLst>
      <p:ext uri="{BB962C8B-B14F-4D97-AF65-F5344CB8AC3E}">
        <p14:creationId xmlns:p14="http://schemas.microsoft.com/office/powerpoint/2010/main" val="6478823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988435" y="4406299"/>
            <a:ext cx="6541744" cy="2062103"/>
          </a:xfrm>
          <a:prstGeom prst="rect">
            <a:avLst/>
          </a:prstGeom>
        </p:spPr>
        <p:txBody>
          <a:bodyPr wrap="square">
            <a:spAutoFit/>
          </a:bodyPr>
          <a:lstStyle/>
          <a:p>
            <a:r>
              <a:rPr lang="en-GB" sz="3200" dirty="0">
                <a:solidFill>
                  <a:srgbClr val="FF0000"/>
                </a:solidFill>
                <a:latin typeface="Comic Sans MS" panose="030F0702030302020204" pitchFamily="66" charset="0"/>
              </a:rPr>
              <a:t>After that, you are ready to read through the </a:t>
            </a:r>
            <a:r>
              <a:rPr lang="en-GB" sz="3200" u="sng" dirty="0">
                <a:solidFill>
                  <a:srgbClr val="FF0000"/>
                </a:solidFill>
                <a:latin typeface="Comic Sans MS" panose="030F0702030302020204" pitchFamily="66" charset="0"/>
              </a:rPr>
              <a:t>Speed Words </a:t>
            </a:r>
            <a:r>
              <a:rPr lang="en-GB" sz="3200" dirty="0">
                <a:solidFill>
                  <a:srgbClr val="FF0000"/>
                </a:solidFill>
                <a:latin typeface="Comic Sans MS" panose="030F0702030302020204" pitchFamily="66" charset="0"/>
              </a:rPr>
              <a:t>(on page 15 of your book) to an adult.</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888716" y="4669449"/>
            <a:ext cx="1322950" cy="1699202"/>
          </a:xfrm>
        </p:spPr>
      </p:pic>
      <p:pic>
        <p:nvPicPr>
          <p:cNvPr id="3" name="Picture 2">
            <a:extLst>
              <a:ext uri="{FF2B5EF4-FFF2-40B4-BE49-F238E27FC236}">
                <a16:creationId xmlns:a16="http://schemas.microsoft.com/office/drawing/2014/main" id="{2FE01BC8-BF34-4A92-B80A-9F4A9DAC27CF}"/>
              </a:ext>
            </a:extLst>
          </p:cNvPr>
          <p:cNvPicPr>
            <a:picLocks noChangeAspect="1"/>
          </p:cNvPicPr>
          <p:nvPr/>
        </p:nvPicPr>
        <p:blipFill>
          <a:blip r:embed="rId5"/>
          <a:stretch>
            <a:fillRect/>
          </a:stretch>
        </p:blipFill>
        <p:spPr>
          <a:xfrm>
            <a:off x="2405413" y="2083048"/>
            <a:ext cx="1798476" cy="2158171"/>
          </a:xfrm>
          <a:prstGeom prst="rect">
            <a:avLst/>
          </a:prstGeom>
        </p:spPr>
      </p:pic>
    </p:spTree>
    <p:extLst>
      <p:ext uri="{BB962C8B-B14F-4D97-AF65-F5344CB8AC3E}">
        <p14:creationId xmlns:p14="http://schemas.microsoft.com/office/powerpoint/2010/main" val="21287517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solidFill>
                  <a:prstClr val="black"/>
                </a:solidFill>
                <a:latin typeface="Comic Sans MS" panose="030F0702030302020204" pitchFamily="66" charset="0"/>
              </a:rPr>
              <a:t>Continue with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808326" y="2644170"/>
            <a:ext cx="6541744" cy="3046988"/>
          </a:xfrm>
          <a:prstGeom prst="rect">
            <a:avLst/>
          </a:prstGeom>
        </p:spPr>
        <p:txBody>
          <a:bodyPr wrap="square">
            <a:spAutoFit/>
          </a:bodyPr>
          <a:lstStyle/>
          <a:p>
            <a:r>
              <a:rPr lang="en-GB" sz="3200" dirty="0">
                <a:solidFill>
                  <a:srgbClr val="FF0000"/>
                </a:solidFill>
                <a:latin typeface="Comic Sans MS" panose="030F0702030302020204" pitchFamily="66" charset="0"/>
              </a:rPr>
              <a:t>Once you have read the speed sounds and Speed Words you are ready to read the story to an adult. Remember to think about your expression to make it interesting to listen to. </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54820" y="4349114"/>
            <a:ext cx="1322950" cy="1699202"/>
          </a:xfrm>
        </p:spPr>
      </p:pic>
    </p:spTree>
    <p:extLst>
      <p:ext uri="{BB962C8B-B14F-4D97-AF65-F5344CB8AC3E}">
        <p14:creationId xmlns:p14="http://schemas.microsoft.com/office/powerpoint/2010/main" val="33848552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0786151-D825-454B-A5AC-839D7CCAE1D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727673" y="4807527"/>
            <a:ext cx="2316688" cy="1831707"/>
          </a:xfrm>
          <a:prstGeom prst="rect">
            <a:avLst/>
          </a:prstGeom>
        </p:spPr>
      </p:pic>
      <p:sp>
        <p:nvSpPr>
          <p:cNvPr id="7" name="TextBox 6">
            <a:extLst>
              <a:ext uri="{FF2B5EF4-FFF2-40B4-BE49-F238E27FC236}">
                <a16:creationId xmlns:a16="http://schemas.microsoft.com/office/drawing/2014/main" id="{2F427CBB-2E9E-415C-8C31-E640E9650B8F}"/>
              </a:ext>
            </a:extLst>
          </p:cNvPr>
          <p:cNvSpPr txBox="1"/>
          <p:nvPr/>
        </p:nvSpPr>
        <p:spPr>
          <a:xfrm>
            <a:off x="9196388" y="7094833"/>
            <a:ext cx="2695574" cy="369332"/>
          </a:xfrm>
          <a:prstGeom prst="rect">
            <a:avLst/>
          </a:prstGeom>
          <a:noFill/>
        </p:spPr>
        <p:txBody>
          <a:bodyPr wrap="square" rtlCol="0">
            <a:spAutoFit/>
          </a:bodyPr>
          <a:lstStyle/>
          <a:p>
            <a:r>
              <a:rPr lang="en-US" sz="900">
                <a:hlinkClick r:id="rId3" tooltip="http://neophilosophical.blogspot.com/2013/01/an-ethical-solution-to-terminal-problem.html"/>
              </a:rPr>
              <a:t>This Photo</a:t>
            </a:r>
            <a:r>
              <a:rPr lang="en-US" sz="900"/>
              <a:t> by Unknown Author is licensed under </a:t>
            </a:r>
            <a:r>
              <a:rPr lang="en-US" sz="900">
                <a:hlinkClick r:id="rId4" tooltip="https://creativecommons.org/licenses/by/3.0/"/>
              </a:rPr>
              <a:t>CC BY</a:t>
            </a:r>
            <a:endParaRPr lang="en-US" sz="900"/>
          </a:p>
        </p:txBody>
      </p:sp>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5"/>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E3B1BE7B-30E8-4AC8-8891-DB121935393B}"/>
              </a:ext>
            </a:extLst>
          </p:cNvPr>
          <p:cNvSpPr/>
          <p:nvPr/>
        </p:nvSpPr>
        <p:spPr>
          <a:xfrm>
            <a:off x="518680" y="974773"/>
            <a:ext cx="10028526" cy="6001643"/>
          </a:xfrm>
          <a:prstGeom prst="rect">
            <a:avLst/>
          </a:prstGeom>
        </p:spPr>
        <p:txBody>
          <a:bodyPr wrap="square">
            <a:spAutoFit/>
          </a:bodyPr>
          <a:lstStyle/>
          <a:p>
            <a:endParaRPr lang="en-GB" sz="3200" dirty="0">
              <a:solidFill>
                <a:srgbClr val="FF0000"/>
              </a:solidFill>
              <a:latin typeface="Comic Sans MS" panose="030F0702030302020204" pitchFamily="66" charset="0"/>
            </a:endParaRPr>
          </a:p>
          <a:p>
            <a:r>
              <a:rPr lang="en-GB" sz="3200" dirty="0">
                <a:solidFill>
                  <a:srgbClr val="FF0000"/>
                </a:solidFill>
                <a:latin typeface="Comic Sans MS" panose="030F0702030302020204" pitchFamily="66" charset="0"/>
              </a:rPr>
              <a:t>                 </a:t>
            </a:r>
            <a:r>
              <a:rPr lang="en-GB" sz="3200" u="sng" dirty="0">
                <a:solidFill>
                  <a:srgbClr val="FF0000"/>
                </a:solidFill>
                <a:latin typeface="Comic Sans MS" panose="030F0702030302020204" pitchFamily="66" charset="0"/>
              </a:rPr>
              <a:t>Build a Sentence</a:t>
            </a:r>
          </a:p>
          <a:p>
            <a:endParaRPr lang="en-GB" sz="3200" u="sng" dirty="0">
              <a:solidFill>
                <a:srgbClr val="FF0000"/>
              </a:solidFill>
              <a:latin typeface="Comic Sans MS" panose="030F0702030302020204" pitchFamily="66" charset="0"/>
            </a:endParaRPr>
          </a:p>
          <a:p>
            <a:r>
              <a:rPr lang="en-GB" sz="3200" dirty="0">
                <a:latin typeface="Comic Sans MS" panose="030F0702030302020204" pitchFamily="66" charset="0"/>
              </a:rPr>
              <a:t>The aim of this task is to help to build (improve) your vocabulary.</a:t>
            </a:r>
          </a:p>
          <a:p>
            <a:r>
              <a:rPr lang="en-GB" sz="3200" dirty="0">
                <a:latin typeface="Comic Sans MS" panose="030F0702030302020204" pitchFamily="66" charset="0"/>
              </a:rPr>
              <a:t>On the next slide there are some words that I would like you to discuss with your adult. Make sure you know what they mean, think of other words that mean the same (synonyms).</a:t>
            </a:r>
          </a:p>
          <a:p>
            <a:r>
              <a:rPr lang="en-GB" sz="3200" dirty="0">
                <a:latin typeface="Comic Sans MS" panose="030F0702030302020204" pitchFamily="66" charset="0"/>
              </a:rPr>
              <a:t>Now think of an exciting sentence for each of these words.</a:t>
            </a:r>
          </a:p>
          <a:p>
            <a:endParaRPr lang="en-GB" sz="3200" dirty="0">
              <a:latin typeface="Comic Sans MS" panose="030F0702030302020204" pitchFamily="66" charset="0"/>
            </a:endParaRPr>
          </a:p>
        </p:txBody>
      </p:sp>
    </p:spTree>
    <p:extLst>
      <p:ext uri="{BB962C8B-B14F-4D97-AF65-F5344CB8AC3E}">
        <p14:creationId xmlns:p14="http://schemas.microsoft.com/office/powerpoint/2010/main" val="32040749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842963" y="122770"/>
            <a:ext cx="10605655" cy="2103636"/>
          </a:xfrm>
        </p:spPr>
        <p:txBody>
          <a:bodyPr>
            <a:normAutofit fontScale="90000"/>
          </a:bodyPr>
          <a:lstStyle/>
          <a:p>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Build a Sentence</a:t>
            </a:r>
            <a:br>
              <a:rPr lang="en-GB" sz="3600" u="sng" dirty="0">
                <a:latin typeface="Comic Sans MS" panose="030F0702030302020204" pitchFamily="66" charset="0"/>
              </a:rPr>
            </a:br>
            <a:br>
              <a:rPr lang="en-GB" sz="3600" u="sng" dirty="0">
                <a:latin typeface="Comic Sans MS" panose="030F0702030302020204" pitchFamily="66" charset="0"/>
              </a:rPr>
            </a:br>
            <a:br>
              <a:rPr lang="en-GB" sz="3600" dirty="0">
                <a:latin typeface="Comic Sans MS" panose="030F0702030302020204" pitchFamily="66" charset="0"/>
              </a:rPr>
            </a:b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36220"/>
            <a:ext cx="2695574" cy="852881"/>
          </a:xfrm>
          <a:prstGeom prst="rect">
            <a:avLst/>
          </a:prstGeom>
        </p:spPr>
      </p:pic>
      <p:pic>
        <p:nvPicPr>
          <p:cNvPr id="10" name="Picture 9">
            <a:extLst>
              <a:ext uri="{FF2B5EF4-FFF2-40B4-BE49-F238E27FC236}">
                <a16:creationId xmlns:a16="http://schemas.microsoft.com/office/drawing/2014/main" id="{3D7AA124-974B-4112-A482-021890354B2E}"/>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53800" y="474203"/>
            <a:ext cx="1276782" cy="702666"/>
          </a:xfrm>
          <a:prstGeom prst="rect">
            <a:avLst/>
          </a:prstGeom>
        </p:spPr>
      </p:pic>
      <p:sp>
        <p:nvSpPr>
          <p:cNvPr id="16" name="TextBox 15">
            <a:extLst>
              <a:ext uri="{FF2B5EF4-FFF2-40B4-BE49-F238E27FC236}">
                <a16:creationId xmlns:a16="http://schemas.microsoft.com/office/drawing/2014/main" id="{53B8D5E7-4B53-4349-9F89-D46F767848F2}"/>
              </a:ext>
            </a:extLst>
          </p:cNvPr>
          <p:cNvSpPr txBox="1"/>
          <p:nvPr/>
        </p:nvSpPr>
        <p:spPr>
          <a:xfrm>
            <a:off x="743382" y="1528302"/>
            <a:ext cx="9426867" cy="646331"/>
          </a:xfrm>
          <a:prstGeom prst="rect">
            <a:avLst/>
          </a:prstGeom>
          <a:noFill/>
          <a:ln w="76200">
            <a:solidFill>
              <a:schemeClr val="accent3"/>
            </a:solidFill>
          </a:ln>
        </p:spPr>
        <p:txBody>
          <a:bodyPr wrap="square" rtlCol="0">
            <a:spAutoFit/>
          </a:bodyPr>
          <a:lstStyle/>
          <a:p>
            <a:r>
              <a:rPr lang="en-GB" sz="3600" dirty="0">
                <a:latin typeface="Comic Sans MS" panose="030F0702030302020204" pitchFamily="66" charset="0"/>
              </a:rPr>
              <a:t>slink off    sneak away   soaking    drenched</a:t>
            </a:r>
            <a:endParaRPr lang="en-US" sz="3600" dirty="0">
              <a:latin typeface="Comic Sans MS" panose="030F0702030302020204" pitchFamily="66" charset="0"/>
            </a:endParaRPr>
          </a:p>
        </p:txBody>
      </p:sp>
      <p:pic>
        <p:nvPicPr>
          <p:cNvPr id="3" name="Picture 2">
            <a:extLst>
              <a:ext uri="{FF2B5EF4-FFF2-40B4-BE49-F238E27FC236}">
                <a16:creationId xmlns:a16="http://schemas.microsoft.com/office/drawing/2014/main" id="{47EDFCD7-12E2-401D-BC75-A67F322DB98B}"/>
              </a:ext>
            </a:extLst>
          </p:cNvPr>
          <p:cNvPicPr>
            <a:picLocks noChangeAspect="1"/>
          </p:cNvPicPr>
          <p:nvPr/>
        </p:nvPicPr>
        <p:blipFill>
          <a:blip r:embed="rId5"/>
          <a:stretch>
            <a:fillRect/>
          </a:stretch>
        </p:blipFill>
        <p:spPr>
          <a:xfrm>
            <a:off x="510690" y="5329698"/>
            <a:ext cx="859611" cy="859611"/>
          </a:xfrm>
          <a:prstGeom prst="rect">
            <a:avLst/>
          </a:prstGeom>
        </p:spPr>
      </p:pic>
      <p:sp>
        <p:nvSpPr>
          <p:cNvPr id="4" name="TextBox 3">
            <a:extLst>
              <a:ext uri="{FF2B5EF4-FFF2-40B4-BE49-F238E27FC236}">
                <a16:creationId xmlns:a16="http://schemas.microsoft.com/office/drawing/2014/main" id="{56D224B1-A00C-411D-8F1E-E0048EE1E809}"/>
              </a:ext>
            </a:extLst>
          </p:cNvPr>
          <p:cNvSpPr txBox="1"/>
          <p:nvPr/>
        </p:nvSpPr>
        <p:spPr>
          <a:xfrm>
            <a:off x="1469880" y="2389907"/>
            <a:ext cx="9351819" cy="4524315"/>
          </a:xfrm>
          <a:prstGeom prst="rect">
            <a:avLst/>
          </a:prstGeom>
          <a:noFill/>
        </p:spPr>
        <p:txBody>
          <a:bodyPr wrap="square" rtlCol="0">
            <a:spAutoFit/>
          </a:bodyPr>
          <a:lstStyle/>
          <a:p>
            <a:r>
              <a:rPr lang="en-GB" sz="3200" dirty="0">
                <a:latin typeface="Comic Sans MS" panose="030F0702030302020204" pitchFamily="66" charset="0"/>
              </a:rPr>
              <a:t>You may like to think about:</a:t>
            </a:r>
          </a:p>
          <a:p>
            <a:r>
              <a:rPr lang="en-GB" sz="3200" dirty="0">
                <a:latin typeface="Comic Sans MS" panose="030F0702030302020204" pitchFamily="66" charset="0"/>
              </a:rPr>
              <a:t>When did it happen? </a:t>
            </a:r>
          </a:p>
          <a:p>
            <a:r>
              <a:rPr lang="en-GB" sz="3200" dirty="0">
                <a:latin typeface="Comic Sans MS" panose="030F0702030302020204" pitchFamily="66" charset="0"/>
              </a:rPr>
              <a:t>Who are you talking about?</a:t>
            </a:r>
          </a:p>
          <a:p>
            <a:r>
              <a:rPr lang="en-GB" sz="3200" dirty="0">
                <a:latin typeface="Comic Sans MS" panose="030F0702030302020204" pitchFamily="66" charset="0"/>
              </a:rPr>
              <a:t>Why are they like that/moving like that?</a:t>
            </a:r>
          </a:p>
          <a:p>
            <a:r>
              <a:rPr lang="en-GB" sz="3200" dirty="0">
                <a:latin typeface="Comic Sans MS" panose="030F0702030302020204" pitchFamily="66" charset="0"/>
              </a:rPr>
              <a:t>Where are they?</a:t>
            </a:r>
          </a:p>
          <a:p>
            <a:r>
              <a:rPr lang="en-GB" sz="3200" i="1" dirty="0">
                <a:solidFill>
                  <a:srgbClr val="7030A0"/>
                </a:solidFill>
                <a:latin typeface="Comic Sans MS" panose="030F0702030302020204" pitchFamily="66" charset="0"/>
              </a:rPr>
              <a:t>At the end the sly fox was soaking after being tipped into the murky pond.</a:t>
            </a:r>
          </a:p>
          <a:p>
            <a:r>
              <a:rPr lang="en-GB" sz="3200" dirty="0">
                <a:solidFill>
                  <a:srgbClr val="FF0000"/>
                </a:solidFill>
                <a:latin typeface="Comic Sans MS" panose="030F0702030302020204" pitchFamily="66" charset="0"/>
              </a:rPr>
              <a:t>Write out 2 of your sentences using capital letters and full stops.</a:t>
            </a:r>
          </a:p>
        </p:txBody>
      </p:sp>
    </p:spTree>
    <p:extLst>
      <p:ext uri="{BB962C8B-B14F-4D97-AF65-F5344CB8AC3E}">
        <p14:creationId xmlns:p14="http://schemas.microsoft.com/office/powerpoint/2010/main" val="4237975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842963" y="122770"/>
            <a:ext cx="10605655" cy="2103636"/>
          </a:xfrm>
        </p:spPr>
        <p:txBody>
          <a:bodyPr>
            <a:normAutofit fontScale="90000"/>
          </a:bodyPr>
          <a:lstStyle/>
          <a:p>
            <a:pPr marL="2119313" indent="-2119313"/>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r>
              <a:rPr lang="en-GB" sz="4000" u="sng" dirty="0">
                <a:latin typeface="Comic Sans MS" panose="030F0702030302020204" pitchFamily="66" charset="0"/>
              </a:rPr>
              <a:t>Build a Sentence</a:t>
            </a:r>
            <a:br>
              <a:rPr lang="en-GB" sz="4000" u="sng" dirty="0">
                <a:latin typeface="Comic Sans MS" panose="030F0702030302020204" pitchFamily="66" charset="0"/>
              </a:rPr>
            </a:br>
            <a:br>
              <a:rPr lang="en-GB" sz="3600" u="sng" dirty="0">
                <a:latin typeface="Comic Sans MS" panose="030F0702030302020204" pitchFamily="66" charset="0"/>
              </a:rPr>
            </a:br>
            <a:br>
              <a:rPr lang="en-GB" sz="3600" u="sng" dirty="0">
                <a:latin typeface="Comic Sans MS" panose="030F0702030302020204" pitchFamily="66" charset="0"/>
              </a:rPr>
            </a:b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16" name="TextBox 15">
            <a:extLst>
              <a:ext uri="{FF2B5EF4-FFF2-40B4-BE49-F238E27FC236}">
                <a16:creationId xmlns:a16="http://schemas.microsoft.com/office/drawing/2014/main" id="{53B8D5E7-4B53-4349-9F89-D46F767848F2}"/>
              </a:ext>
            </a:extLst>
          </p:cNvPr>
          <p:cNvSpPr txBox="1"/>
          <p:nvPr/>
        </p:nvSpPr>
        <p:spPr>
          <a:xfrm>
            <a:off x="1842655" y="1842569"/>
            <a:ext cx="6630801" cy="523220"/>
          </a:xfrm>
          <a:prstGeom prst="rect">
            <a:avLst/>
          </a:prstGeom>
          <a:noFill/>
          <a:ln w="76200">
            <a:solidFill>
              <a:schemeClr val="accent3"/>
            </a:solidFill>
          </a:ln>
        </p:spPr>
        <p:txBody>
          <a:bodyPr wrap="square" rtlCol="0">
            <a:spAutoFit/>
          </a:bodyPr>
          <a:lstStyle/>
          <a:p>
            <a:r>
              <a:rPr lang="en-GB" sz="2800" dirty="0">
                <a:latin typeface="Comic Sans MS" panose="030F0702030302020204" pitchFamily="66" charset="0"/>
              </a:rPr>
              <a:t>foul     horrid     ghastly     up to tricks</a:t>
            </a:r>
            <a:endParaRPr lang="en-US" sz="2800" dirty="0">
              <a:latin typeface="Comic Sans MS" panose="030F0702030302020204" pitchFamily="66" charset="0"/>
            </a:endParaRPr>
          </a:p>
        </p:txBody>
      </p:sp>
      <p:pic>
        <p:nvPicPr>
          <p:cNvPr id="7" name="Picture 6">
            <a:extLst>
              <a:ext uri="{FF2B5EF4-FFF2-40B4-BE49-F238E27FC236}">
                <a16:creationId xmlns:a16="http://schemas.microsoft.com/office/drawing/2014/main" id="{76163FA5-75C0-4D33-8221-B004CDA67071}"/>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842655" y="262153"/>
            <a:ext cx="1214596" cy="1083346"/>
          </a:xfrm>
          <a:prstGeom prst="rect">
            <a:avLst/>
          </a:prstGeom>
        </p:spPr>
      </p:pic>
      <p:pic>
        <p:nvPicPr>
          <p:cNvPr id="8" name="Picture 7">
            <a:extLst>
              <a:ext uri="{FF2B5EF4-FFF2-40B4-BE49-F238E27FC236}">
                <a16:creationId xmlns:a16="http://schemas.microsoft.com/office/drawing/2014/main" id="{B7B3B5EA-24F8-4F97-85DB-CFEB3642F090}"/>
              </a:ext>
            </a:extLst>
          </p:cNvPr>
          <p:cNvPicPr>
            <a:picLocks noChangeAspect="1"/>
          </p:cNvPicPr>
          <p:nvPr/>
        </p:nvPicPr>
        <p:blipFill>
          <a:blip r:embed="rId5"/>
          <a:stretch>
            <a:fillRect/>
          </a:stretch>
        </p:blipFill>
        <p:spPr>
          <a:xfrm>
            <a:off x="174171" y="5575295"/>
            <a:ext cx="859611" cy="859611"/>
          </a:xfrm>
          <a:prstGeom prst="rect">
            <a:avLst/>
          </a:prstGeom>
        </p:spPr>
      </p:pic>
      <p:sp>
        <p:nvSpPr>
          <p:cNvPr id="11" name="TextBox 10">
            <a:extLst>
              <a:ext uri="{FF2B5EF4-FFF2-40B4-BE49-F238E27FC236}">
                <a16:creationId xmlns:a16="http://schemas.microsoft.com/office/drawing/2014/main" id="{87752345-D176-4ED2-8305-EE477C77C442}"/>
              </a:ext>
            </a:extLst>
          </p:cNvPr>
          <p:cNvSpPr txBox="1"/>
          <p:nvPr/>
        </p:nvSpPr>
        <p:spPr>
          <a:xfrm>
            <a:off x="1136469" y="2673785"/>
            <a:ext cx="10881360" cy="4031873"/>
          </a:xfrm>
          <a:prstGeom prst="rect">
            <a:avLst/>
          </a:prstGeom>
          <a:noFill/>
        </p:spPr>
        <p:txBody>
          <a:bodyPr wrap="square" rtlCol="0">
            <a:spAutoFit/>
          </a:bodyPr>
          <a:lstStyle/>
          <a:p>
            <a:r>
              <a:rPr lang="en-GB" sz="3200" dirty="0">
                <a:latin typeface="Comic Sans MS" panose="030F0702030302020204" pitchFamily="66" charset="0"/>
              </a:rPr>
              <a:t>You may like to think about:</a:t>
            </a:r>
          </a:p>
          <a:p>
            <a:r>
              <a:rPr lang="en-GB" sz="3200" dirty="0">
                <a:latin typeface="Comic Sans MS" panose="030F0702030302020204" pitchFamily="66" charset="0"/>
              </a:rPr>
              <a:t>Who you are writing about? </a:t>
            </a:r>
          </a:p>
          <a:p>
            <a:r>
              <a:rPr lang="en-GB" sz="3200" dirty="0">
                <a:latin typeface="Comic Sans MS" panose="030F0702030302020204" pitchFamily="66" charset="0"/>
              </a:rPr>
              <a:t>What are they doing?</a:t>
            </a:r>
          </a:p>
          <a:p>
            <a:r>
              <a:rPr lang="en-GB" sz="3200" dirty="0">
                <a:latin typeface="Comic Sans MS" panose="030F0702030302020204" pitchFamily="66" charset="0"/>
              </a:rPr>
              <a:t>Who are they doing it to?</a:t>
            </a:r>
          </a:p>
          <a:p>
            <a:r>
              <a:rPr lang="en-GB" sz="3200" i="1" dirty="0">
                <a:solidFill>
                  <a:srgbClr val="7030A0"/>
                </a:solidFill>
                <a:latin typeface="Comic Sans MS" panose="030F0702030302020204" pitchFamily="66" charset="0"/>
              </a:rPr>
              <a:t>I am a ghastly witch with sticky cobwebs in my hair. I am going to play a horrid trick on my big brother.</a:t>
            </a:r>
          </a:p>
          <a:p>
            <a:r>
              <a:rPr lang="en-GB" sz="3200" dirty="0">
                <a:solidFill>
                  <a:srgbClr val="FF0000"/>
                </a:solidFill>
                <a:latin typeface="Comic Sans MS" panose="030F0702030302020204" pitchFamily="66" charset="0"/>
              </a:rPr>
              <a:t>Write out </a:t>
            </a:r>
            <a:r>
              <a:rPr lang="en-GB" sz="3200" u="sng" dirty="0">
                <a:solidFill>
                  <a:srgbClr val="FF0000"/>
                </a:solidFill>
                <a:latin typeface="Comic Sans MS" panose="030F0702030302020204" pitchFamily="66" charset="0"/>
              </a:rPr>
              <a:t>2 of your sentences </a:t>
            </a:r>
            <a:r>
              <a:rPr lang="en-GB" sz="3200" dirty="0">
                <a:solidFill>
                  <a:srgbClr val="FF0000"/>
                </a:solidFill>
                <a:latin typeface="Comic Sans MS" panose="030F0702030302020204" pitchFamily="66" charset="0"/>
              </a:rPr>
              <a:t>using capital letters and full stops.</a:t>
            </a:r>
          </a:p>
        </p:txBody>
      </p:sp>
    </p:spTree>
    <p:extLst>
      <p:ext uri="{BB962C8B-B14F-4D97-AF65-F5344CB8AC3E}">
        <p14:creationId xmlns:p14="http://schemas.microsoft.com/office/powerpoint/2010/main" val="21392962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77B1D-A37C-4776-A42E-8320EF659705}"/>
              </a:ext>
            </a:extLst>
          </p:cNvPr>
          <p:cNvSpPr>
            <a:spLocks noGrp="1"/>
          </p:cNvSpPr>
          <p:nvPr>
            <p:ph type="title"/>
          </p:nvPr>
        </p:nvSpPr>
        <p:spPr>
          <a:xfrm>
            <a:off x="1302849" y="744037"/>
            <a:ext cx="10515600" cy="1325563"/>
          </a:xfrm>
          <a:solidFill>
            <a:schemeClr val="accent4">
              <a:lumMod val="20000"/>
              <a:lumOff val="80000"/>
            </a:schemeClr>
          </a:solidFill>
        </p:spPr>
        <p:txBody>
          <a:bodyPr>
            <a:normAutofit fontScale="90000"/>
          </a:bodyPr>
          <a:lstStyle/>
          <a:p>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dirty="0">
                <a:solidFill>
                  <a:srgbClr val="FF0000"/>
                </a:solidFill>
                <a:latin typeface="Comic Sans MS" panose="030F0702030302020204" pitchFamily="66" charset="0"/>
              </a:rPr>
              <a:t>Stick your sentence on the next page at the front of your purple book.</a:t>
            </a:r>
            <a:br>
              <a:rPr lang="en-GB" sz="4000" b="1" dirty="0">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Thank you for working hard.</a:t>
            </a:r>
            <a:br>
              <a:rPr lang="en-GB" sz="4000" dirty="0">
                <a:latin typeface="Comic Sans MS" panose="030F0702030302020204" pitchFamily="66" charset="0"/>
              </a:rPr>
            </a:br>
            <a:r>
              <a:rPr lang="en-GB" sz="4000" b="1" dirty="0">
                <a:solidFill>
                  <a:srgbClr val="FF0000"/>
                </a:solidFill>
                <a:latin typeface="Comic Sans MS" panose="030F0702030302020204" pitchFamily="66" charset="0"/>
              </a:rPr>
              <a:t>                  </a:t>
            </a: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Now have a break and a snack.</a:t>
            </a:r>
            <a:br>
              <a:rPr lang="en-GB" sz="4000" dirty="0">
                <a:latin typeface="Comic Sans MS" panose="030F0702030302020204" pitchFamily="66" charset="0"/>
              </a:rPr>
            </a:br>
            <a:br>
              <a:rPr lang="en-GB" sz="4000" dirty="0">
                <a:latin typeface="Comic Sans MS" panose="030F0702030302020204" pitchFamily="66" charset="0"/>
              </a:rPr>
            </a:br>
            <a:endParaRPr lang="en-US" sz="4000" dirty="0">
              <a:latin typeface="Comic Sans MS" panose="030F0702030302020204" pitchFamily="66" charset="0"/>
            </a:endParaRPr>
          </a:p>
        </p:txBody>
      </p:sp>
      <p:pic>
        <p:nvPicPr>
          <p:cNvPr id="8" name="Picture 7">
            <a:extLst>
              <a:ext uri="{FF2B5EF4-FFF2-40B4-BE49-F238E27FC236}">
                <a16:creationId xmlns:a16="http://schemas.microsoft.com/office/drawing/2014/main" id="{7E1560B9-A71C-43A3-9B23-973503BCEB4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182351" y="3429000"/>
            <a:ext cx="2438400" cy="1679448"/>
          </a:xfrm>
          <a:prstGeom prst="rect">
            <a:avLst/>
          </a:prstGeom>
          <a:solidFill>
            <a:schemeClr val="accent4">
              <a:lumMod val="20000"/>
              <a:lumOff val="80000"/>
            </a:schemeClr>
          </a:solidFill>
        </p:spPr>
      </p:pic>
      <p:sp>
        <p:nvSpPr>
          <p:cNvPr id="4" name="Speech Bubble: Rectangle with Corners Rounded 3">
            <a:extLst>
              <a:ext uri="{FF2B5EF4-FFF2-40B4-BE49-F238E27FC236}">
                <a16:creationId xmlns:a16="http://schemas.microsoft.com/office/drawing/2014/main" id="{8AAC694D-9746-4056-A07D-52F99EA7DDB2}"/>
              </a:ext>
            </a:extLst>
          </p:cNvPr>
          <p:cNvSpPr/>
          <p:nvPr/>
        </p:nvSpPr>
        <p:spPr>
          <a:xfrm>
            <a:off x="4959927" y="4137237"/>
            <a:ext cx="6747685" cy="1108364"/>
          </a:xfrm>
          <a:prstGeom prst="wedgeRoundRectCallout">
            <a:avLst>
              <a:gd name="adj1" fmla="val -56765"/>
              <a:gd name="adj2" fmla="val 131250"/>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peech Bubble: Rectangle with Corners Rounded 5">
            <a:extLst>
              <a:ext uri="{FF2B5EF4-FFF2-40B4-BE49-F238E27FC236}">
                <a16:creationId xmlns:a16="http://schemas.microsoft.com/office/drawing/2014/main" id="{A93D3510-5C87-4E52-9613-97A62B7144D5}"/>
              </a:ext>
            </a:extLst>
          </p:cNvPr>
          <p:cNvSpPr/>
          <p:nvPr/>
        </p:nvSpPr>
        <p:spPr>
          <a:xfrm>
            <a:off x="1884218" y="2219364"/>
            <a:ext cx="6386946" cy="817418"/>
          </a:xfrm>
          <a:prstGeom prst="wedgeRoundRectCallout">
            <a:avLst>
              <a:gd name="adj1" fmla="val -659"/>
              <a:gd name="adj2" fmla="val 126907"/>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35819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lgn="ctr">
              <a:buNone/>
            </a:pPr>
            <a:r>
              <a:rPr lang="en-GB" sz="3200" u="sng" dirty="0">
                <a:latin typeface="Comic Sans MS" panose="030F0702030302020204" pitchFamily="66" charset="0"/>
              </a:rPr>
              <a:t>Subtraction crossing 10</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You will need:</a:t>
            </a:r>
          </a:p>
          <a:p>
            <a:pPr>
              <a:buFontTx/>
              <a:buChar char="-"/>
            </a:pPr>
            <a:r>
              <a:rPr lang="en-GB" dirty="0">
                <a:latin typeface="Comic Sans MS" panose="030F0702030302020204" pitchFamily="66" charset="0"/>
              </a:rPr>
              <a:t>White Rose maths sheet from Thursday’s file</a:t>
            </a:r>
          </a:p>
          <a:p>
            <a:pPr>
              <a:buFontTx/>
              <a:buChar char="-"/>
            </a:pPr>
            <a:r>
              <a:rPr lang="en-GB" dirty="0">
                <a:latin typeface="Comic Sans MS" panose="030F0702030302020204" pitchFamily="66" charset="0"/>
              </a:rPr>
              <a:t>Subtraction Revision grid</a:t>
            </a:r>
          </a:p>
          <a:p>
            <a:pPr>
              <a:buFontTx/>
              <a:buChar char="-"/>
            </a:pPr>
            <a:r>
              <a:rPr lang="en-GB" dirty="0">
                <a:latin typeface="Comic Sans MS" panose="030F0702030302020204" pitchFamily="66" charset="0"/>
              </a:rPr>
              <a:t>Subtraction Frame</a:t>
            </a:r>
          </a:p>
          <a:p>
            <a:pPr>
              <a:buFontTx/>
              <a:buChar char="-"/>
            </a:pPr>
            <a:r>
              <a:rPr lang="en-GB" dirty="0">
                <a:latin typeface="Comic Sans MS" panose="030F0702030302020204" pitchFamily="66" charset="0"/>
              </a:rPr>
              <a:t>Subtraction Practice</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9" name="Picture 8">
            <a:extLst>
              <a:ext uri="{FF2B5EF4-FFF2-40B4-BE49-F238E27FC236}">
                <a16:creationId xmlns:a16="http://schemas.microsoft.com/office/drawing/2014/main" id="{C7B6F727-DFB8-4B26-A857-332A1DD405B6}"/>
              </a:ext>
            </a:extLst>
          </p:cNvPr>
          <p:cNvPicPr>
            <a:picLocks noChangeAspect="1"/>
          </p:cNvPicPr>
          <p:nvPr/>
        </p:nvPicPr>
        <p:blipFill>
          <a:blip r:embed="rId4"/>
          <a:stretch>
            <a:fillRect/>
          </a:stretch>
        </p:blipFill>
        <p:spPr>
          <a:xfrm>
            <a:off x="8714508" y="253963"/>
            <a:ext cx="3269673" cy="629204"/>
          </a:xfrm>
          <a:prstGeom prst="rect">
            <a:avLst/>
          </a:prstGeom>
        </p:spPr>
      </p:pic>
      <p:pic>
        <p:nvPicPr>
          <p:cNvPr id="11" name="Picture 10">
            <a:extLst>
              <a:ext uri="{FF2B5EF4-FFF2-40B4-BE49-F238E27FC236}">
                <a16:creationId xmlns:a16="http://schemas.microsoft.com/office/drawing/2014/main" id="{6A2FF40C-6259-4738-9FBF-6C8C463710CD}"/>
              </a:ext>
            </a:extLst>
          </p:cNvPr>
          <p:cNvPicPr>
            <a:picLocks noChangeAspect="1"/>
          </p:cNvPicPr>
          <p:nvPr/>
        </p:nvPicPr>
        <p:blipFill>
          <a:blip r:embed="rId4"/>
          <a:stretch>
            <a:fillRect/>
          </a:stretch>
        </p:blipFill>
        <p:spPr>
          <a:xfrm>
            <a:off x="465426" y="5819155"/>
            <a:ext cx="11137680" cy="746311"/>
          </a:xfrm>
          <a:prstGeom prst="rect">
            <a:avLst/>
          </a:prstGeom>
        </p:spPr>
      </p:pic>
    </p:spTree>
    <p:extLst>
      <p:ext uri="{BB962C8B-B14F-4D97-AF65-F5344CB8AC3E}">
        <p14:creationId xmlns:p14="http://schemas.microsoft.com/office/powerpoint/2010/main" val="36677814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pPr algn="ct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r>
              <a:rPr lang="en-GB" sz="3600" dirty="0">
                <a:latin typeface="Comic Sans MS" panose="030F0702030302020204" pitchFamily="66" charset="0"/>
              </a:rPr>
              <a:t>Is this true or false?    (answer on slide 14)</a:t>
            </a: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690688"/>
            <a:ext cx="10515600" cy="5265206"/>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sp>
        <p:nvSpPr>
          <p:cNvPr id="7" name="TextBox 6">
            <a:extLst>
              <a:ext uri="{FF2B5EF4-FFF2-40B4-BE49-F238E27FC236}">
                <a16:creationId xmlns:a16="http://schemas.microsoft.com/office/drawing/2014/main" id="{E190CCDF-7408-48CD-8E3E-0D3FDDE0A7DE}"/>
              </a:ext>
            </a:extLst>
          </p:cNvPr>
          <p:cNvSpPr txBox="1"/>
          <p:nvPr/>
        </p:nvSpPr>
        <p:spPr>
          <a:xfrm>
            <a:off x="2488622" y="6165667"/>
            <a:ext cx="6972300" cy="523220"/>
          </a:xfrm>
          <a:prstGeom prst="rect">
            <a:avLst/>
          </a:prstGeom>
          <a:noFill/>
        </p:spPr>
        <p:txBody>
          <a:bodyPr wrap="square" rtlCol="0">
            <a:spAutoFit/>
          </a:bodyPr>
          <a:lstStyle/>
          <a:p>
            <a:r>
              <a:rPr lang="en-GB" sz="2800" dirty="0">
                <a:latin typeface="Comic Sans MS" panose="030F0702030302020204" pitchFamily="66" charset="0"/>
              </a:rPr>
              <a:t>Use a number line to show your thinking</a:t>
            </a:r>
            <a:r>
              <a:rPr lang="en-GB" sz="2000" dirty="0">
                <a:latin typeface="Comic Sans MS" panose="030F0702030302020204" pitchFamily="66" charset="0"/>
              </a:rPr>
              <a:t>.</a:t>
            </a:r>
            <a:endParaRPr lang="en-US" sz="2000" dirty="0">
              <a:latin typeface="Comic Sans MS" panose="030F0702030302020204" pitchFamily="66" charset="0"/>
            </a:endParaRPr>
          </a:p>
        </p:txBody>
      </p:sp>
      <p:pic>
        <p:nvPicPr>
          <p:cNvPr id="4" name="Picture 3">
            <a:extLst>
              <a:ext uri="{FF2B5EF4-FFF2-40B4-BE49-F238E27FC236}">
                <a16:creationId xmlns:a16="http://schemas.microsoft.com/office/drawing/2014/main" id="{69449B82-DEC1-49D6-B6C2-54D3B293BAE7}"/>
              </a:ext>
            </a:extLst>
          </p:cNvPr>
          <p:cNvPicPr>
            <a:picLocks noChangeAspect="1"/>
          </p:cNvPicPr>
          <p:nvPr/>
        </p:nvPicPr>
        <p:blipFill>
          <a:blip r:embed="rId2"/>
          <a:stretch>
            <a:fillRect/>
          </a:stretch>
        </p:blipFill>
        <p:spPr>
          <a:xfrm>
            <a:off x="2960397" y="1942125"/>
            <a:ext cx="6028750" cy="4111842"/>
          </a:xfrm>
          <a:prstGeom prst="rect">
            <a:avLst/>
          </a:prstGeom>
        </p:spPr>
      </p:pic>
      <p:pic>
        <p:nvPicPr>
          <p:cNvPr id="8" name="Picture 7">
            <a:extLst>
              <a:ext uri="{FF2B5EF4-FFF2-40B4-BE49-F238E27FC236}">
                <a16:creationId xmlns:a16="http://schemas.microsoft.com/office/drawing/2014/main" id="{D58913B0-0D90-49D1-B15F-3261B0FF7FEE}"/>
              </a:ext>
            </a:extLst>
          </p:cNvPr>
          <p:cNvPicPr>
            <a:picLocks noChangeAspect="1"/>
          </p:cNvPicPr>
          <p:nvPr/>
        </p:nvPicPr>
        <p:blipFill>
          <a:blip r:embed="rId3"/>
          <a:stretch>
            <a:fillRect/>
          </a:stretch>
        </p:blipFill>
        <p:spPr>
          <a:xfrm>
            <a:off x="8714508" y="253963"/>
            <a:ext cx="3269673" cy="629204"/>
          </a:xfrm>
          <a:prstGeom prst="rect">
            <a:avLst/>
          </a:prstGeom>
        </p:spPr>
      </p:pic>
    </p:spTree>
    <p:extLst>
      <p:ext uri="{BB962C8B-B14F-4D97-AF65-F5344CB8AC3E}">
        <p14:creationId xmlns:p14="http://schemas.microsoft.com/office/powerpoint/2010/main" val="42054531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690688"/>
            <a:ext cx="10515600" cy="5265206"/>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4" name="Picture 3">
            <a:extLst>
              <a:ext uri="{FF2B5EF4-FFF2-40B4-BE49-F238E27FC236}">
                <a16:creationId xmlns:a16="http://schemas.microsoft.com/office/drawing/2014/main" id="{0296999F-2757-411F-8A44-C4251F80EC7F}"/>
              </a:ext>
            </a:extLst>
          </p:cNvPr>
          <p:cNvPicPr>
            <a:picLocks noChangeAspect="1"/>
          </p:cNvPicPr>
          <p:nvPr/>
        </p:nvPicPr>
        <p:blipFill>
          <a:blip r:embed="rId2"/>
          <a:stretch>
            <a:fillRect/>
          </a:stretch>
        </p:blipFill>
        <p:spPr>
          <a:xfrm>
            <a:off x="1882609" y="1268730"/>
            <a:ext cx="7419975" cy="5133975"/>
          </a:xfrm>
          <a:prstGeom prst="rect">
            <a:avLst/>
          </a:prstGeom>
        </p:spPr>
      </p:pic>
      <p:pic>
        <p:nvPicPr>
          <p:cNvPr id="7" name="Picture 6">
            <a:extLst>
              <a:ext uri="{FF2B5EF4-FFF2-40B4-BE49-F238E27FC236}">
                <a16:creationId xmlns:a16="http://schemas.microsoft.com/office/drawing/2014/main" id="{0D1180AD-EB2D-4211-9FAC-D720E91A79C4}"/>
              </a:ext>
            </a:extLst>
          </p:cNvPr>
          <p:cNvPicPr>
            <a:picLocks noChangeAspect="1"/>
          </p:cNvPicPr>
          <p:nvPr/>
        </p:nvPicPr>
        <p:blipFill>
          <a:blip r:embed="rId3"/>
          <a:stretch>
            <a:fillRect/>
          </a:stretch>
        </p:blipFill>
        <p:spPr>
          <a:xfrm>
            <a:off x="8714508" y="253963"/>
            <a:ext cx="3269673" cy="629204"/>
          </a:xfrm>
          <a:prstGeom prst="rect">
            <a:avLst/>
          </a:prstGeom>
        </p:spPr>
      </p:pic>
    </p:spTree>
    <p:extLst>
      <p:ext uri="{BB962C8B-B14F-4D97-AF65-F5344CB8AC3E}">
        <p14:creationId xmlns:p14="http://schemas.microsoft.com/office/powerpoint/2010/main" val="33919169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t>                          </a:t>
            </a:r>
            <a:r>
              <a:rPr lang="en-GB" sz="3600" u="sng" dirty="0">
                <a:latin typeface="Comic Sans MS" panose="030F0702030302020204" pitchFamily="66" charset="0"/>
              </a:rPr>
              <a:t>White Rose Maths</a:t>
            </a:r>
            <a:endParaRPr lang="en-US" sz="3600" u="sng"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Have a look in files for the Subtraction Revision Grid that you have been looking at these past few days. I would like you to have another go and see how quickly you can fill it in today.</a:t>
            </a: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4" name="Picture 3">
            <a:extLst>
              <a:ext uri="{FF2B5EF4-FFF2-40B4-BE49-F238E27FC236}">
                <a16:creationId xmlns:a16="http://schemas.microsoft.com/office/drawing/2014/main" id="{5F7826B0-1FCA-4BC1-82CC-F831FF8EBA1C}"/>
              </a:ext>
            </a:extLst>
          </p:cNvPr>
          <p:cNvPicPr>
            <a:picLocks noChangeAspect="1"/>
          </p:cNvPicPr>
          <p:nvPr/>
        </p:nvPicPr>
        <p:blipFill rotWithShape="1">
          <a:blip r:embed="rId4"/>
          <a:srcRect t="10004"/>
          <a:stretch/>
        </p:blipFill>
        <p:spPr>
          <a:xfrm>
            <a:off x="3761942" y="3656832"/>
            <a:ext cx="3922568" cy="2374815"/>
          </a:xfrm>
          <a:prstGeom prst="rect">
            <a:avLst/>
          </a:prstGeom>
        </p:spPr>
      </p:pic>
      <p:pic>
        <p:nvPicPr>
          <p:cNvPr id="6" name="Picture 5">
            <a:extLst>
              <a:ext uri="{FF2B5EF4-FFF2-40B4-BE49-F238E27FC236}">
                <a16:creationId xmlns:a16="http://schemas.microsoft.com/office/drawing/2014/main" id="{43082A71-5311-4F7C-894C-C4BC67D33603}"/>
              </a:ext>
            </a:extLst>
          </p:cNvPr>
          <p:cNvPicPr>
            <a:picLocks noChangeAspect="1"/>
          </p:cNvPicPr>
          <p:nvPr/>
        </p:nvPicPr>
        <p:blipFill>
          <a:blip r:embed="rId5"/>
          <a:stretch>
            <a:fillRect/>
          </a:stretch>
        </p:blipFill>
        <p:spPr>
          <a:xfrm>
            <a:off x="8714508" y="253963"/>
            <a:ext cx="3269673" cy="629204"/>
          </a:xfrm>
          <a:prstGeom prst="rect">
            <a:avLst/>
          </a:prstGeom>
        </p:spPr>
      </p:pic>
    </p:spTree>
    <p:extLst>
      <p:ext uri="{BB962C8B-B14F-4D97-AF65-F5344CB8AC3E}">
        <p14:creationId xmlns:p14="http://schemas.microsoft.com/office/powerpoint/2010/main" val="25302347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595745" y="796397"/>
            <a:ext cx="10515600" cy="5265206"/>
          </a:xfrm>
        </p:spPr>
        <p:txBody>
          <a:bodyPr>
            <a:normAutofit fontScale="92500" lnSpcReduction="10000"/>
          </a:bodyPr>
          <a:lstStyle/>
          <a:p>
            <a:pPr marL="0" indent="0">
              <a:buNone/>
            </a:pPr>
            <a:endParaRPr lang="en-GB" sz="3600" u="sng" dirty="0">
              <a:latin typeface="Comic Sans MS" panose="030F0702030302020204" pitchFamily="66" charset="0"/>
            </a:endParaRPr>
          </a:p>
          <a:p>
            <a:pPr marL="0" marR="0">
              <a:lnSpc>
                <a:spcPct val="107000"/>
              </a:lnSpc>
              <a:spcBef>
                <a:spcPts val="0"/>
              </a:spcBef>
              <a:spcAft>
                <a:spcPts val="800"/>
              </a:spcAft>
            </a:pPr>
            <a:r>
              <a:rPr lang="en-GB" sz="3200" dirty="0">
                <a:latin typeface="Comic Sans MS" panose="030F0702030302020204" pitchFamily="66" charset="0"/>
              </a:rPr>
              <a:t>Use this video link </a:t>
            </a:r>
            <a:r>
              <a:rPr lang="en-GB" sz="3200" dirty="0">
                <a:latin typeface="Comic Sans MS" panose="030F0702030302020204" pitchFamily="66" charset="0"/>
                <a:hlinkClick r:id="rId2"/>
              </a:rPr>
              <a:t>https://vimeo.com/497919464</a:t>
            </a:r>
            <a:endParaRPr lang="en-GB" sz="3200" dirty="0">
              <a:latin typeface="Comic Sans MS" panose="030F0702030302020204" pitchFamily="66" charset="0"/>
            </a:endParaRPr>
          </a:p>
          <a:p>
            <a:pPr marL="0" marR="0" indent="0">
              <a:lnSpc>
                <a:spcPct val="107000"/>
              </a:lnSpc>
              <a:spcBef>
                <a:spcPts val="0"/>
              </a:spcBef>
              <a:spcAft>
                <a:spcPts val="800"/>
              </a:spcAft>
              <a:buNone/>
            </a:pPr>
            <a:r>
              <a:rPr lang="en-GB" sz="3200" dirty="0">
                <a:latin typeface="Comic Sans MS" panose="030F0702030302020204" pitchFamily="66" charset="0"/>
              </a:rPr>
              <a:t> </a:t>
            </a:r>
            <a:r>
              <a:rPr lang="en-US" sz="3200" dirty="0">
                <a:latin typeface="Comic Sans MS" panose="030F0702030302020204" pitchFamily="66" charset="0"/>
              </a:rPr>
              <a:t>and </a:t>
            </a:r>
            <a:r>
              <a:rPr lang="en-GB" sz="3200" dirty="0">
                <a:latin typeface="Comic Sans MS" panose="030F0702030302020204" pitchFamily="66" charset="0"/>
              </a:rPr>
              <a:t>have </a:t>
            </a:r>
            <a:r>
              <a:rPr lang="en-GB" sz="3200" dirty="0">
                <a:latin typeface="Comic Sans MS" panose="030F0702030302020204" pitchFamily="66" charset="0"/>
                <a:ea typeface="Calibri" panose="020F0502020204030204" pitchFamily="34" charset="0"/>
                <a:cs typeface="Times New Roman" panose="02020603050405020304" pitchFamily="18" charset="0"/>
              </a:rPr>
              <a:t>a go at the ‘questions to think about’ slide.</a:t>
            </a:r>
            <a:endParaRPr lang="en-US" sz="3200" dirty="0">
              <a:latin typeface="Comic Sans MS" panose="030F0702030302020204" pitchFamily="66" charset="0"/>
              <a:ea typeface="Calibri" panose="020F0502020204030204" pitchFamily="34" charset="0"/>
              <a:cs typeface="Times New Roman" panose="02020603050405020304" pitchFamily="18" charset="0"/>
            </a:endParaRPr>
          </a:p>
          <a:p>
            <a:pPr marL="0" indent="0" algn="ctr">
              <a:buNone/>
            </a:pPr>
            <a:endParaRPr lang="en-US" u="sng" dirty="0"/>
          </a:p>
          <a:p>
            <a:pPr marL="0" indent="0">
              <a:buNone/>
            </a:pPr>
            <a:r>
              <a:rPr lang="en-US" sz="3200" dirty="0">
                <a:latin typeface="Comic Sans MS" panose="030F0702030302020204" pitchFamily="66" charset="0"/>
              </a:rPr>
              <a:t>Work through the video, feel free to pause it to explain any of the teaching. </a:t>
            </a:r>
          </a:p>
          <a:p>
            <a:pPr marL="0" indent="0">
              <a:buNone/>
            </a:pPr>
            <a:endParaRPr lang="en-GB" dirty="0">
              <a:latin typeface="Comic Sans MS" panose="030F0702030302020204" pitchFamily="66" charset="0"/>
            </a:endParaRPr>
          </a:p>
          <a:p>
            <a:pPr marL="0" indent="0">
              <a:buNone/>
            </a:pPr>
            <a:r>
              <a:rPr lang="en-GB" sz="3200" dirty="0">
                <a:latin typeface="Comic Sans MS" panose="030F0702030302020204" pitchFamily="66" charset="0"/>
              </a:rPr>
              <a:t>N</a:t>
            </a:r>
            <a:r>
              <a:rPr lang="en-US" sz="3200" dirty="0">
                <a:latin typeface="Comic Sans MS" panose="030F0702030302020204" pitchFamily="66" charset="0"/>
              </a:rPr>
              <a:t>ow you are ready to have a go at the White Rose maths sheet.</a:t>
            </a:r>
          </a:p>
          <a:p>
            <a:pPr marL="0" indent="0">
              <a:buNone/>
            </a:pPr>
            <a:r>
              <a:rPr lang="en-US" sz="3200" i="1" dirty="0">
                <a:latin typeface="Comic Sans MS" panose="030F0702030302020204" pitchFamily="66" charset="0"/>
              </a:rPr>
              <a:t>Remember you can write your answers in your blue maths book to save printing it out.</a:t>
            </a:r>
          </a:p>
          <a:p>
            <a:pPr marL="0" indent="0" algn="ctr">
              <a:buNone/>
            </a:pPr>
            <a:endParaRPr lang="en-GB" dirty="0">
              <a:latin typeface="Comic Sans MS" panose="030F0702030302020204" pitchFamily="66" charset="0"/>
            </a:endParaRPr>
          </a:p>
        </p:txBody>
      </p:sp>
      <p:pic>
        <p:nvPicPr>
          <p:cNvPr id="6" name="Picture 5">
            <a:extLst>
              <a:ext uri="{FF2B5EF4-FFF2-40B4-BE49-F238E27FC236}">
                <a16:creationId xmlns:a16="http://schemas.microsoft.com/office/drawing/2014/main" id="{F1CF40BA-74B5-4005-9450-81C7B6833E91}"/>
              </a:ext>
            </a:extLst>
          </p:cNvPr>
          <p:cNvPicPr>
            <a:picLocks noChangeAspect="1"/>
          </p:cNvPicPr>
          <p:nvPr/>
        </p:nvPicPr>
        <p:blipFill>
          <a:blip r:embed="rId3"/>
          <a:stretch>
            <a:fillRect/>
          </a:stretch>
        </p:blipFill>
        <p:spPr>
          <a:xfrm>
            <a:off x="8714508" y="253963"/>
            <a:ext cx="3269673" cy="629204"/>
          </a:xfrm>
          <a:prstGeom prst="rect">
            <a:avLst/>
          </a:prstGeom>
        </p:spPr>
      </p:pic>
    </p:spTree>
    <p:extLst>
      <p:ext uri="{BB962C8B-B14F-4D97-AF65-F5344CB8AC3E}">
        <p14:creationId xmlns:p14="http://schemas.microsoft.com/office/powerpoint/2010/main" val="9998554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838200" y="835400"/>
            <a:ext cx="10515600" cy="1088311"/>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r>
              <a:rPr lang="en-GB" sz="2800" dirty="0">
                <a:latin typeface="Comic Sans MS" panose="030F0702030302020204" pitchFamily="66" charset="0"/>
              </a:rPr>
              <a:t>Complete this sheet in today’s file. If you need to, please can you carry on practising until you are feeling more confident with this new method.</a:t>
            </a: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4294967295"/>
          </p:nvPr>
        </p:nvSpPr>
        <p:spPr>
          <a:xfrm>
            <a:off x="287383" y="2498209"/>
            <a:ext cx="10515600" cy="5265737"/>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E2928BBE-C168-44D7-ACA8-32376F6B5443}"/>
              </a:ext>
            </a:extLst>
          </p:cNvPr>
          <p:cNvPicPr>
            <a:picLocks noChangeAspect="1"/>
          </p:cNvPicPr>
          <p:nvPr/>
        </p:nvPicPr>
        <p:blipFill>
          <a:blip r:embed="rId2"/>
          <a:stretch>
            <a:fillRect/>
          </a:stretch>
        </p:blipFill>
        <p:spPr>
          <a:xfrm>
            <a:off x="8714508" y="253963"/>
            <a:ext cx="3269673" cy="629204"/>
          </a:xfrm>
          <a:prstGeom prst="rect">
            <a:avLst/>
          </a:prstGeom>
        </p:spPr>
      </p:pic>
      <p:pic>
        <p:nvPicPr>
          <p:cNvPr id="10" name="Picture 9">
            <a:extLst>
              <a:ext uri="{FF2B5EF4-FFF2-40B4-BE49-F238E27FC236}">
                <a16:creationId xmlns:a16="http://schemas.microsoft.com/office/drawing/2014/main" id="{E7CEFFA0-C194-4490-ADA4-8BC7A612D96C}"/>
              </a:ext>
            </a:extLst>
          </p:cNvPr>
          <p:cNvPicPr/>
          <p:nvPr/>
        </p:nvPicPr>
        <p:blipFill>
          <a:blip r:embed="rId3">
            <a:extLst>
              <a:ext uri="{28A0092B-C50C-407E-A947-70E740481C1C}">
                <a14:useLocalDpi xmlns:a14="http://schemas.microsoft.com/office/drawing/2010/main" val="0"/>
              </a:ext>
            </a:extLst>
          </a:blip>
          <a:stretch>
            <a:fillRect/>
          </a:stretch>
        </p:blipFill>
        <p:spPr>
          <a:xfrm>
            <a:off x="4800600" y="2576994"/>
            <a:ext cx="3033803" cy="3937295"/>
          </a:xfrm>
          <a:prstGeom prst="rect">
            <a:avLst/>
          </a:prstGeom>
        </p:spPr>
      </p:pic>
    </p:spTree>
    <p:extLst>
      <p:ext uri="{BB962C8B-B14F-4D97-AF65-F5344CB8AC3E}">
        <p14:creationId xmlns:p14="http://schemas.microsoft.com/office/powerpoint/2010/main" val="13053319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BE36F6-94A2-41F3-A321-BBC6E9124A68}"/>
              </a:ext>
            </a:extLst>
          </p:cNvPr>
          <p:cNvSpPr>
            <a:spLocks noGrp="1"/>
          </p:cNvSpPr>
          <p:nvPr>
            <p:ph idx="1"/>
          </p:nvPr>
        </p:nvSpPr>
        <p:spPr>
          <a:xfrm>
            <a:off x="713510" y="114134"/>
            <a:ext cx="10515600" cy="5733143"/>
          </a:xfrm>
        </p:spPr>
        <p:txBody>
          <a:bodyPr>
            <a:normAutofit fontScale="25000" lnSpcReduction="20000"/>
          </a:bodyPr>
          <a:lstStyle/>
          <a:p>
            <a:pPr marL="0" indent="0">
              <a:buNone/>
            </a:pPr>
            <a:endParaRPr lang="en-GB"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11200" dirty="0">
                <a:solidFill>
                  <a:srgbClr val="FF0000"/>
                </a:solidFill>
                <a:latin typeface="Comic Sans MS" panose="030F0702030302020204" pitchFamily="66" charset="0"/>
              </a:rPr>
              <a:t>If you have used a sheet, stick it into the front of your blue maths book. </a:t>
            </a:r>
          </a:p>
          <a:p>
            <a:pPr marL="0" indent="0">
              <a:buNone/>
            </a:pPr>
            <a:endParaRPr lang="en-GB" sz="11200" dirty="0">
              <a:latin typeface="Comic Sans MS" panose="030F0702030302020204" pitchFamily="66" charset="0"/>
            </a:endParaRPr>
          </a:p>
          <a:p>
            <a:pPr marL="0" indent="0">
              <a:buNone/>
            </a:pPr>
            <a:r>
              <a:rPr lang="en-GB" sz="11200" dirty="0">
                <a:latin typeface="Comic Sans MS" panose="030F0702030302020204" pitchFamily="66" charset="0"/>
              </a:rPr>
              <a:t>We will continue with some White Rose teaching again tomorrow.</a:t>
            </a:r>
          </a:p>
          <a:p>
            <a:pPr marL="0" indent="0">
              <a:buNone/>
            </a:pPr>
            <a:endParaRPr lang="en-GB" sz="11200" dirty="0">
              <a:latin typeface="Comic Sans MS" panose="030F0702030302020204" pitchFamily="66" charset="0"/>
            </a:endParaRPr>
          </a:p>
          <a:p>
            <a:pPr marL="0" indent="0">
              <a:buNone/>
            </a:pPr>
            <a:r>
              <a:rPr lang="en-GB" sz="11200" dirty="0">
                <a:latin typeface="Comic Sans MS" panose="030F0702030302020204" pitchFamily="66" charset="0"/>
              </a:rPr>
              <a:t>I think it is time for lunch and a break from your work.</a:t>
            </a:r>
          </a:p>
          <a:p>
            <a:pPr marL="0" indent="0">
              <a:buNone/>
            </a:pPr>
            <a:endParaRPr lang="en-GB" sz="3500" dirty="0">
              <a:latin typeface="Comic Sans MS" panose="030F0702030302020204" pitchFamily="66" charset="0"/>
            </a:endParaRPr>
          </a:p>
          <a:p>
            <a:pPr marL="0" indent="0">
              <a:buNone/>
            </a:pPr>
            <a:r>
              <a:rPr lang="en-GB" sz="3600" dirty="0">
                <a:latin typeface="Comic Sans MS" panose="030F0702030302020204" pitchFamily="66" charset="0"/>
              </a:rPr>
              <a:t>.</a:t>
            </a:r>
            <a:endParaRPr lang="en-GB" sz="11200" dirty="0">
              <a:solidFill>
                <a:prstClr val="black"/>
              </a:solidFill>
              <a:latin typeface="Comic Sans MS" panose="030F0702030302020204" pitchFamily="66" charset="0"/>
            </a:endParaRPr>
          </a:p>
          <a:p>
            <a:pPr marL="0" lvl="0" indent="0">
              <a:buNone/>
            </a:pPr>
            <a:r>
              <a:rPr lang="en-GB" sz="11200" dirty="0">
                <a:solidFill>
                  <a:prstClr val="black"/>
                </a:solidFill>
                <a:latin typeface="Comic Sans MS" panose="030F0702030302020204" pitchFamily="66" charset="0"/>
              </a:rPr>
              <a:t>This afternoon there is an </a:t>
            </a:r>
            <a:r>
              <a:rPr lang="en-GB" sz="11200" u="sng" dirty="0">
                <a:solidFill>
                  <a:prstClr val="black"/>
                </a:solidFill>
                <a:latin typeface="Comic Sans MS" panose="030F0702030302020204" pitchFamily="66" charset="0"/>
              </a:rPr>
              <a:t>ICT</a:t>
            </a:r>
            <a:r>
              <a:rPr lang="en-GB" sz="11200" dirty="0">
                <a:solidFill>
                  <a:prstClr val="black"/>
                </a:solidFill>
                <a:latin typeface="Comic Sans MS" panose="030F0702030302020204" pitchFamily="66" charset="0"/>
              </a:rPr>
              <a:t> </a:t>
            </a:r>
          </a:p>
          <a:p>
            <a:pPr marL="0" lvl="0" indent="0">
              <a:buNone/>
            </a:pPr>
            <a:r>
              <a:rPr lang="en-GB" sz="11200" dirty="0">
                <a:solidFill>
                  <a:prstClr val="black"/>
                </a:solidFill>
                <a:latin typeface="Comic Sans MS" panose="030F0702030302020204" pitchFamily="66" charset="0"/>
              </a:rPr>
              <a:t>lesson and a </a:t>
            </a:r>
            <a:r>
              <a:rPr lang="en-GB" sz="11200" u="sng" dirty="0">
                <a:solidFill>
                  <a:prstClr val="black"/>
                </a:solidFill>
                <a:latin typeface="Comic Sans MS" panose="030F0702030302020204" pitchFamily="66" charset="0"/>
              </a:rPr>
              <a:t>PE </a:t>
            </a:r>
            <a:r>
              <a:rPr lang="en-GB" sz="11200" dirty="0">
                <a:solidFill>
                  <a:prstClr val="black"/>
                </a:solidFill>
                <a:latin typeface="Comic Sans MS" panose="030F0702030302020204" pitchFamily="66" charset="0"/>
              </a:rPr>
              <a:t>session. First of all </a:t>
            </a:r>
          </a:p>
          <a:p>
            <a:pPr marL="0" lvl="0" indent="0">
              <a:buNone/>
            </a:pPr>
            <a:r>
              <a:rPr lang="en-GB" sz="11200" dirty="0">
                <a:solidFill>
                  <a:prstClr val="black"/>
                </a:solidFill>
                <a:latin typeface="Comic Sans MS" panose="030F0702030302020204" pitchFamily="66" charset="0"/>
              </a:rPr>
              <a:t>enjoy your lunch.</a:t>
            </a:r>
          </a:p>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                     </a:t>
            </a:r>
            <a:endParaRPr lang="en-US" dirty="0"/>
          </a:p>
        </p:txBody>
      </p:sp>
      <p:pic>
        <p:nvPicPr>
          <p:cNvPr id="7" name="Picture 6">
            <a:extLst>
              <a:ext uri="{FF2B5EF4-FFF2-40B4-BE49-F238E27FC236}">
                <a16:creationId xmlns:a16="http://schemas.microsoft.com/office/drawing/2014/main" id="{4DF0176E-72C6-4B08-9A40-0154A69B400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864579" y="3739659"/>
            <a:ext cx="2686749" cy="1779972"/>
          </a:xfrm>
          <a:prstGeom prst="rect">
            <a:avLst/>
          </a:prstGeom>
        </p:spPr>
      </p:pic>
      <p:sp>
        <p:nvSpPr>
          <p:cNvPr id="2" name="Speech Bubble: Rectangle with Corners Rounded 1">
            <a:extLst>
              <a:ext uri="{FF2B5EF4-FFF2-40B4-BE49-F238E27FC236}">
                <a16:creationId xmlns:a16="http://schemas.microsoft.com/office/drawing/2014/main" id="{7A1CACE0-0853-47AF-8DAB-5C511D44A6F9}"/>
              </a:ext>
            </a:extLst>
          </p:cNvPr>
          <p:cNvSpPr/>
          <p:nvPr/>
        </p:nvSpPr>
        <p:spPr>
          <a:xfrm>
            <a:off x="484316" y="3429000"/>
            <a:ext cx="6597978" cy="1601833"/>
          </a:xfrm>
          <a:prstGeom prst="wedgeRoundRectCallout">
            <a:avLst>
              <a:gd name="adj1" fmla="val 59350"/>
              <a:gd name="adj2" fmla="val 81050"/>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204127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D98A0CD-DF4E-43A0-95D0-AB8013C96D4D}"/>
              </a:ext>
            </a:extLst>
          </p:cNvPr>
          <p:cNvPicPr>
            <a:picLocks noChangeAspect="1"/>
          </p:cNvPicPr>
          <p:nvPr/>
        </p:nvPicPr>
        <p:blipFill>
          <a:blip r:embed="rId2">
            <a:extLst>
              <a:ext uri="{BEBA8EAE-BF5A-486C-A8C5-ECC9F3942E4B}">
                <a14:imgProps xmlns:a14="http://schemas.microsoft.com/office/drawing/2010/main">
                  <a14:imgLayer r:embed="rId3">
                    <a14:imgEffect>
                      <a14:saturation sat="49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0"/>
            <a:ext cx="12192000" cy="7097486"/>
          </a:xfrm>
          <a:prstGeom prst="rect">
            <a:avLst/>
          </a:prstGeom>
          <a:effectLst>
            <a:glow rad="127000">
              <a:schemeClr val="accent1">
                <a:alpha val="20000"/>
              </a:schemeClr>
            </a:glow>
          </a:effectLst>
        </p:spPr>
      </p:pic>
      <p:sp>
        <p:nvSpPr>
          <p:cNvPr id="2" name="Title 1">
            <a:extLst>
              <a:ext uri="{FF2B5EF4-FFF2-40B4-BE49-F238E27FC236}">
                <a16:creationId xmlns:a16="http://schemas.microsoft.com/office/drawing/2014/main" id="{CB7B4CF0-CF0C-4064-A8FA-E5A4A1FFC5CA}"/>
              </a:ext>
            </a:extLst>
          </p:cNvPr>
          <p:cNvSpPr>
            <a:spLocks noGrp="1"/>
          </p:cNvSpPr>
          <p:nvPr>
            <p:ph type="title"/>
          </p:nvPr>
        </p:nvSpPr>
        <p:spPr/>
        <p:txBody>
          <a:bodyPr>
            <a:normAutofit fontScale="90000"/>
          </a:bodyPr>
          <a:lstStyle/>
          <a:p>
            <a:br>
              <a:rPr lang="en-GB" dirty="0">
                <a:latin typeface="Comic Sans MS" panose="030F0702030302020204" pitchFamily="66" charset="0"/>
              </a:rPr>
            </a:br>
            <a:r>
              <a:rPr lang="en-GB" sz="6000" dirty="0">
                <a:solidFill>
                  <a:srgbClr val="FFFF00"/>
                </a:solidFill>
                <a:latin typeface="Comic Sans MS" panose="030F0702030302020204" pitchFamily="66" charset="0"/>
              </a:rPr>
              <a:t>Worship Time:</a:t>
            </a:r>
            <a:br>
              <a:rPr lang="en-GB" dirty="0">
                <a:latin typeface="Comic Sans MS" panose="030F0702030302020204" pitchFamily="66" charset="0"/>
              </a:rPr>
            </a:br>
            <a:endParaRPr lang="en-US" dirty="0"/>
          </a:p>
        </p:txBody>
      </p:sp>
      <p:sp>
        <p:nvSpPr>
          <p:cNvPr id="3" name="Content Placeholder 2">
            <a:extLst>
              <a:ext uri="{FF2B5EF4-FFF2-40B4-BE49-F238E27FC236}">
                <a16:creationId xmlns:a16="http://schemas.microsoft.com/office/drawing/2014/main" id="{D167FA2D-F5F9-4CF8-A2FB-5645018D853C}"/>
              </a:ext>
            </a:extLst>
          </p:cNvPr>
          <p:cNvSpPr>
            <a:spLocks noGrp="1"/>
          </p:cNvSpPr>
          <p:nvPr>
            <p:ph idx="1"/>
          </p:nvPr>
        </p:nvSpPr>
        <p:spPr>
          <a:xfrm>
            <a:off x="838200" y="1825625"/>
            <a:ext cx="10515600" cy="2223861"/>
          </a:xfrm>
        </p:spPr>
        <p:txBody>
          <a:bodyPr/>
          <a:lstStyle/>
          <a:p>
            <a:pPr marL="0" indent="0">
              <a:buNone/>
            </a:pPr>
            <a:endParaRPr lang="en-GB" dirty="0"/>
          </a:p>
          <a:p>
            <a:endParaRPr lang="en-GB" dirty="0"/>
          </a:p>
          <a:p>
            <a:pPr marL="0" indent="0" algn="ctr">
              <a:buNone/>
            </a:pPr>
            <a:r>
              <a:rPr lang="en-GB" sz="7200" dirty="0">
                <a:solidFill>
                  <a:srgbClr val="FF0000"/>
                </a:solidFill>
                <a:latin typeface="Comic Sans MS" panose="030F0702030302020204" pitchFamily="66" charset="0"/>
              </a:rPr>
              <a:t>Mark Harrington</a:t>
            </a:r>
            <a:endParaRPr lang="en-US" sz="7200" dirty="0">
              <a:solidFill>
                <a:srgbClr val="FF0000"/>
              </a:solidFill>
              <a:latin typeface="Comic Sans MS" panose="030F0702030302020204" pitchFamily="66" charset="0"/>
            </a:endParaRPr>
          </a:p>
        </p:txBody>
      </p:sp>
      <p:sp>
        <p:nvSpPr>
          <p:cNvPr id="4" name="Rectangle 3">
            <a:extLst>
              <a:ext uri="{FF2B5EF4-FFF2-40B4-BE49-F238E27FC236}">
                <a16:creationId xmlns:a16="http://schemas.microsoft.com/office/drawing/2014/main" id="{8FB91B84-76F0-4084-8DFD-89E295AE4573}"/>
              </a:ext>
            </a:extLst>
          </p:cNvPr>
          <p:cNvSpPr/>
          <p:nvPr/>
        </p:nvSpPr>
        <p:spPr>
          <a:xfrm>
            <a:off x="2463890" y="5474916"/>
            <a:ext cx="184731" cy="52322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FF00"/>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DD487E9D-EF83-47E5-82A9-1E62D6C480E6}"/>
              </a:ext>
            </a:extLst>
          </p:cNvPr>
          <p:cNvSpPr/>
          <p:nvPr/>
        </p:nvSpPr>
        <p:spPr>
          <a:xfrm>
            <a:off x="2329542" y="5578314"/>
            <a:ext cx="6840583" cy="369332"/>
          </a:xfrm>
          <a:prstGeom prst="rect">
            <a:avLst/>
          </a:prstGeom>
        </p:spPr>
        <p:txBody>
          <a:bodyPr wrap="square">
            <a:spAutoFit/>
          </a:bodyPr>
          <a:lstStyle/>
          <a:p>
            <a:r>
              <a:rPr lang="en-US" dirty="0">
                <a:solidFill>
                  <a:srgbClr val="FFFF00"/>
                </a:solidFill>
              </a:rPr>
              <a:t>https://www.youtube.com/watch?v=RPae2IUbSYM&amp;feature=youtu.be</a:t>
            </a:r>
          </a:p>
        </p:txBody>
      </p:sp>
    </p:spTree>
    <p:extLst>
      <p:ext uri="{BB962C8B-B14F-4D97-AF65-F5344CB8AC3E}">
        <p14:creationId xmlns:p14="http://schemas.microsoft.com/office/powerpoint/2010/main" val="6644236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D34A68-369E-4EAE-BC55-1F5E08471443}"/>
              </a:ext>
            </a:extLst>
          </p:cNvPr>
          <p:cNvSpPr>
            <a:spLocks noGrp="1"/>
          </p:cNvSpPr>
          <p:nvPr>
            <p:ph idx="1"/>
          </p:nvPr>
        </p:nvSpPr>
        <p:spPr>
          <a:xfrm>
            <a:off x="838200" y="841953"/>
            <a:ext cx="10515600" cy="5531138"/>
          </a:xfrm>
        </p:spPr>
        <p:txBody>
          <a:bodyPr>
            <a:normAutofit/>
          </a:bodyPr>
          <a:lstStyle/>
          <a:p>
            <a:pPr marL="0" indent="0">
              <a:buNone/>
            </a:pPr>
            <a:r>
              <a:rPr lang="en-US" sz="3200" dirty="0">
                <a:latin typeface="Comic Sans MS" panose="030F0702030302020204" pitchFamily="66" charset="0"/>
              </a:rPr>
              <a:t>Most importantly encourage </a:t>
            </a:r>
            <a:r>
              <a:rPr lang="en-US" sz="3200" b="1" dirty="0">
                <a:latin typeface="Comic Sans MS" panose="030F0702030302020204" pitchFamily="66" charset="0"/>
              </a:rPr>
              <a:t>your child to read</a:t>
            </a:r>
            <a:r>
              <a:rPr lang="en-US" sz="3200" dirty="0">
                <a:latin typeface="Comic Sans MS" panose="030F0702030302020204" pitchFamily="66" charset="0"/>
              </a:rPr>
              <a:t> a suitable  book to you.  Later on it would be great if you could </a:t>
            </a:r>
            <a:r>
              <a:rPr lang="en-US" sz="3200" b="1" dirty="0">
                <a:latin typeface="Comic Sans MS" panose="030F0702030302020204" pitchFamily="66" charset="0"/>
              </a:rPr>
              <a:t>read</a:t>
            </a:r>
            <a:r>
              <a:rPr lang="en-US" sz="3200" dirty="0">
                <a:latin typeface="Comic Sans MS" panose="030F0702030302020204" pitchFamily="66" charset="0"/>
              </a:rPr>
              <a:t> a bedtime story to them. </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r>
              <a:rPr lang="en-US" sz="3200" dirty="0">
                <a:solidFill>
                  <a:srgbClr val="FF0000"/>
                </a:solidFill>
                <a:latin typeface="Comic Sans MS" panose="030F0702030302020204" pitchFamily="66" charset="0"/>
              </a:rPr>
              <a:t>Please remember to send an email containing the completed work to </a:t>
            </a:r>
            <a:r>
              <a:rPr lang="en-US" sz="3200" u="sng" dirty="0">
                <a:latin typeface="Comic Sans MS" panose="030F0702030302020204" pitchFamily="66" charset="0"/>
                <a:hlinkClick r:id="rId2"/>
              </a:rPr>
              <a:t>teacher@kingslandengland.hereford.sch.uk</a:t>
            </a:r>
            <a:endParaRPr lang="en-US" sz="32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933BEF15-73D7-497C-A681-2CE28AF367E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869383" y="2309275"/>
            <a:ext cx="2992583" cy="2239449"/>
          </a:xfrm>
          <a:prstGeom prst="rect">
            <a:avLst/>
          </a:prstGeom>
        </p:spPr>
      </p:pic>
    </p:spTree>
    <p:extLst>
      <p:ext uri="{BB962C8B-B14F-4D97-AF65-F5344CB8AC3E}">
        <p14:creationId xmlns:p14="http://schemas.microsoft.com/office/powerpoint/2010/main" val="18540424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3824</TotalTime>
  <Words>1074</Words>
  <Application>Microsoft Office PowerPoint</Application>
  <PresentationFormat>Widescreen</PresentationFormat>
  <Paragraphs>156</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Comic Sans MS</vt:lpstr>
      <vt:lpstr>Times New Roman</vt:lpstr>
      <vt:lpstr>Office Theme</vt:lpstr>
      <vt:lpstr>    Thursday 11th February 2021</vt:lpstr>
      <vt:lpstr>    Thursday 11th February 2021</vt:lpstr>
      <vt:lpstr>             RWI     Each day for RWI you will need:                  Rainbow Group                       Sunshine Group                                      A Bad Fox                                A Bad Fright                         book                                         book                                  ‘Weekly Writing sheet’ RWI (from                         your pack)                    Could you please download the relevant book for your child as we will continue to read it throughout the week.                       </vt:lpstr>
      <vt:lpstr>             Rainbow Group      air, ir, ou and oy</vt:lpstr>
      <vt:lpstr>              Sunshine Group      ow – brown cow</vt:lpstr>
      <vt:lpstr>Continue with RWI</vt:lpstr>
      <vt:lpstr>Continue with RWI</vt:lpstr>
      <vt:lpstr>Continue with RWI</vt:lpstr>
      <vt:lpstr>Our Structure for RWI</vt:lpstr>
      <vt:lpstr>                                                   Build a Sentence   </vt:lpstr>
      <vt:lpstr>                        Build a Sentence   </vt:lpstr>
      <vt:lpstr>        Stick your sentence on the next page at the front of your purple book.     Thank you for working hard.                                         Now have a break and a snack.  </vt:lpstr>
      <vt:lpstr>                          White Rose Maths</vt:lpstr>
      <vt:lpstr>White Rose Maths  Is this true or false?    (answer on slide 14)</vt:lpstr>
      <vt:lpstr>                  White Rose Maths  </vt:lpstr>
      <vt:lpstr>                          White Rose Maths</vt:lpstr>
      <vt:lpstr>                  White Rose Maths  </vt:lpstr>
      <vt:lpstr>                  White Rose Maths  Complete this sheet in today’s file. If you need to, please can you carry on practising until you are feeling more confident with this new method.</vt:lpstr>
      <vt:lpstr>PowerPoint Presentation</vt:lpstr>
      <vt:lpstr> Worship Time: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WILSON</dc:creator>
  <cp:lastModifiedBy>HELEN WILSON</cp:lastModifiedBy>
  <cp:revision>143</cp:revision>
  <dcterms:created xsi:type="dcterms:W3CDTF">2021-01-05T21:58:22Z</dcterms:created>
  <dcterms:modified xsi:type="dcterms:W3CDTF">2021-02-10T17:46:06Z</dcterms:modified>
</cp:coreProperties>
</file>