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6" r:id="rId2"/>
  </p:sldMasterIdLst>
  <p:sldIdLst>
    <p:sldId id="256" r:id="rId3"/>
    <p:sldId id="257" r:id="rId4"/>
    <p:sldId id="292" r:id="rId5"/>
    <p:sldId id="278" r:id="rId6"/>
    <p:sldId id="269" r:id="rId7"/>
    <p:sldId id="264" r:id="rId8"/>
    <p:sldId id="289" r:id="rId9"/>
    <p:sldId id="270" r:id="rId10"/>
    <p:sldId id="276" r:id="rId11"/>
    <p:sldId id="291" r:id="rId12"/>
    <p:sldId id="277" r:id="rId13"/>
    <p:sldId id="262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54" d="100"/>
          <a:sy n="54" d="100"/>
        </p:scale>
        <p:origin x="45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C902F6-6829-4AA3-8C2C-AC1B057AB94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7DF5C0C-157D-4BDD-A2FC-8C1CC2461A0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5CEF6F-81AD-426B-B032-2741FB4816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1/31/2021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6CEFFB-8B7B-4B57-951D-4C6F84F34B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DBF372-D267-4EE1-9DBE-F95D6F57EF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68366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461151-6F7D-4691-8C74-633686319B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B27CA8-2F7D-4AB4-B5A6-A9EEFE94562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BDFFB3-CA03-4C99-BFEB-3836182911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1/31/2021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A9FA97-F47F-4EA6-A172-1E61EDCA71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3E788D-1036-48EF-9BCD-40C3D96FBB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37481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63EB27-FE93-42CC-A692-3568C1B716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3499ED2-D2FB-460D-9AF7-355C1DE57A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5F9448-1684-4A13-BA8F-1E86B7686C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1/31/2021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8D45C6-07DA-42CB-819D-A5E3441EA0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32E9BE-BB41-4E8B-9292-CD19A9B475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13290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52EE40-B956-461A-97BB-2315AA8353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A0DBE7-3A98-4D7D-85CD-D01D71C69B6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DC8DDBA-EE67-4CCA-BBD1-6F4050EF9E8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D05B4AE-59D4-4835-A19D-F0A680F0DD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1/31/2021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DE2AE83-8C9E-4666-B663-793D6CD785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311B7A7-A2B8-40D7-A346-EE057F118C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31444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AEC0E0-337B-4572-992F-398960E029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C585970-23A0-48B6-AE85-C747D0FE0C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1DDFA80-05A3-4FFA-8FA7-CF3596829E4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E61BCC1-1520-4A62-932D-C8EDD849CC5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86F801D-C0E7-4E98-A916-2FC3A98DC8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D311C04-EA76-4C5A-9A7B-B6AA41F6F5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1/31/2021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E21A70C-FCA7-4B05-B8EE-38BDBC535B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4CA576F-5650-4F5A-A898-2CFB0AF61B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98387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BE11C-DE1F-4E49-A356-AEA09768A8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F6F41A2-09BA-4889-B206-BA2B8D707E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1/31/2021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C0AAAAB-F10B-4B8A-8510-0B6FFCB3EF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BE65C51-5A96-4BEB-A47B-643E90448F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27396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22E3B44-FF88-4B16-A614-60BBBD24FD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1/31/2021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A3EF39C-9C41-43F0-A610-E2F60893F5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5B86E13-BC90-4576-B469-F6885C0E43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81183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F34B08-1018-406C-B656-C818733C70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1046AB-4C9F-4067-BA01-8FC6186AC3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16D7972-0CC7-48B6-8B9B-B2C0D2F758A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10EBC0-FA98-49FF-AD40-E23DF7DFF5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1/31/2021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137F005-F73A-4F83-B9DA-D461C8F9C0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82F1200-6C7A-4CA3-B5E0-55D14F330D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96213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69EE91-4A02-4054-9B1E-6CC2970510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5A50123-9485-4890-BBAF-D643D3506B8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988734A-8A40-4D78-B09A-3760DE5AE9D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39FDCA6-54B4-4AF1-BAE3-ABEE184A4A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1/31/2021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7175FF8-9D57-4EC0-A071-0A09202AEE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F69366D-E511-4ECD-87A8-605F7B6C10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13293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43124B-7B98-4920-90F3-2FBF19F6CE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BCA1C67-0EE9-4284-BF23-0E529848170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D33A4B-562A-4CE6-9C0F-DDB99E9779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1/31/2021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B1095A-7CB9-4508-96AE-1B8D5FB9C0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03ED45B-9FE3-4BC3-A8CD-C529352A26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92577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EA24926-32B2-42D4-BD57-5DC2B7BBB11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1EC7493-ABC6-468B-BED0-262422B9C6B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082464-DC1B-4CE2-A816-D2F627B3AA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1/31/2021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0F795A-5112-481A-9499-B243D3D18C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C7EF0E-8782-4ED6-B36F-70C5CB209D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645555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C902F6-6829-4AA3-8C2C-AC1B057AB94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7DF5C0C-157D-4BDD-A2FC-8C1CC2461A0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5CEF6F-81AD-426B-B032-2741FB4816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1/31/2021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6CEFFB-8B7B-4B57-951D-4C6F84F34B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DBF372-D267-4EE1-9DBE-F95D6F57EF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30248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461151-6F7D-4691-8C74-633686319B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B27CA8-2F7D-4AB4-B5A6-A9EEFE94562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BDFFB3-CA03-4C99-BFEB-3836182911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1/31/2021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A9FA97-F47F-4EA6-A172-1E61EDCA71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3E788D-1036-48EF-9BCD-40C3D96FBB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687219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63EB27-FE93-42CC-A692-3568C1B716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3499ED2-D2FB-460D-9AF7-355C1DE57A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5F9448-1684-4A13-BA8F-1E86B7686C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1/31/2021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8D45C6-07DA-42CB-819D-A5E3441EA0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32E9BE-BB41-4E8B-9292-CD19A9B475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3007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52EE40-B956-461A-97BB-2315AA8353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A0DBE7-3A98-4D7D-85CD-D01D71C69B6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DC8DDBA-EE67-4CCA-BBD1-6F4050EF9E8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D05B4AE-59D4-4835-A19D-F0A680F0DD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1/31/2021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DE2AE83-8C9E-4666-B663-793D6CD785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311B7A7-A2B8-40D7-A346-EE057F118C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402967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AEC0E0-337B-4572-992F-398960E029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C585970-23A0-48B6-AE85-C747D0FE0C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1DDFA80-05A3-4FFA-8FA7-CF3596829E4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E61BCC1-1520-4A62-932D-C8EDD849CC5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86F801D-C0E7-4E98-A916-2FC3A98DC8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D311C04-EA76-4C5A-9A7B-B6AA41F6F5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1/31/2021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E21A70C-FCA7-4B05-B8EE-38BDBC535B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4CA576F-5650-4F5A-A898-2CFB0AF61B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398143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BE11C-DE1F-4E49-A356-AEA09768A8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F6F41A2-09BA-4889-B206-BA2B8D707E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1/31/2021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C0AAAAB-F10B-4B8A-8510-0B6FFCB3EF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BE65C51-5A96-4BEB-A47B-643E90448F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378008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22E3B44-FF88-4B16-A614-60BBBD24FD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1/31/2021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A3EF39C-9C41-43F0-A610-E2F60893F5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5B86E13-BC90-4576-B469-F6885C0E43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689339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F34B08-1018-406C-B656-C818733C70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1046AB-4C9F-4067-BA01-8FC6186AC3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16D7972-0CC7-48B6-8B9B-B2C0D2F758A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10EBC0-FA98-49FF-AD40-E23DF7DFF5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1/31/2021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137F005-F73A-4F83-B9DA-D461C8F9C0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82F1200-6C7A-4CA3-B5E0-55D14F330D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298234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69EE91-4A02-4054-9B1E-6CC2970510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5A50123-9485-4890-BBAF-D643D3506B8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988734A-8A40-4D78-B09A-3760DE5AE9D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39FDCA6-54B4-4AF1-BAE3-ABEE184A4A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1/31/2021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7175FF8-9D57-4EC0-A071-0A09202AEE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F69366D-E511-4ECD-87A8-605F7B6C10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423334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43124B-7B98-4920-90F3-2FBF19F6CE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BCA1C67-0EE9-4284-BF23-0E529848170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D33A4B-562A-4CE6-9C0F-DDB99E9779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1/31/2021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B1095A-7CB9-4508-96AE-1B8D5FB9C0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03ED45B-9FE3-4BC3-A8CD-C529352A26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63258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EA24926-32B2-42D4-BD57-5DC2B7BBB11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1EC7493-ABC6-468B-BED0-262422B9C6B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082464-DC1B-4CE2-A816-D2F627B3AA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1/31/2021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0F795A-5112-481A-9499-B243D3D18C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C7EF0E-8782-4ED6-B36F-70C5CB209D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68193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ED2F6EB-5423-4019-9337-608AC76C82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5C7751E-B6E2-4D0C-92B6-CEEE13F159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1EC5F7-3329-45FA-B773-99A510199A7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B32FE6-FADB-4A66-99BD-5D28C48CA045}" type="datetimeFigureOut">
              <a:rPr lang="en-US" smtClean="0"/>
              <a:t>1/31/2021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D1C83F-97E6-4BDD-8831-557996ED3B4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30FC78-7475-487F-8314-780096C3C95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78553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ED2F6EB-5423-4019-9337-608AC76C82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5C7751E-B6E2-4D0C-92B6-CEEE13F159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1EC5F7-3329-45FA-B773-99A510199A7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B32FE6-FADB-4A66-99BD-5D28C48CA045}" type="datetimeFigureOut">
              <a:rPr lang="en-US" smtClean="0"/>
              <a:t>1/31/2021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D1C83F-97E6-4BDD-8831-557996ED3B4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30FC78-7475-487F-8314-780096C3C95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88333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  <p:sldLayoutId id="2147483671" r:id="rId5"/>
    <p:sldLayoutId id="2147483672" r:id="rId6"/>
    <p:sldLayoutId id="2147483673" r:id="rId7"/>
    <p:sldLayoutId id="2147483674" r:id="rId8"/>
    <p:sldLayoutId id="2147483675" r:id="rId9"/>
    <p:sldLayoutId id="2147483676" r:id="rId10"/>
    <p:sldLayoutId id="214748367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://www.ictgames.com/mobilePage/lcwc/index.html" TargetMode="Externa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hiterosemaths.com/homelearning/year-3/week-1-number-multiplication-division/" TargetMode="Externa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p9AxbcO4Kp4" TargetMode="External"/><Relationship Id="rId7" Type="http://schemas.openxmlformats.org/officeDocument/2006/relationships/hyperlink" Target="https://www.twinkl.co.uk/go" TargetMode="Externa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9.png"/><Relationship Id="rId5" Type="http://schemas.openxmlformats.org/officeDocument/2006/relationships/hyperlink" Target="https://play.ttrockstars.com/auth/school/student/78867" TargetMode="External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bc.co.uk/teach/class-clips-video/religious-education-ks2-my-life-my-religion-east-london-mosque/zmctvk7" TargetMode="Externa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www.bbc.co.uk/teach/class-clips-video/religious-education-ks2-my-life-my-religion-washing-ritual-wudu/zvmrwty" TargetMode="Externa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mailto:teacher@kingslandengland.hereford.sch.uk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3967567A-65EF-4D29-8592-92AB5CD2ECF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99629262"/>
              </p:ext>
            </p:extLst>
          </p:nvPr>
        </p:nvGraphicFramePr>
        <p:xfrm>
          <a:off x="500136" y="475349"/>
          <a:ext cx="10217427" cy="583342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62323">
                  <a:extLst>
                    <a:ext uri="{9D8B030D-6E8A-4147-A177-3AD203B41FA5}">
                      <a16:colId xmlns:a16="http://schemas.microsoft.com/office/drawing/2014/main" val="909745361"/>
                    </a:ext>
                  </a:extLst>
                </a:gridCol>
                <a:gridCol w="2249830">
                  <a:extLst>
                    <a:ext uri="{9D8B030D-6E8A-4147-A177-3AD203B41FA5}">
                      <a16:colId xmlns:a16="http://schemas.microsoft.com/office/drawing/2014/main" val="3760883491"/>
                    </a:ext>
                  </a:extLst>
                </a:gridCol>
                <a:gridCol w="2225969">
                  <a:extLst>
                    <a:ext uri="{9D8B030D-6E8A-4147-A177-3AD203B41FA5}">
                      <a16:colId xmlns:a16="http://schemas.microsoft.com/office/drawing/2014/main" val="1791884129"/>
                    </a:ext>
                  </a:extLst>
                </a:gridCol>
                <a:gridCol w="3379305">
                  <a:extLst>
                    <a:ext uri="{9D8B030D-6E8A-4147-A177-3AD203B41FA5}">
                      <a16:colId xmlns:a16="http://schemas.microsoft.com/office/drawing/2014/main" val="1377707245"/>
                    </a:ext>
                  </a:extLst>
                </a:gridCol>
              </a:tblGrid>
              <a:tr h="393404">
                <a:tc>
                  <a:txBody>
                    <a:bodyPr/>
                    <a:lstStyle/>
                    <a:p>
                      <a:r>
                        <a:rPr lang="en-GB" dirty="0"/>
                        <a:t>Subject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Subject/Website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Topic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Activity/ Instruction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42989391"/>
                  </a:ext>
                </a:extLst>
              </a:tr>
              <a:tr h="662609">
                <a:tc>
                  <a:txBody>
                    <a:bodyPr/>
                    <a:lstStyle/>
                    <a:p>
                      <a:r>
                        <a:rPr lang="en-GB" sz="1600" dirty="0"/>
                        <a:t>Maths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White Rose </a:t>
                      </a:r>
                    </a:p>
                    <a:p>
                      <a:r>
                        <a:rPr lang="en-GB" sz="1600" dirty="0"/>
                        <a:t>Year 3 Spring Block</a:t>
                      </a:r>
                    </a:p>
                    <a:p>
                      <a:r>
                        <a:rPr lang="en-GB" sz="1600" dirty="0"/>
                        <a:t>Multiplication and Division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    Multiply </a:t>
                      </a:r>
                    </a:p>
                    <a:p>
                      <a:r>
                        <a:rPr lang="en-GB" sz="1600" dirty="0"/>
                        <a:t>2-digit  by 1-digit</a:t>
                      </a:r>
                    </a:p>
                    <a:p>
                      <a:r>
                        <a:rPr lang="en-GB" sz="1600" dirty="0"/>
                        <a:t>- no exchange</a:t>
                      </a:r>
                    </a:p>
                    <a:p>
                      <a:r>
                        <a:rPr lang="en-GB" sz="1600" dirty="0"/>
                        <a:t>-activity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/>
                        <a:t>White Rose Teaching Video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/>
                        <a:t>Related worksheets in today’s folder ) </a:t>
                      </a:r>
                      <a:endParaRPr lang="en-US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50158882"/>
                  </a:ext>
                </a:extLst>
              </a:tr>
              <a:tr h="662609">
                <a:tc>
                  <a:txBody>
                    <a:bodyPr/>
                    <a:lstStyle/>
                    <a:p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/>
                        <a:t>Twinkle Go!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/>
                        <a:t>Times Tables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600" dirty="0"/>
                        <a:t>Use your login to access the games. </a:t>
                      </a:r>
                      <a:r>
                        <a:rPr lang="en-US" sz="1600" dirty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PINCODE: VD0158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5273325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US" sz="1600" dirty="0"/>
                        <a:t>English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/>
                        <a:t>National Curriculum Word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/>
                        <a:t>‘early’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/>
                        <a:t>Worksheet is in the today’s folder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0713289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/>
                        <a:t>High Frequency </a:t>
                      </a:r>
                    </a:p>
                    <a:p>
                      <a:r>
                        <a:rPr lang="en-US" sz="1600" dirty="0"/>
                        <a:t>Spelling Words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/>
                        <a:t>Weekly 5!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600" dirty="0"/>
                        <a:t>5 High Frequency Words to learn for the week.</a:t>
                      </a:r>
                    </a:p>
                    <a:p>
                      <a:r>
                        <a:rPr lang="en-US" sz="1600" dirty="0"/>
                        <a:t>        Sheet in the folder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25524826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sz="1600" dirty="0"/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/>
                        <a:t> Comprehension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/>
                        <a:t>       The Twits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/>
                        <a:t>  The Glass Eye</a:t>
                      </a:r>
                    </a:p>
                    <a:p>
                      <a:r>
                        <a:rPr lang="en-US" sz="1600" dirty="0"/>
                        <a:t>   The Frog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/>
                        <a:t>Question sheet and </a:t>
                      </a:r>
                    </a:p>
                    <a:p>
                      <a:r>
                        <a:rPr lang="en-US" sz="1600" dirty="0"/>
                        <a:t>Text in the folder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41006576"/>
                  </a:ext>
                </a:extLst>
              </a:tr>
              <a:tr h="662609">
                <a:tc>
                  <a:txBody>
                    <a:bodyPr/>
                    <a:lstStyle/>
                    <a:p>
                      <a:r>
                        <a:rPr lang="en-US" sz="1600" dirty="0"/>
                        <a:t>RE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/>
                        <a:t> Islam</a:t>
                      </a:r>
                    </a:p>
                    <a:p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/>
                        <a:t> Why is the Mosque a</a:t>
                      </a:r>
                    </a:p>
                    <a:p>
                      <a:r>
                        <a:rPr lang="en-US" sz="1600" dirty="0"/>
                        <a:t>Special place for   Muslims?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600" dirty="0"/>
                        <a:t>Video links to watch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600" dirty="0"/>
                        <a:t>PPT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600" dirty="0"/>
                        <a:t>Twinkle Go resources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600" dirty="0"/>
                        <a:t>Activity sheet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07107258"/>
                  </a:ext>
                </a:extLst>
              </a:tr>
              <a:tr h="662609">
                <a:tc>
                  <a:txBody>
                    <a:bodyPr/>
                    <a:lstStyle/>
                    <a:p>
                      <a:r>
                        <a:rPr lang="en-US" sz="1600" dirty="0"/>
                        <a:t>Worship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/>
                        <a:t>Rev Julie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/>
                        <a:t>A link can be found in the</a:t>
                      </a:r>
                    </a:p>
                    <a:p>
                      <a:r>
                        <a:rPr lang="en-US" sz="1600" dirty="0"/>
                        <a:t>Whole School Folder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46137581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A6748567-6D2B-4A3A-85CD-633C9CDB100D}"/>
              </a:ext>
            </a:extLst>
          </p:cNvPr>
          <p:cNvSpPr txBox="1"/>
          <p:nvPr/>
        </p:nvSpPr>
        <p:spPr>
          <a:xfrm>
            <a:off x="2491408" y="106017"/>
            <a:ext cx="88922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An Outline of Today’s Work         </a:t>
            </a:r>
            <a:r>
              <a:rPr lang="en-GB" b="1" dirty="0"/>
              <a:t>Monday 1 February 2021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20315233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22F4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D911D02-2E04-46CD-8227-C9B7DDA4C51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1427472" y="480060"/>
            <a:ext cx="9337056" cy="56642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1786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767F3DC-AB5D-44C2-AABC-9B319D87EF6C}"/>
              </a:ext>
            </a:extLst>
          </p:cNvPr>
          <p:cNvSpPr txBox="1"/>
          <p:nvPr/>
        </p:nvSpPr>
        <p:spPr>
          <a:xfrm>
            <a:off x="4438185" y="225436"/>
            <a:ext cx="1137424" cy="369332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SPELLING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3761063-A9AE-4D06-B528-EA21DEE7D4E2}"/>
              </a:ext>
            </a:extLst>
          </p:cNvPr>
          <p:cNvSpPr txBox="1"/>
          <p:nvPr/>
        </p:nvSpPr>
        <p:spPr>
          <a:xfrm>
            <a:off x="2539689" y="6182680"/>
            <a:ext cx="57010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hlinkClick r:id="rId2"/>
              </a:rPr>
              <a:t> http://www.ictgames.com/mobilePage/lcwc/index.html</a:t>
            </a:r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A25A550-3DD9-4947-9476-66345CE88AAA}"/>
              </a:ext>
            </a:extLst>
          </p:cNvPr>
          <p:cNvSpPr txBox="1"/>
          <p:nvPr/>
        </p:nvSpPr>
        <p:spPr>
          <a:xfrm>
            <a:off x="2461631" y="5564678"/>
            <a:ext cx="622795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                           </a:t>
            </a:r>
            <a:r>
              <a:rPr lang="en-GB" u="sng" dirty="0"/>
              <a:t>Interactive Spelling Game</a:t>
            </a:r>
          </a:p>
          <a:p>
            <a:r>
              <a:rPr lang="en-GB" dirty="0"/>
              <a:t>National Curriculum Words and Words with Spelling Patterns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48A9419-F754-4023-9134-724B5FE689E2}"/>
              </a:ext>
            </a:extLst>
          </p:cNvPr>
          <p:cNvSpPr txBox="1"/>
          <p:nvPr/>
        </p:nvSpPr>
        <p:spPr>
          <a:xfrm>
            <a:off x="414453" y="706682"/>
            <a:ext cx="1136309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/>
              <a:t>Every Monday I will be setting </a:t>
            </a:r>
            <a:r>
              <a:rPr lang="en-GB" b="1" dirty="0"/>
              <a:t>5 High Frequency Spelling </a:t>
            </a:r>
            <a:r>
              <a:rPr lang="en-GB" dirty="0"/>
              <a:t>Words for you to learn to spell.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/>
              <a:t>They are separate to the National Curriculum words, are words that we use often and </a:t>
            </a:r>
            <a:r>
              <a:rPr lang="en-GB" b="1" dirty="0"/>
              <a:t>MUST</a:t>
            </a:r>
            <a:r>
              <a:rPr lang="en-GB" dirty="0"/>
              <a:t> know how to spell.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/>
              <a:t>I will include some in our weekly dictation and they will be part of our quiz on  a Friday.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/>
              <a:t>There is a </a:t>
            </a:r>
            <a:r>
              <a:rPr lang="en-GB" b="1" dirty="0"/>
              <a:t>‘Look, Cover, Write’  </a:t>
            </a:r>
            <a:r>
              <a:rPr lang="en-GB" dirty="0"/>
              <a:t>check sheet to help you learn theses words.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18E26210-4F28-44BE-94E3-1BFE9701A33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49618" y="2018925"/>
            <a:ext cx="6639970" cy="35334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919187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CDA1A2E9-63FE-408D-A803-8E306ECAB4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013970" y="450221"/>
            <a:ext cx="6715972" cy="3918123"/>
          </a:xfrm>
          <a:prstGeom prst="rect">
            <a:avLst/>
          </a:prstGeom>
          <a:solidFill>
            <a:srgbClr val="595959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C7B4D86-31A0-4090-9D17-11C35C2A523E}"/>
              </a:ext>
            </a:extLst>
          </p:cNvPr>
          <p:cNvSpPr txBox="1"/>
          <p:nvPr/>
        </p:nvSpPr>
        <p:spPr>
          <a:xfrm>
            <a:off x="5541264" y="1111086"/>
            <a:ext cx="5626099" cy="262388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4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Comprehension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FBE9F90C-C163-435B-9A68-D15C92D1CF2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009112" y="4521269"/>
            <a:ext cx="4442445" cy="1886509"/>
          </a:xfrm>
          <a:prstGeom prst="rect">
            <a:avLst/>
          </a:prstGeom>
          <a:solidFill>
            <a:srgbClr val="7F7F7F">
              <a:alpha val="20000"/>
            </a:srgb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1A882A9F-F4E9-4E23-8F0B-20B5DF42EA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614487" y="4521270"/>
            <a:ext cx="2115455" cy="1890204"/>
          </a:xfrm>
          <a:prstGeom prst="rect">
            <a:avLst/>
          </a:prstGeom>
          <a:solidFill>
            <a:srgbClr val="4D5742">
              <a:alpha val="95000"/>
            </a:srgbClr>
          </a:solidFill>
          <a:ln w="25400">
            <a:solidFill>
              <a:srgbClr val="4D5742">
                <a:alpha val="95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9FA4BD7-9435-4C3D-8BCD-A6C71855A742}"/>
              </a:ext>
            </a:extLst>
          </p:cNvPr>
          <p:cNvSpPr txBox="1"/>
          <p:nvPr/>
        </p:nvSpPr>
        <p:spPr>
          <a:xfrm>
            <a:off x="5301855" y="4770120"/>
            <a:ext cx="3870960" cy="1015663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sz="2000" dirty="0"/>
              <a:t>Ask an adult to discuss the questions with you if you are  not feeling confident</a:t>
            </a:r>
            <a:r>
              <a:rPr lang="en-GB" dirty="0"/>
              <a:t>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2D3C4B6-4D5C-42FF-ABA9-9491A2450790}"/>
              </a:ext>
            </a:extLst>
          </p:cNvPr>
          <p:cNvSpPr txBox="1"/>
          <p:nvPr/>
        </p:nvSpPr>
        <p:spPr>
          <a:xfrm>
            <a:off x="9768840" y="4770120"/>
            <a:ext cx="184404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You must  use paper or an exercise book to answer the questions.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347C599-E4AF-49D5-8037-1037769BD57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9487" y="185627"/>
            <a:ext cx="3045614" cy="287271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8779E99-2580-4993-AB65-B5D422C08A4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7815" y="3655695"/>
            <a:ext cx="2705100" cy="1114425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84C4F181-24B2-4AC3-BBA5-8B12087D951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7815" y="3171825"/>
            <a:ext cx="1476375" cy="514350"/>
          </a:xfrm>
          <a:prstGeom prst="rect">
            <a:avLst/>
          </a:prstGeom>
        </p:spPr>
      </p:pic>
      <p:sp>
        <p:nvSpPr>
          <p:cNvPr id="12" name="Speech Bubble: Oval 11">
            <a:extLst>
              <a:ext uri="{FF2B5EF4-FFF2-40B4-BE49-F238E27FC236}">
                <a16:creationId xmlns:a16="http://schemas.microsoft.com/office/drawing/2014/main" id="{BD94DD60-1798-4EEF-B0A8-81C0D44A1226}"/>
              </a:ext>
            </a:extLst>
          </p:cNvPr>
          <p:cNvSpPr/>
          <p:nvPr/>
        </p:nvSpPr>
        <p:spPr>
          <a:xfrm>
            <a:off x="261257" y="4940135"/>
            <a:ext cx="4073237" cy="1307313"/>
          </a:xfrm>
          <a:prstGeom prst="wedgeEllipseCallout">
            <a:avLst>
              <a:gd name="adj1" fmla="val -52316"/>
              <a:gd name="adj2" fmla="val -58819"/>
            </a:avLst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You will find the question sheet in the folder.</a:t>
            </a:r>
          </a:p>
        </p:txBody>
      </p:sp>
    </p:spTree>
    <p:extLst>
      <p:ext uri="{BB962C8B-B14F-4D97-AF65-F5344CB8AC3E}">
        <p14:creationId xmlns:p14="http://schemas.microsoft.com/office/powerpoint/2010/main" val="46908802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tar: 5 Points 3">
            <a:extLst>
              <a:ext uri="{FF2B5EF4-FFF2-40B4-BE49-F238E27FC236}">
                <a16:creationId xmlns:a16="http://schemas.microsoft.com/office/drawing/2014/main" id="{98AF23E8-310B-4D8E-83E4-8C870CBA18FB}"/>
              </a:ext>
            </a:extLst>
          </p:cNvPr>
          <p:cNvSpPr/>
          <p:nvPr/>
        </p:nvSpPr>
        <p:spPr>
          <a:xfrm>
            <a:off x="425605" y="407018"/>
            <a:ext cx="3735657" cy="3166948"/>
          </a:xfrm>
          <a:prstGeom prst="star5">
            <a:avLst/>
          </a:prstGeom>
          <a:solidFill>
            <a:schemeClr val="accent5">
              <a:lumMod val="20000"/>
              <a:lumOff val="80000"/>
            </a:schemeClr>
          </a:solidFill>
          <a:ln w="5715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F077CFF-B84F-4BEB-9664-41F60D438E3A}"/>
              </a:ext>
            </a:extLst>
          </p:cNvPr>
          <p:cNvSpPr txBox="1"/>
          <p:nvPr/>
        </p:nvSpPr>
        <p:spPr>
          <a:xfrm>
            <a:off x="4259766" y="2854712"/>
            <a:ext cx="381371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chemeClr val="accent2">
                    <a:lumMod val="75000"/>
                  </a:schemeClr>
                </a:solidFill>
              </a:rPr>
              <a:t>    Super Work! </a:t>
            </a:r>
          </a:p>
          <a:p>
            <a:pPr algn="ctr"/>
            <a:r>
              <a:rPr lang="en-GB" dirty="0"/>
              <a:t>Have a short break and then start on the Math’s Tasks.</a:t>
            </a:r>
          </a:p>
        </p:txBody>
      </p:sp>
      <p:sp>
        <p:nvSpPr>
          <p:cNvPr id="6" name="Star: 5 Points 5">
            <a:extLst>
              <a:ext uri="{FF2B5EF4-FFF2-40B4-BE49-F238E27FC236}">
                <a16:creationId xmlns:a16="http://schemas.microsoft.com/office/drawing/2014/main" id="{A31160B6-312D-486E-B0C8-7289AC88ACA7}"/>
              </a:ext>
            </a:extLst>
          </p:cNvPr>
          <p:cNvSpPr/>
          <p:nvPr/>
        </p:nvSpPr>
        <p:spPr>
          <a:xfrm>
            <a:off x="8073483" y="3111190"/>
            <a:ext cx="3735657" cy="3166948"/>
          </a:xfrm>
          <a:prstGeom prst="star5">
            <a:avLst/>
          </a:prstGeom>
          <a:solidFill>
            <a:schemeClr val="accent5">
              <a:lumMod val="20000"/>
              <a:lumOff val="80000"/>
            </a:schemeClr>
          </a:solidFill>
          <a:ln w="5715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80447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Down Arrow 7">
            <a:extLst>
              <a:ext uri="{FF2B5EF4-FFF2-40B4-BE49-F238E27FC236}">
                <a16:creationId xmlns:a16="http://schemas.microsoft.com/office/drawing/2014/main" id="{D4771268-CB57-404A-9271-370EB28F60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800100" y="1491343"/>
            <a:ext cx="3333749" cy="3499103"/>
          </a:xfrm>
          <a:prstGeom prst="downArrow">
            <a:avLst>
              <a:gd name="adj1" fmla="val 100000"/>
              <a:gd name="adj2" fmla="val 15788"/>
            </a:avLst>
          </a:prstGeom>
          <a:solidFill>
            <a:srgbClr val="404040"/>
          </a:solidFill>
          <a:ln w="539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6CDF695-2724-445D-B22C-04BED297D6A0}"/>
              </a:ext>
            </a:extLst>
          </p:cNvPr>
          <p:cNvSpPr txBox="1"/>
          <p:nvPr/>
        </p:nvSpPr>
        <p:spPr>
          <a:xfrm>
            <a:off x="903249" y="1706138"/>
            <a:ext cx="3313277" cy="2696898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300" b="1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                                  </a:t>
            </a:r>
            <a:r>
              <a:rPr lang="en-US" sz="3300" b="1" kern="1200" dirty="0" err="1">
                <a:solidFill>
                  <a:srgbClr val="FFFFFF"/>
                </a:solidFill>
                <a:latin typeface="+mj-lt"/>
                <a:ea typeface="+mj-ea"/>
                <a:cs typeface="+mj-cs"/>
              </a:rPr>
              <a:t>Maths</a:t>
            </a:r>
            <a:r>
              <a:rPr lang="en-US" sz="3300" b="1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: </a:t>
            </a: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300" b="1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GB" sz="2200" b="1" i="0" dirty="0">
                <a:solidFill>
                  <a:srgbClr val="FFFF00"/>
                </a:solidFill>
                <a:effectLst/>
                <a:latin typeface="WRM"/>
              </a:rPr>
              <a:t>Multiply 2-digits by 1-digit (no exchange) activity</a:t>
            </a:r>
            <a:endParaRPr lang="en-US" sz="2200" b="1" kern="1200" dirty="0">
              <a:solidFill>
                <a:srgbClr val="FFFF00"/>
              </a:solidFill>
              <a:latin typeface="+mj-lt"/>
              <a:ea typeface="+mj-ea"/>
              <a:cs typeface="+mj-cs"/>
            </a:endParaRP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300" b="1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CA6D35C-3822-4D9C-9778-D8A34F0936C6}"/>
              </a:ext>
            </a:extLst>
          </p:cNvPr>
          <p:cNvSpPr txBox="1"/>
          <p:nvPr/>
        </p:nvSpPr>
        <p:spPr>
          <a:xfrm>
            <a:off x="5149658" y="1970175"/>
            <a:ext cx="6769100" cy="1472580"/>
          </a:xfrm>
          <a:prstGeom prst="rect">
            <a:avLst/>
          </a:prstGeom>
          <a:noFill/>
        </p:spPr>
        <p:txBody>
          <a:bodyPr wrap="square" rtlCol="0" anchor="t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GB" sz="2200" dirty="0"/>
              <a:t>Follow this link to the White Rose website to watch the video clip and pause to complete the activities. Have paper, a pencil and rubber ready to jot down your answers. 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endParaRPr lang="en-GB" sz="2200" dirty="0"/>
          </a:p>
          <a:p>
            <a:pPr>
              <a:lnSpc>
                <a:spcPct val="90000"/>
              </a:lnSpc>
              <a:spcAft>
                <a:spcPts val="600"/>
              </a:spcAft>
            </a:pPr>
            <a:endParaRPr lang="en-GB" sz="22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09087ED-1BC5-4EF1-9482-802A4C27DB76}"/>
              </a:ext>
            </a:extLst>
          </p:cNvPr>
          <p:cNvSpPr txBox="1"/>
          <p:nvPr/>
        </p:nvSpPr>
        <p:spPr>
          <a:xfrm>
            <a:off x="5675584" y="5058888"/>
            <a:ext cx="5267093" cy="1370838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4">
                <a:lumMod val="20000"/>
                <a:lumOff val="80000"/>
              </a:schemeClr>
            </a:solidFill>
          </a:ln>
        </p:spPr>
        <p:txBody>
          <a:bodyPr wrap="square" rtlCol="0" anchor="t">
            <a:normAutofit fontScale="92500" lnSpcReduction="10000"/>
          </a:bodyPr>
          <a:lstStyle/>
          <a:p>
            <a:pPr algn="just">
              <a:lnSpc>
                <a:spcPct val="90000"/>
              </a:lnSpc>
              <a:spcAft>
                <a:spcPts val="600"/>
              </a:spcAft>
            </a:pPr>
            <a:endParaRPr lang="en-GB" sz="2400" dirty="0"/>
          </a:p>
          <a:p>
            <a:pPr algn="just">
              <a:lnSpc>
                <a:spcPct val="90000"/>
              </a:lnSpc>
              <a:spcAft>
                <a:spcPts val="600"/>
              </a:spcAft>
            </a:pPr>
            <a:r>
              <a:rPr lang="en-GB" sz="2400" dirty="0"/>
              <a:t>  Although there are no White Rose sheets you will find related worksheets in the math’s folder on the Kingsland Website.   </a:t>
            </a:r>
          </a:p>
          <a:p>
            <a:pPr algn="just">
              <a:lnSpc>
                <a:spcPct val="90000"/>
              </a:lnSpc>
              <a:spcAft>
                <a:spcPts val="600"/>
              </a:spcAft>
            </a:pPr>
            <a:endParaRPr lang="en-GB" sz="24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2CACE69-8A32-4634-ADE0-DEAC7607E99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30695" y="128410"/>
            <a:ext cx="7804936" cy="1277864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1D53C210-7EE5-4527-B95B-C04E4A6D2BAB}"/>
              </a:ext>
            </a:extLst>
          </p:cNvPr>
          <p:cNvSpPr txBox="1"/>
          <p:nvPr/>
        </p:nvSpPr>
        <p:spPr>
          <a:xfrm>
            <a:off x="4930588" y="3442755"/>
            <a:ext cx="601208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hlinkClick r:id="rId3"/>
              </a:rPr>
              <a:t>https://whiterosemaths.com/homelearning/year-3/week-1-number-multiplication-division/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1897766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DF865EFF-B234-480F-8351-2F6C4B8C3B9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96414" y="3267294"/>
            <a:ext cx="4801183" cy="270067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43A46C2-422D-4A47-BA24-24D74ACB2499}"/>
              </a:ext>
            </a:extLst>
          </p:cNvPr>
          <p:cNvSpPr txBox="1"/>
          <p:nvPr/>
        </p:nvSpPr>
        <p:spPr>
          <a:xfrm>
            <a:off x="896414" y="6150226"/>
            <a:ext cx="51134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https://www.youtube.com/watch?v=p9AxbcO4Kp4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AD99A87-D640-48CF-B6B1-BE3B37D2111F}"/>
              </a:ext>
            </a:extLst>
          </p:cNvPr>
          <p:cNvSpPr txBox="1"/>
          <p:nvPr/>
        </p:nvSpPr>
        <p:spPr>
          <a:xfrm>
            <a:off x="970716" y="5250953"/>
            <a:ext cx="13492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8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2AC9747-DD41-4BD2-94A9-CF9A27D66698}"/>
              </a:ext>
            </a:extLst>
          </p:cNvPr>
          <p:cNvSpPr txBox="1"/>
          <p:nvPr/>
        </p:nvSpPr>
        <p:spPr>
          <a:xfrm>
            <a:off x="5697597" y="169221"/>
            <a:ext cx="1911927" cy="36933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Times Tables Rock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7003C155-7C7D-42CB-86A6-6F2243EF3082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35151" y="707774"/>
            <a:ext cx="10236820" cy="1251547"/>
          </a:xfrm>
          <a:prstGeom prst="rect">
            <a:avLst/>
          </a:prstGeom>
        </p:spPr>
      </p:pic>
      <p:sp>
        <p:nvSpPr>
          <p:cNvPr id="11" name="Arrow: Right 10">
            <a:extLst>
              <a:ext uri="{FF2B5EF4-FFF2-40B4-BE49-F238E27FC236}">
                <a16:creationId xmlns:a16="http://schemas.microsoft.com/office/drawing/2014/main" id="{2123099F-39F6-4B5C-BC55-1B0E70FCF8B5}"/>
              </a:ext>
            </a:extLst>
          </p:cNvPr>
          <p:cNvSpPr/>
          <p:nvPr/>
        </p:nvSpPr>
        <p:spPr>
          <a:xfrm rot="1118204">
            <a:off x="1501932" y="1502468"/>
            <a:ext cx="2754352" cy="839770"/>
          </a:xfrm>
          <a:prstGeom prst="rightArrow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E8DFFF81-7A98-4C79-836D-22A326FA1CD3}"/>
              </a:ext>
            </a:extLst>
          </p:cNvPr>
          <p:cNvSpPr txBox="1"/>
          <p:nvPr/>
        </p:nvSpPr>
        <p:spPr>
          <a:xfrm>
            <a:off x="4285500" y="2235489"/>
            <a:ext cx="5965903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https://play.ttrockstars.com/auth/school/student/78867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DE60EC4-0373-4AEB-8E7B-023015D1D2EF}"/>
              </a:ext>
            </a:extLst>
          </p:cNvPr>
          <p:cNvSpPr txBox="1"/>
          <p:nvPr/>
        </p:nvSpPr>
        <p:spPr>
          <a:xfrm>
            <a:off x="970716" y="5035138"/>
            <a:ext cx="17131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FFC000"/>
                </a:solidFill>
              </a:rPr>
              <a:t>11  Times Table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24DB10F-B00C-4196-997F-91D4816B4FC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504538" y="3429000"/>
            <a:ext cx="2914650" cy="1552575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BD16F9B1-1C75-422E-AE63-4C00F42257A6}"/>
              </a:ext>
            </a:extLst>
          </p:cNvPr>
          <p:cNvSpPr txBox="1"/>
          <p:nvPr/>
        </p:nvSpPr>
        <p:spPr>
          <a:xfrm>
            <a:off x="6653560" y="5620285"/>
            <a:ext cx="52559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Use your login details to access the games.</a:t>
            </a:r>
          </a:p>
          <a:p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PINCODE: VD0158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DD9CF3C-72BA-4BB8-9696-E9C3906B6708}"/>
              </a:ext>
            </a:extLst>
          </p:cNvPr>
          <p:cNvSpPr txBox="1"/>
          <p:nvPr/>
        </p:nvSpPr>
        <p:spPr>
          <a:xfrm>
            <a:off x="6568068" y="5250953"/>
            <a:ext cx="48011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Lato"/>
                <a:ea typeface="+mn-ea"/>
                <a:cs typeface="+mn-cs"/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https://www.twinkl.co.uk/go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6045676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750528A1-AD30-422E-8747-BA43C3B6FDB3}"/>
              </a:ext>
            </a:extLst>
          </p:cNvPr>
          <p:cNvSpPr/>
          <p:nvPr/>
        </p:nvSpPr>
        <p:spPr>
          <a:xfrm>
            <a:off x="1304693" y="1750741"/>
            <a:ext cx="10158761" cy="378026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latin typeface="Abadi" panose="020B0604020104020204" pitchFamily="34" charset="0"/>
              </a:rPr>
              <a:t>Have a lunch break!</a:t>
            </a:r>
          </a:p>
        </p:txBody>
      </p:sp>
    </p:spTree>
    <p:extLst>
      <p:ext uri="{BB962C8B-B14F-4D97-AF65-F5344CB8AC3E}">
        <p14:creationId xmlns:p14="http://schemas.microsoft.com/office/powerpoint/2010/main" val="21349201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4462812B-6D94-4953-868A-B44ED8F99E7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502" y="602808"/>
            <a:ext cx="1971605" cy="1580935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0A78CAAE-1678-43C9-928C-D6838D0463E5}"/>
              </a:ext>
            </a:extLst>
          </p:cNvPr>
          <p:cNvSpPr txBox="1"/>
          <p:nvPr/>
        </p:nvSpPr>
        <p:spPr>
          <a:xfrm>
            <a:off x="3287119" y="561562"/>
            <a:ext cx="7754587" cy="523220"/>
          </a:xfrm>
          <a:prstGeom prst="rect">
            <a:avLst/>
          </a:prstGeom>
          <a:solidFill>
            <a:srgbClr val="CC6600"/>
          </a:solidFill>
        </p:spPr>
        <p:txBody>
          <a:bodyPr wrap="square" rtlCol="0">
            <a:spAutoFit/>
          </a:bodyPr>
          <a:lstStyle/>
          <a:p>
            <a:r>
              <a:rPr lang="en-GB" sz="2800" dirty="0"/>
              <a:t>Why is The Mosque important to Muslims?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675C5D0-5866-4E6E-A689-F16A14AA12CC}"/>
              </a:ext>
            </a:extLst>
          </p:cNvPr>
          <p:cNvSpPr txBox="1"/>
          <p:nvPr/>
        </p:nvSpPr>
        <p:spPr>
          <a:xfrm>
            <a:off x="3171596" y="1192783"/>
            <a:ext cx="787010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Below are a selection of video clips to watch as well as a PPT in the folder before you complete the activity sheet.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61B87C9-28D3-424E-A2E2-2BBB3F7CCD3E}"/>
              </a:ext>
            </a:extLst>
          </p:cNvPr>
          <p:cNvSpPr txBox="1"/>
          <p:nvPr/>
        </p:nvSpPr>
        <p:spPr>
          <a:xfrm>
            <a:off x="1824304" y="2501113"/>
            <a:ext cx="88763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hlinkClick r:id="rId3"/>
              </a:rPr>
              <a:t>https://www.bbc.co.uk/teach/class-clips-video/religious-education-ks2-my-life-my-religion-east-london-mosque/zmctvk7</a:t>
            </a:r>
            <a:endParaRPr lang="en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B3B80FF-F266-467E-BEC6-92C0B0E66665}"/>
              </a:ext>
            </a:extLst>
          </p:cNvPr>
          <p:cNvSpPr txBox="1"/>
          <p:nvPr/>
        </p:nvSpPr>
        <p:spPr>
          <a:xfrm>
            <a:off x="1824304" y="3614978"/>
            <a:ext cx="830765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hlinkClick r:id="rId4"/>
              </a:rPr>
              <a:t>https://www.bbc.co.uk/teach/class-clips-video/religious-education-ks2-my-life-my-religion-washing-ritual-wudu/zvmrwty</a:t>
            </a:r>
            <a:endParaRPr lang="en-GB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425801C-A1DE-492C-87C6-7D8153ED3003}"/>
              </a:ext>
            </a:extLst>
          </p:cNvPr>
          <p:cNvSpPr txBox="1"/>
          <p:nvPr/>
        </p:nvSpPr>
        <p:spPr>
          <a:xfrm>
            <a:off x="1048215" y="4674258"/>
            <a:ext cx="7939668" cy="147732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If you login in to </a:t>
            </a:r>
            <a:r>
              <a:rPr lang="en-GB" dirty="0">
                <a:solidFill>
                  <a:srgbClr val="0070C0"/>
                </a:solidFill>
              </a:rPr>
              <a:t>Twinkle Go</a:t>
            </a:r>
            <a:r>
              <a:rPr lang="en-GB" dirty="0"/>
              <a:t>, you will find: Looking around a Mosque ( </a:t>
            </a:r>
            <a:r>
              <a:rPr lang="en-GB" dirty="0" err="1"/>
              <a:t>potos</a:t>
            </a:r>
            <a:r>
              <a:rPr lang="en-GB" dirty="0"/>
              <a:t>)</a:t>
            </a:r>
          </a:p>
          <a:p>
            <a:r>
              <a:rPr lang="en-GB" dirty="0"/>
              <a:t>                                                                           Places of Worship PPT (photos)</a:t>
            </a:r>
          </a:p>
          <a:p>
            <a:r>
              <a:rPr lang="en-GB" dirty="0"/>
              <a:t>                                                                           Places Of Worship  ( inside a Mosque) </a:t>
            </a:r>
          </a:p>
          <a:p>
            <a:r>
              <a:rPr lang="en-GB" dirty="0"/>
              <a:t>                                                                           Islam  ( interactive PPT) </a:t>
            </a:r>
          </a:p>
          <a:p>
            <a:endParaRPr lang="en-GB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F58D72A-C576-4D04-A7FC-F4E1C579496D}"/>
              </a:ext>
            </a:extLst>
          </p:cNvPr>
          <p:cNvSpPr txBox="1"/>
          <p:nvPr/>
        </p:nvSpPr>
        <p:spPr>
          <a:xfrm>
            <a:off x="8855148" y="4883627"/>
            <a:ext cx="2553629" cy="64633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0070C0"/>
                </a:solidFill>
              </a:rPr>
              <a:t>Twinkle Go-PIN:</a:t>
            </a:r>
          </a:p>
          <a:p>
            <a:r>
              <a:rPr lang="en-GB" dirty="0">
                <a:solidFill>
                  <a:srgbClr val="0070C0"/>
                </a:solidFill>
              </a:rPr>
              <a:t>ZV2730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AE8B2A52-6F57-4721-AC95-CADEC54B15B1}"/>
              </a:ext>
            </a:extLst>
          </p:cNvPr>
          <p:cNvSpPr txBox="1"/>
          <p:nvPr/>
        </p:nvSpPr>
        <p:spPr>
          <a:xfrm>
            <a:off x="4795024" y="2115319"/>
            <a:ext cx="37691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err="1"/>
              <a:t>Kaisan</a:t>
            </a:r>
            <a:r>
              <a:rPr lang="en-GB" dirty="0"/>
              <a:t> visits a London Mosque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8C7ECD49-6378-4732-8807-D91DF81796E4}"/>
              </a:ext>
            </a:extLst>
          </p:cNvPr>
          <p:cNvSpPr txBox="1"/>
          <p:nvPr/>
        </p:nvSpPr>
        <p:spPr>
          <a:xfrm>
            <a:off x="3746810" y="3315648"/>
            <a:ext cx="48173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err="1"/>
              <a:t>Kaisan</a:t>
            </a:r>
            <a:r>
              <a:rPr lang="en-GB" dirty="0"/>
              <a:t> demonstrates ‘Wudu’ –washing ritual </a:t>
            </a:r>
          </a:p>
        </p:txBody>
      </p:sp>
    </p:spTree>
    <p:extLst>
      <p:ext uri="{BB962C8B-B14F-4D97-AF65-F5344CB8AC3E}">
        <p14:creationId xmlns:p14="http://schemas.microsoft.com/office/powerpoint/2010/main" val="199158784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423379C-299A-4848-B515-9B0E99FE7F6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16925" y="643467"/>
            <a:ext cx="5247401" cy="5571066"/>
          </a:xfrm>
          <a:prstGeom prst="rect">
            <a:avLst/>
          </a:prstGeom>
        </p:spPr>
      </p:pic>
      <p:sp>
        <p:nvSpPr>
          <p:cNvPr id="4" name="Speech Bubble: Rectangle 3">
            <a:extLst>
              <a:ext uri="{FF2B5EF4-FFF2-40B4-BE49-F238E27FC236}">
                <a16:creationId xmlns:a16="http://schemas.microsoft.com/office/drawing/2014/main" id="{6E665B1A-9AB6-42FA-B67D-0137B3B81107}"/>
              </a:ext>
            </a:extLst>
          </p:cNvPr>
          <p:cNvSpPr/>
          <p:nvPr/>
        </p:nvSpPr>
        <p:spPr>
          <a:xfrm>
            <a:off x="7541338" y="2732049"/>
            <a:ext cx="4033627" cy="1459941"/>
          </a:xfrm>
          <a:prstGeom prst="wedgeRectCallout">
            <a:avLst>
              <a:gd name="adj1" fmla="val -62739"/>
              <a:gd name="adj2" fmla="val 15665"/>
            </a:avLst>
          </a:prstGeom>
          <a:ln w="381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Complete the activity sheet.</a:t>
            </a:r>
          </a:p>
          <a:p>
            <a:pPr marL="285750" indent="-285750" algn="ctr">
              <a:buFont typeface="Wingdings" panose="05000000000000000000" pitchFamily="2" charset="2"/>
              <a:buChar char="v"/>
            </a:pPr>
            <a:r>
              <a:rPr lang="en-GB" dirty="0"/>
              <a:t>write in full sentences</a:t>
            </a:r>
          </a:p>
          <a:p>
            <a:pPr marL="285750" indent="-285750" algn="ctr">
              <a:buFont typeface="Wingdings" panose="05000000000000000000" pitchFamily="2" charset="2"/>
              <a:buChar char="v"/>
            </a:pPr>
            <a:r>
              <a:rPr lang="en-GB" dirty="0"/>
              <a:t>use neat handwriting</a:t>
            </a:r>
          </a:p>
          <a:p>
            <a:pPr marL="285750" indent="-285750" algn="ctr">
              <a:buFont typeface="Wingdings" panose="05000000000000000000" pitchFamily="2" charset="2"/>
              <a:buChar char="v"/>
            </a:pPr>
            <a:r>
              <a:rPr lang="en-GB" dirty="0"/>
              <a:t>use detail and colour</a:t>
            </a:r>
          </a:p>
          <a:p>
            <a:pPr algn="ctr"/>
            <a:r>
              <a:rPr lang="en-GB" dirty="0"/>
              <a:t>in your drawings</a:t>
            </a:r>
          </a:p>
        </p:txBody>
      </p:sp>
    </p:spTree>
    <p:extLst>
      <p:ext uri="{BB962C8B-B14F-4D97-AF65-F5344CB8AC3E}">
        <p14:creationId xmlns:p14="http://schemas.microsoft.com/office/powerpoint/2010/main" val="393083965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6F828D28-8E09-41CC-8229-3070B5467A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231DE0B-C58B-4B44-939C-2B61D289851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5730"/>
          <a:stretch/>
        </p:blipFill>
        <p:spPr>
          <a:xfrm>
            <a:off x="20" y="-22"/>
            <a:ext cx="12191977" cy="6858022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D5B012D8-7F27-4758-9AC6-C889B154BD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-1103377" y="1100316"/>
            <a:ext cx="6858003" cy="4657347"/>
          </a:xfrm>
          <a:prstGeom prst="rect">
            <a:avLst/>
          </a:prstGeom>
          <a:gradFill flip="none" rotWithShape="1">
            <a:gsLst>
              <a:gs pos="48000">
                <a:srgbClr val="000000">
                  <a:alpha val="24000"/>
                </a:srgbClr>
              </a:gs>
              <a:gs pos="85000">
                <a:srgbClr val="000000">
                  <a:alpha val="45000"/>
                </a:srgbClr>
              </a:gs>
              <a:gs pos="0">
                <a:srgbClr val="000000">
                  <a:alpha val="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45E3FF3-96F8-4354-9B73-81EF19A2E30A}"/>
              </a:ext>
            </a:extLst>
          </p:cNvPr>
          <p:cNvSpPr txBox="1"/>
          <p:nvPr/>
        </p:nvSpPr>
        <p:spPr>
          <a:xfrm>
            <a:off x="1260088" y="643468"/>
            <a:ext cx="5591974" cy="1709440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70000" lnSpcReduction="20000"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200" b="1" dirty="0">
                <a:solidFill>
                  <a:schemeClr val="tx2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 Follow the link for Today’s Worship</a:t>
            </a: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200" b="1" dirty="0">
                <a:solidFill>
                  <a:schemeClr val="tx2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In the Whole School Folder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4063B759-00FC-46D1-9898-8E8625268F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40187" y="2206184"/>
            <a:ext cx="6858003" cy="2445624"/>
          </a:xfrm>
          <a:prstGeom prst="rect">
            <a:avLst/>
          </a:prstGeom>
          <a:gradFill flip="none" rotWithShape="1">
            <a:gsLst>
              <a:gs pos="48000">
                <a:srgbClr val="000000">
                  <a:alpha val="24000"/>
                </a:srgbClr>
              </a:gs>
              <a:gs pos="85000">
                <a:srgbClr val="000000">
                  <a:alpha val="45000"/>
                </a:srgbClr>
              </a:gs>
              <a:gs pos="0">
                <a:srgbClr val="000000">
                  <a:alpha val="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428158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5A9CF4D-11B1-42B9-B7F8-52C81A038B60}"/>
              </a:ext>
            </a:extLst>
          </p:cNvPr>
          <p:cNvSpPr txBox="1"/>
          <p:nvPr/>
        </p:nvSpPr>
        <p:spPr>
          <a:xfrm>
            <a:off x="747823" y="1052623"/>
            <a:ext cx="10696354" cy="532453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Have a super day, give of your best and please send me an e mail this afternoon with examples of your work.</a:t>
            </a:r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r>
              <a:rPr lang="en-GB" sz="2800" u="sng" dirty="0">
                <a:solidFill>
                  <a:srgbClr val="0000FF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teacher@kingslandengland.hereford.sch.uk</a:t>
            </a:r>
            <a:endParaRPr lang="en-GB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endParaRPr lang="en-GB" dirty="0"/>
          </a:p>
          <a:p>
            <a:pPr algn="ctr"/>
            <a:r>
              <a:rPr lang="en-GB" dirty="0"/>
              <a:t>In the subject line could you have :</a:t>
            </a:r>
          </a:p>
          <a:p>
            <a:pPr algn="ctr"/>
            <a:endParaRPr lang="en-GB" dirty="0"/>
          </a:p>
          <a:p>
            <a:pPr algn="ctr"/>
            <a:r>
              <a:rPr lang="en-GB" dirty="0"/>
              <a:t>     </a:t>
            </a:r>
            <a:r>
              <a:rPr lang="en-GB" sz="2400" b="1" dirty="0">
                <a:solidFill>
                  <a:srgbClr val="0070C0"/>
                </a:solidFill>
              </a:rPr>
              <a:t>Year 3  and  name of  your child</a:t>
            </a:r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r>
              <a:rPr lang="en-GB" dirty="0"/>
              <a:t>Please only send </a:t>
            </a:r>
            <a:r>
              <a:rPr lang="en-GB" b="1" dirty="0"/>
              <a:t>one email a day </a:t>
            </a:r>
            <a:r>
              <a:rPr lang="en-GB" dirty="0"/>
              <a:t>with either attachments or a photo of work completed. </a:t>
            </a:r>
          </a:p>
          <a:p>
            <a:pPr algn="ctr"/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69873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Median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120</TotalTime>
  <Words>686</Words>
  <Application>Microsoft Office PowerPoint</Application>
  <PresentationFormat>Widescreen</PresentationFormat>
  <Paragraphs>111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12</vt:i4>
      </vt:variant>
    </vt:vector>
  </HeadingPairs>
  <TitlesOfParts>
    <vt:vector size="21" baseType="lpstr">
      <vt:lpstr>Abadi</vt:lpstr>
      <vt:lpstr>Arial</vt:lpstr>
      <vt:lpstr>Calibri</vt:lpstr>
      <vt:lpstr>Calibri Light</vt:lpstr>
      <vt:lpstr>Lato</vt:lpstr>
      <vt:lpstr>Wingdings</vt:lpstr>
      <vt:lpstr>WRM</vt:lpstr>
      <vt:lpstr>Office Theme</vt:lpstr>
      <vt:lpstr>2_Office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Caroline Smith</dc:creator>
  <cp:lastModifiedBy>Caroline Smith</cp:lastModifiedBy>
  <cp:revision>9</cp:revision>
  <dcterms:created xsi:type="dcterms:W3CDTF">2021-01-31T09:41:36Z</dcterms:created>
  <dcterms:modified xsi:type="dcterms:W3CDTF">2021-01-31T15:38:18Z</dcterms:modified>
</cp:coreProperties>
</file>