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7" r:id="rId4"/>
    <p:sldId id="259" r:id="rId5"/>
    <p:sldId id="260" r:id="rId6"/>
    <p:sldId id="268" r:id="rId7"/>
    <p:sldId id="273" r:id="rId8"/>
    <p:sldId id="274" r:id="rId9"/>
    <p:sldId id="275" r:id="rId10"/>
    <p:sldId id="276" r:id="rId11"/>
    <p:sldId id="269" r:id="rId12"/>
    <p:sldId id="262" r:id="rId13"/>
    <p:sldId id="272" r:id="rId14"/>
    <p:sldId id="265" r:id="rId15"/>
    <p:sldId id="27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5" d="100"/>
          <a:sy n="85" d="100"/>
        </p:scale>
        <p:origin x="18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55D39-093F-45E6-920C-0C0B17A5D5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C7BDC30-CE86-453A-BDC7-B2040C441D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29EBFA2-444C-47DA-BC28-B2C2D66FD18E}"/>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5" name="Footer Placeholder 4">
            <a:extLst>
              <a:ext uri="{FF2B5EF4-FFF2-40B4-BE49-F238E27FC236}">
                <a16:creationId xmlns:a16="http://schemas.microsoft.com/office/drawing/2014/main" id="{6C3746D3-760E-4094-8A3E-2AA31ABBD8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7DD66D-001F-4025-A24D-7412F143D394}"/>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1213974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7870C-CF50-45FB-BAE9-5C126D128C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3E91C9-A132-490F-9943-88061E641B2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28F79E-CACF-49B8-B771-B83BA57206D8}"/>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5" name="Footer Placeholder 4">
            <a:extLst>
              <a:ext uri="{FF2B5EF4-FFF2-40B4-BE49-F238E27FC236}">
                <a16:creationId xmlns:a16="http://schemas.microsoft.com/office/drawing/2014/main" id="{9680E316-B619-41BC-9120-67C77AFFFA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4C3CD2-73E8-4B8C-A479-1A47D47C2AB5}"/>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3502451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2EA9D-3B8F-48A2-AE06-DA3B69F219A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957EDCE-F82E-469B-B756-0297B0EDC9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DB44EDC-BD27-498E-9CB1-437C22242989}"/>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5" name="Footer Placeholder 4">
            <a:extLst>
              <a:ext uri="{FF2B5EF4-FFF2-40B4-BE49-F238E27FC236}">
                <a16:creationId xmlns:a16="http://schemas.microsoft.com/office/drawing/2014/main" id="{18E27C7A-9956-40A6-9356-65A9FCFB59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064CF0-8191-4003-9CE8-437EB4E31387}"/>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2637528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E5025-32CB-4EDB-8311-DC6E003640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AA6D7A-780E-4061-945E-064A920DE15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87295C-5083-457A-AAF4-D62934B081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C2F947-72E9-44EE-A75C-C1952662BB48}"/>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6" name="Footer Placeholder 5">
            <a:extLst>
              <a:ext uri="{FF2B5EF4-FFF2-40B4-BE49-F238E27FC236}">
                <a16:creationId xmlns:a16="http://schemas.microsoft.com/office/drawing/2014/main" id="{E6BF4660-F532-432F-BD9D-8D0C88E16C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2627D6-2B52-4147-BA6B-0DC090660803}"/>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1030817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6B134-5F47-4624-AED9-604A030B81B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A485B2-E734-43DB-8A02-363A00B18B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0FA4CC-2111-4C5C-ACB1-A7A1812151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F55EC60-C57C-4661-8E03-4C1E15369C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6EE75C-20F6-4E18-829E-91A0DF7095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BC0323-BEF3-4835-99CC-61C0DBFFFBBD}"/>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8" name="Footer Placeholder 7">
            <a:extLst>
              <a:ext uri="{FF2B5EF4-FFF2-40B4-BE49-F238E27FC236}">
                <a16:creationId xmlns:a16="http://schemas.microsoft.com/office/drawing/2014/main" id="{F1F4D624-A231-4A22-B1EE-68720534E54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B5FB8D1-4F58-42B3-A348-5E4C4D3A76A2}"/>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2264957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1162F-5D1B-462E-9E38-EF8D3F797D4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5C0A07-1487-4483-8953-2AC825D346BD}"/>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4" name="Footer Placeholder 3">
            <a:extLst>
              <a:ext uri="{FF2B5EF4-FFF2-40B4-BE49-F238E27FC236}">
                <a16:creationId xmlns:a16="http://schemas.microsoft.com/office/drawing/2014/main" id="{6843AD55-7AAD-4C72-B623-9282645560E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9294AE1-31F5-4CC1-BF6F-1E3EC7126A3C}"/>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1804067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B4DE69-CED3-4696-A6D1-03F70E3A8A68}"/>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3" name="Footer Placeholder 2">
            <a:extLst>
              <a:ext uri="{FF2B5EF4-FFF2-40B4-BE49-F238E27FC236}">
                <a16:creationId xmlns:a16="http://schemas.microsoft.com/office/drawing/2014/main" id="{6F3CD67D-4106-4432-B4F1-13C7429F77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D2AFF4-EF2B-4918-909E-558D40C72CE0}"/>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694653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BDD4C-CD3E-4E12-852C-E507034E15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957957-C089-4C91-A2A4-8A4B85A110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44DE879-4225-4230-B79D-832C94809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C27EBE-02FE-42A8-A900-B3B3C5985127}"/>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6" name="Footer Placeholder 5">
            <a:extLst>
              <a:ext uri="{FF2B5EF4-FFF2-40B4-BE49-F238E27FC236}">
                <a16:creationId xmlns:a16="http://schemas.microsoft.com/office/drawing/2014/main" id="{FA78EC7A-8182-4014-A715-8FA6AA531D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C4652C-4814-4D70-BFA5-9481829A9951}"/>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2898733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91DB-8291-44F3-A604-DC0A45480C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F21692F-C301-47EC-B913-12E69CC98D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B218703-906F-4468-81FB-7D83FC92F2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CD91A1-DFE0-4638-A902-CA34282D2A76}"/>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6" name="Footer Placeholder 5">
            <a:extLst>
              <a:ext uri="{FF2B5EF4-FFF2-40B4-BE49-F238E27FC236}">
                <a16:creationId xmlns:a16="http://schemas.microsoft.com/office/drawing/2014/main" id="{1AC525F7-4CC8-4A73-A7B7-AC38D7D3C5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9E39F0-DC59-43EB-B6BF-F074FAB0B086}"/>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2423842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97692-13FC-453A-9B2F-EE866FFBE68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DD3D3A-DA41-4A0E-B8AC-121D9992A52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B6CDB4-A706-466C-8A92-C2D434FE8B77}"/>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5" name="Footer Placeholder 4">
            <a:extLst>
              <a:ext uri="{FF2B5EF4-FFF2-40B4-BE49-F238E27FC236}">
                <a16:creationId xmlns:a16="http://schemas.microsoft.com/office/drawing/2014/main" id="{E9684F50-DB97-4C73-BC9B-DDDEF8D71A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74D675-0D83-4A59-9138-74D7E7D5F39C}"/>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3031606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8D92A5-7616-457A-943A-88F9BDC91D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CFCB1-AC0C-44C3-9F99-4373575FFE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2D54F4-C400-45D1-9AB2-9D1D27660263}"/>
              </a:ext>
            </a:extLst>
          </p:cNvPr>
          <p:cNvSpPr>
            <a:spLocks noGrp="1"/>
          </p:cNvSpPr>
          <p:nvPr>
            <p:ph type="dt" sz="half" idx="10"/>
          </p:nvPr>
        </p:nvSpPr>
        <p:spPr/>
        <p:txBody>
          <a:bodyPr/>
          <a:lstStyle/>
          <a:p>
            <a:fld id="{7BB0A6AF-E9DD-4E70-BEF8-FE7D4BF3C65E}" type="datetimeFigureOut">
              <a:rPr lang="en-GB" smtClean="0"/>
              <a:t>25/02/2021</a:t>
            </a:fld>
            <a:endParaRPr lang="en-GB"/>
          </a:p>
        </p:txBody>
      </p:sp>
      <p:sp>
        <p:nvSpPr>
          <p:cNvPr id="5" name="Footer Placeholder 4">
            <a:extLst>
              <a:ext uri="{FF2B5EF4-FFF2-40B4-BE49-F238E27FC236}">
                <a16:creationId xmlns:a16="http://schemas.microsoft.com/office/drawing/2014/main" id="{89AF1756-012F-42B2-9321-5CA4A9746C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253758-1C52-48C8-8766-8DCD7BD3B3E9}"/>
              </a:ext>
            </a:extLst>
          </p:cNvPr>
          <p:cNvSpPr>
            <a:spLocks noGrp="1"/>
          </p:cNvSpPr>
          <p:nvPr>
            <p:ph type="sldNum" sz="quarter" idx="12"/>
          </p:nvPr>
        </p:nvSpPr>
        <p:spPr/>
        <p:txBody>
          <a:bodyPr/>
          <a:lstStyle/>
          <a:p>
            <a:fld id="{6A03EEB6-17B3-4BD4-A0BD-8BDE1987301C}" type="slidenum">
              <a:rPr lang="en-GB" smtClean="0"/>
              <a:t>‹#›</a:t>
            </a:fld>
            <a:endParaRPr lang="en-GB"/>
          </a:p>
        </p:txBody>
      </p:sp>
    </p:spTree>
    <p:extLst>
      <p:ext uri="{BB962C8B-B14F-4D97-AF65-F5344CB8AC3E}">
        <p14:creationId xmlns:p14="http://schemas.microsoft.com/office/powerpoint/2010/main" val="3830652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EEC02A-5FCF-4490-8BB1-DB00EA389F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B362B4-B4E5-4CBF-9C98-0694E8F303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6D17AC-20A3-4D1A-8F3C-ED03727212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B0A6AF-E9DD-4E70-BEF8-FE7D4BF3C65E}" type="datetimeFigureOut">
              <a:rPr lang="en-GB" smtClean="0"/>
              <a:t>25/02/2021</a:t>
            </a:fld>
            <a:endParaRPr lang="en-GB"/>
          </a:p>
        </p:txBody>
      </p:sp>
      <p:sp>
        <p:nvSpPr>
          <p:cNvPr id="5" name="Footer Placeholder 4">
            <a:extLst>
              <a:ext uri="{FF2B5EF4-FFF2-40B4-BE49-F238E27FC236}">
                <a16:creationId xmlns:a16="http://schemas.microsoft.com/office/drawing/2014/main" id="{7AC2037D-44B9-43C9-A4B6-D9E6A8AD01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11C6A6-E8B8-4129-9EA6-0A7CA0F50E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03EEB6-17B3-4BD4-A0BD-8BDE1987301C}" type="slidenum">
              <a:rPr lang="en-GB" smtClean="0"/>
              <a:t>‹#›</a:t>
            </a:fld>
            <a:endParaRPr lang="en-GB"/>
          </a:p>
        </p:txBody>
      </p:sp>
    </p:spTree>
    <p:extLst>
      <p:ext uri="{BB962C8B-B14F-4D97-AF65-F5344CB8AC3E}">
        <p14:creationId xmlns:p14="http://schemas.microsoft.com/office/powerpoint/2010/main" val="25958180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video" Target="https://www.youtube.com/embed/xwOvBv8RLmo?feature=oembed" TargetMode="External"/><Relationship Id="rId5" Type="http://schemas.openxmlformats.org/officeDocument/2006/relationships/image" Target="../media/image5.jpeg"/><Relationship Id="rId4" Type="http://schemas.openxmlformats.org/officeDocument/2006/relationships/hyperlink" Target="https://www.youtube.com/watch?v=xwOvBv8RLmo"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5069145-EBBA-448A-B05E-8FB7D6B0C316}"/>
              </a:ext>
            </a:extLst>
          </p:cNvPr>
          <p:cNvPicPr>
            <a:picLocks noChangeAspect="1"/>
          </p:cNvPicPr>
          <p:nvPr/>
        </p:nvPicPr>
        <p:blipFill>
          <a:blip r:embed="rId2"/>
          <a:stretch>
            <a:fillRect/>
          </a:stretch>
        </p:blipFill>
        <p:spPr>
          <a:xfrm>
            <a:off x="1037616" y="457200"/>
            <a:ext cx="10116768" cy="5943600"/>
          </a:xfrm>
          <a:prstGeom prst="rect">
            <a:avLst/>
          </a:prstGeom>
        </p:spPr>
      </p:pic>
    </p:spTree>
    <p:extLst>
      <p:ext uri="{BB962C8B-B14F-4D97-AF65-F5344CB8AC3E}">
        <p14:creationId xmlns:p14="http://schemas.microsoft.com/office/powerpoint/2010/main" val="1839842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07F8A68-1B23-4414-8568-A279DB10A57D}"/>
              </a:ext>
            </a:extLst>
          </p:cNvPr>
          <p:cNvSpPr txBox="1"/>
          <p:nvPr/>
        </p:nvSpPr>
        <p:spPr>
          <a:xfrm>
            <a:off x="882502" y="425302"/>
            <a:ext cx="11079126" cy="6247864"/>
          </a:xfrm>
          <a:prstGeom prst="rect">
            <a:avLst/>
          </a:prstGeom>
          <a:solidFill>
            <a:schemeClr val="bg2"/>
          </a:solidFill>
        </p:spPr>
        <p:txBody>
          <a:bodyPr wrap="square" rtlCol="0">
            <a:spAutoFit/>
          </a:bodyPr>
          <a:lstStyle/>
          <a:p>
            <a:r>
              <a:rPr lang="en-GB" sz="3200" dirty="0">
                <a:latin typeface="Comic Sans MS" panose="030F0702030302020204" pitchFamily="66" charset="0"/>
              </a:rPr>
              <a:t>     Yesterday you practised writing a Haiku Poem</a:t>
            </a:r>
          </a:p>
          <a:p>
            <a:r>
              <a:rPr lang="en-GB" sz="3200" dirty="0">
                <a:latin typeface="Comic Sans MS" panose="030F0702030302020204" pitchFamily="66" charset="0"/>
              </a:rPr>
              <a:t>    Here is an outline of your tasks today :</a:t>
            </a:r>
          </a:p>
          <a:p>
            <a:endParaRPr lang="en-GB" sz="3200" dirty="0">
              <a:latin typeface="Comic Sans MS" panose="030F0702030302020204" pitchFamily="66" charset="0"/>
            </a:endParaRPr>
          </a:p>
          <a:p>
            <a:pPr marL="457200" indent="-457200">
              <a:buFont typeface="Wingdings" panose="05000000000000000000" pitchFamily="2" charset="2"/>
              <a:buChar char="Ø"/>
            </a:pPr>
            <a:r>
              <a:rPr lang="en-GB" sz="2400" dirty="0">
                <a:latin typeface="Comic Sans MS" panose="030F0702030302020204" pitchFamily="66" charset="0"/>
              </a:rPr>
              <a:t>Listen to the Earthrise Poem.</a:t>
            </a:r>
          </a:p>
          <a:p>
            <a:pPr marL="457200" indent="-457200">
              <a:buFont typeface="Wingdings" panose="05000000000000000000" pitchFamily="2" charset="2"/>
              <a:buChar char="Ø"/>
            </a:pPr>
            <a:r>
              <a:rPr lang="en-GB" sz="2400" dirty="0">
                <a:latin typeface="Comic Sans MS" panose="030F0702030302020204" pitchFamily="66" charset="0"/>
              </a:rPr>
              <a:t>Record some ‘wow’ words .</a:t>
            </a:r>
          </a:p>
          <a:p>
            <a:pPr marL="457200" indent="-457200">
              <a:buFont typeface="Wingdings" panose="05000000000000000000" pitchFamily="2" charset="2"/>
              <a:buChar char="Ø"/>
            </a:pPr>
            <a:r>
              <a:rPr lang="en-GB" sz="2400" dirty="0">
                <a:latin typeface="Comic Sans MS" panose="030F0702030302020204" pitchFamily="66" charset="0"/>
              </a:rPr>
              <a:t>Write a Haiku Poem  on the topic of our environment and climate change.</a:t>
            </a:r>
          </a:p>
          <a:p>
            <a:pPr marL="457200" indent="-457200">
              <a:buFont typeface="Wingdings" panose="05000000000000000000" pitchFamily="2" charset="2"/>
              <a:buChar char="Ø"/>
            </a:pPr>
            <a:r>
              <a:rPr lang="en-GB" sz="2400" dirty="0">
                <a:latin typeface="Comic Sans MS" panose="030F0702030302020204" pitchFamily="66" charset="0"/>
              </a:rPr>
              <a:t>Have it checked by an adult</a:t>
            </a:r>
          </a:p>
          <a:p>
            <a:pPr marL="457200" indent="-457200">
              <a:buFont typeface="Wingdings" panose="05000000000000000000" pitchFamily="2" charset="2"/>
              <a:buChar char="Ø"/>
            </a:pPr>
            <a:r>
              <a:rPr lang="en-GB" sz="2400" dirty="0">
                <a:latin typeface="Comic Sans MS" panose="030F0702030302020204" pitchFamily="66" charset="0"/>
              </a:rPr>
              <a:t>Photograph your poem on a background.</a:t>
            </a:r>
          </a:p>
          <a:p>
            <a:pPr marL="457200" indent="-457200">
              <a:buFont typeface="Wingdings" panose="05000000000000000000" pitchFamily="2" charset="2"/>
              <a:buChar char="Ø"/>
            </a:pPr>
            <a:r>
              <a:rPr lang="en-GB" sz="2400" dirty="0">
                <a:latin typeface="Comic Sans MS" panose="030F0702030302020204" pitchFamily="66" charset="0"/>
              </a:rPr>
              <a:t>Email your poem to Mrs Smith.</a:t>
            </a:r>
          </a:p>
          <a:p>
            <a:pPr marL="457200" indent="-457200">
              <a:buFont typeface="Wingdings" panose="05000000000000000000" pitchFamily="2" charset="2"/>
              <a:buChar char="Ø"/>
            </a:pPr>
            <a:r>
              <a:rPr lang="en-GB" sz="2400" dirty="0">
                <a:latin typeface="Comic Sans MS" panose="030F0702030302020204" pitchFamily="66" charset="0"/>
              </a:rPr>
              <a:t>Keep your original poem.</a:t>
            </a:r>
          </a:p>
          <a:p>
            <a:r>
              <a:rPr lang="en-GB" sz="2400" dirty="0">
                <a:latin typeface="Comic Sans MS" panose="030F0702030302020204" pitchFamily="66" charset="0"/>
              </a:rPr>
              <a:t>                        </a:t>
            </a:r>
          </a:p>
          <a:p>
            <a:endParaRPr lang="en-GB" sz="2400" dirty="0">
              <a:latin typeface="Comic Sans MS" panose="030F0702030302020204" pitchFamily="66" charset="0"/>
            </a:endParaRPr>
          </a:p>
          <a:p>
            <a:r>
              <a:rPr lang="en-GB" sz="2400" dirty="0">
                <a:latin typeface="Comic Sans MS" panose="030F0702030302020204" pitchFamily="66" charset="0"/>
              </a:rPr>
              <a:t>                    </a:t>
            </a:r>
            <a:r>
              <a:rPr lang="en-GB" sz="2400" dirty="0">
                <a:solidFill>
                  <a:schemeClr val="accent2">
                    <a:lumMod val="75000"/>
                  </a:schemeClr>
                </a:solidFill>
                <a:latin typeface="Comic Sans MS" panose="030F0702030302020204" pitchFamily="66" charset="0"/>
              </a:rPr>
              <a:t>Now, follow the instructions on the  slides</a:t>
            </a:r>
          </a:p>
          <a:p>
            <a:pPr marL="457200" indent="-457200">
              <a:buFont typeface="Wingdings" panose="05000000000000000000" pitchFamily="2" charset="2"/>
              <a:buChar char="Ø"/>
            </a:pPr>
            <a:endParaRPr lang="en-GB" sz="3200" dirty="0">
              <a:latin typeface="Comic Sans MS" panose="030F0702030302020204" pitchFamily="66" charset="0"/>
            </a:endParaRPr>
          </a:p>
          <a:p>
            <a:pPr marL="457200" indent="-457200">
              <a:buFont typeface="Wingdings" panose="05000000000000000000" pitchFamily="2" charset="2"/>
              <a:buChar char="Ø"/>
            </a:pPr>
            <a:endParaRPr lang="en-GB" sz="3200" dirty="0">
              <a:latin typeface="Comic Sans MS" panose="030F0702030302020204" pitchFamily="66" charset="0"/>
            </a:endParaRPr>
          </a:p>
        </p:txBody>
      </p:sp>
    </p:spTree>
    <p:extLst>
      <p:ext uri="{BB962C8B-B14F-4D97-AF65-F5344CB8AC3E}">
        <p14:creationId xmlns:p14="http://schemas.microsoft.com/office/powerpoint/2010/main" val="1435054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1EBF247-2FC0-481F-9EA6-36415A55B91B}"/>
              </a:ext>
            </a:extLst>
          </p:cNvPr>
          <p:cNvPicPr>
            <a:picLocks noChangeAspect="1"/>
          </p:cNvPicPr>
          <p:nvPr/>
        </p:nvPicPr>
        <p:blipFill>
          <a:blip r:embed="rId2"/>
          <a:stretch>
            <a:fillRect/>
          </a:stretch>
        </p:blipFill>
        <p:spPr>
          <a:xfrm>
            <a:off x="765033" y="659219"/>
            <a:ext cx="10661168" cy="5943600"/>
          </a:xfrm>
          <a:prstGeom prst="rect">
            <a:avLst/>
          </a:prstGeom>
        </p:spPr>
      </p:pic>
      <p:sp>
        <p:nvSpPr>
          <p:cNvPr id="4" name="TextBox 3">
            <a:extLst>
              <a:ext uri="{FF2B5EF4-FFF2-40B4-BE49-F238E27FC236}">
                <a16:creationId xmlns:a16="http://schemas.microsoft.com/office/drawing/2014/main" id="{760BC8B8-EE4E-4FC5-9AAA-74716ADD0292}"/>
              </a:ext>
            </a:extLst>
          </p:cNvPr>
          <p:cNvSpPr txBox="1"/>
          <p:nvPr/>
        </p:nvSpPr>
        <p:spPr>
          <a:xfrm>
            <a:off x="3997843" y="70515"/>
            <a:ext cx="2934585" cy="369332"/>
          </a:xfrm>
          <a:prstGeom prst="rect">
            <a:avLst/>
          </a:prstGeom>
          <a:noFill/>
        </p:spPr>
        <p:txBody>
          <a:bodyPr wrap="square" rtlCol="0">
            <a:spAutoFit/>
          </a:bodyPr>
          <a:lstStyle/>
          <a:p>
            <a:r>
              <a:rPr lang="en-GB" dirty="0">
                <a:solidFill>
                  <a:schemeClr val="bg1"/>
                </a:solidFill>
              </a:rPr>
              <a:t>Look carefully at this photo.</a:t>
            </a:r>
            <a:endParaRPr lang="en-GB" dirty="0"/>
          </a:p>
        </p:txBody>
      </p:sp>
    </p:spTree>
    <p:extLst>
      <p:ext uri="{BB962C8B-B14F-4D97-AF65-F5344CB8AC3E}">
        <p14:creationId xmlns:p14="http://schemas.microsoft.com/office/powerpoint/2010/main" val="377060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9228BF2-24EC-4219-B431-3219443CF056}"/>
              </a:ext>
            </a:extLst>
          </p:cNvPr>
          <p:cNvPicPr>
            <a:picLocks noChangeAspect="1"/>
          </p:cNvPicPr>
          <p:nvPr/>
        </p:nvPicPr>
        <p:blipFill>
          <a:blip r:embed="rId2"/>
          <a:stretch>
            <a:fillRect/>
          </a:stretch>
        </p:blipFill>
        <p:spPr>
          <a:xfrm>
            <a:off x="692726" y="457200"/>
            <a:ext cx="10806548" cy="5943600"/>
          </a:xfrm>
          <a:prstGeom prst="rect">
            <a:avLst/>
          </a:prstGeom>
        </p:spPr>
      </p:pic>
      <p:sp>
        <p:nvSpPr>
          <p:cNvPr id="2" name="TextBox 1">
            <a:extLst>
              <a:ext uri="{FF2B5EF4-FFF2-40B4-BE49-F238E27FC236}">
                <a16:creationId xmlns:a16="http://schemas.microsoft.com/office/drawing/2014/main" id="{EA28A28C-6891-4A6A-AEA0-0A1D2631EB7C}"/>
              </a:ext>
            </a:extLst>
          </p:cNvPr>
          <p:cNvSpPr txBox="1"/>
          <p:nvPr/>
        </p:nvSpPr>
        <p:spPr>
          <a:xfrm>
            <a:off x="2190307" y="5699051"/>
            <a:ext cx="6411433" cy="369332"/>
          </a:xfrm>
          <a:prstGeom prst="rect">
            <a:avLst/>
          </a:prstGeom>
          <a:solidFill>
            <a:schemeClr val="bg2"/>
          </a:solidFill>
        </p:spPr>
        <p:txBody>
          <a:bodyPr wrap="square" rtlCol="0">
            <a:spAutoFit/>
          </a:bodyPr>
          <a:lstStyle/>
          <a:p>
            <a:r>
              <a:rPr lang="en-GB" dirty="0"/>
              <a:t>Click on the next slide to listen to Earthrise by Amanda Gorman</a:t>
            </a:r>
          </a:p>
        </p:txBody>
      </p:sp>
    </p:spTree>
    <p:extLst>
      <p:ext uri="{BB962C8B-B14F-4D97-AF65-F5344CB8AC3E}">
        <p14:creationId xmlns:p14="http://schemas.microsoft.com/office/powerpoint/2010/main" val="1835013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EEFE796-DC31-4A39-A5CD-3E9F3C00767A}"/>
              </a:ext>
            </a:extLst>
          </p:cNvPr>
          <p:cNvPicPr>
            <a:picLocks noChangeAspect="1"/>
          </p:cNvPicPr>
          <p:nvPr/>
        </p:nvPicPr>
        <p:blipFill>
          <a:blip r:embed="rId3"/>
          <a:stretch>
            <a:fillRect/>
          </a:stretch>
        </p:blipFill>
        <p:spPr>
          <a:xfrm>
            <a:off x="248356" y="235260"/>
            <a:ext cx="11768283" cy="6501976"/>
          </a:xfrm>
          <a:prstGeom prst="rect">
            <a:avLst/>
          </a:prstGeom>
        </p:spPr>
      </p:pic>
      <p:sp>
        <p:nvSpPr>
          <p:cNvPr id="4" name="TextBox 3">
            <a:extLst>
              <a:ext uri="{FF2B5EF4-FFF2-40B4-BE49-F238E27FC236}">
                <a16:creationId xmlns:a16="http://schemas.microsoft.com/office/drawing/2014/main" id="{C0857D87-4095-4ABD-9493-7D516C23C9CB}"/>
              </a:ext>
            </a:extLst>
          </p:cNvPr>
          <p:cNvSpPr txBox="1"/>
          <p:nvPr/>
        </p:nvSpPr>
        <p:spPr>
          <a:xfrm>
            <a:off x="3253563" y="6198354"/>
            <a:ext cx="5411972" cy="369332"/>
          </a:xfrm>
          <a:prstGeom prst="rect">
            <a:avLst/>
          </a:prstGeom>
          <a:noFill/>
        </p:spPr>
        <p:txBody>
          <a:bodyPr wrap="square" rtlCol="0">
            <a:spAutoFit/>
          </a:bodyPr>
          <a:lstStyle/>
          <a:p>
            <a:r>
              <a:rPr lang="en-GB" dirty="0">
                <a:hlinkClick r:id="rId4"/>
              </a:rPr>
              <a:t>https://www.youtube.com/watch?v=xwOvBv8RLmo</a:t>
            </a:r>
            <a:endParaRPr lang="en-GB" dirty="0"/>
          </a:p>
        </p:txBody>
      </p:sp>
      <p:pic>
        <p:nvPicPr>
          <p:cNvPr id="5" name="Online Media 4" title="24 Hours of Reality: &quot;Earthrise&quot; by Amanda Gorman">
            <a:hlinkClick r:id="" action="ppaction://media"/>
            <a:extLst>
              <a:ext uri="{FF2B5EF4-FFF2-40B4-BE49-F238E27FC236}">
                <a16:creationId xmlns:a16="http://schemas.microsoft.com/office/drawing/2014/main" id="{1A56E385-7965-427E-8A7A-5BE22423F513}"/>
              </a:ext>
            </a:extLst>
          </p:cNvPr>
          <p:cNvPicPr>
            <a:picLocks noRot="1" noChangeAspect="1"/>
          </p:cNvPicPr>
          <p:nvPr>
            <a:videoFile r:link="rId1"/>
          </p:nvPr>
        </p:nvPicPr>
        <p:blipFill>
          <a:blip r:embed="rId5"/>
          <a:stretch>
            <a:fillRect/>
          </a:stretch>
        </p:blipFill>
        <p:spPr>
          <a:xfrm>
            <a:off x="1471741" y="1497713"/>
            <a:ext cx="9070846" cy="5125027"/>
          </a:xfrm>
          <a:prstGeom prst="rect">
            <a:avLst/>
          </a:prstGeom>
        </p:spPr>
      </p:pic>
    </p:spTree>
    <p:extLst>
      <p:ext uri="{BB962C8B-B14F-4D97-AF65-F5344CB8AC3E}">
        <p14:creationId xmlns:p14="http://schemas.microsoft.com/office/powerpoint/2010/main" val="3739962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92930E-4661-46BD-89B0-0FEEDD80043F}"/>
              </a:ext>
            </a:extLst>
          </p:cNvPr>
          <p:cNvSpPr txBox="1"/>
          <p:nvPr/>
        </p:nvSpPr>
        <p:spPr>
          <a:xfrm>
            <a:off x="1167506" y="1992824"/>
            <a:ext cx="10260418" cy="1569660"/>
          </a:xfrm>
          <a:prstGeom prst="rect">
            <a:avLst/>
          </a:prstGeom>
          <a:solidFill>
            <a:schemeClr val="bg2"/>
          </a:solidFill>
        </p:spPr>
        <p:txBody>
          <a:bodyPr wrap="square" rtlCol="0">
            <a:spAutoFit/>
          </a:bodyPr>
          <a:lstStyle/>
          <a:p>
            <a:endParaRPr lang="en-GB" sz="2000" dirty="0"/>
          </a:p>
          <a:p>
            <a:r>
              <a:rPr lang="en-GB" sz="2000" dirty="0"/>
              <a:t>         Use the printed ‘Earthrise’ poem (in the folder)  to underline and record some powerful        </a:t>
            </a:r>
          </a:p>
          <a:p>
            <a:r>
              <a:rPr lang="en-GB" sz="2000" dirty="0"/>
              <a:t>           ‘wow’ words.  You may  be able to use these in your Haiku.</a:t>
            </a:r>
            <a:endParaRPr lang="en-GB" dirty="0"/>
          </a:p>
          <a:p>
            <a:endParaRPr lang="en-GB" dirty="0"/>
          </a:p>
          <a:p>
            <a:endParaRPr lang="en-GB" dirty="0"/>
          </a:p>
        </p:txBody>
      </p:sp>
    </p:spTree>
    <p:extLst>
      <p:ext uri="{BB962C8B-B14F-4D97-AF65-F5344CB8AC3E}">
        <p14:creationId xmlns:p14="http://schemas.microsoft.com/office/powerpoint/2010/main" val="3055465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92930E-4661-46BD-89B0-0FEEDD80043F}"/>
              </a:ext>
            </a:extLst>
          </p:cNvPr>
          <p:cNvSpPr txBox="1"/>
          <p:nvPr/>
        </p:nvSpPr>
        <p:spPr>
          <a:xfrm>
            <a:off x="752755" y="1188036"/>
            <a:ext cx="11304566" cy="1107996"/>
          </a:xfrm>
          <a:prstGeom prst="rect">
            <a:avLst/>
          </a:prstGeom>
          <a:solidFill>
            <a:schemeClr val="bg2"/>
          </a:solidFill>
        </p:spPr>
        <p:txBody>
          <a:bodyPr wrap="square" rtlCol="0">
            <a:spAutoFit/>
          </a:bodyPr>
          <a:lstStyle/>
          <a:p>
            <a:endParaRPr lang="en-GB" dirty="0"/>
          </a:p>
          <a:p>
            <a:r>
              <a:rPr lang="en-GB" sz="2400" dirty="0"/>
              <a:t>Choose an environment/climate change theme or topic  and write down some key words:</a:t>
            </a:r>
          </a:p>
          <a:p>
            <a:pPr marL="2171700" lvl="4" indent="-342900">
              <a:buFont typeface="Wingdings" panose="05000000000000000000" pitchFamily="2" charset="2"/>
              <a:buChar char="Ø"/>
            </a:pPr>
            <a:r>
              <a:rPr lang="en-GB" sz="2400" dirty="0"/>
              <a:t> </a:t>
            </a:r>
            <a:r>
              <a:rPr lang="en-GB" sz="2400" i="1" dirty="0"/>
              <a:t>Ideas:  sky, oceans, plastic, pollution,  earth, world…</a:t>
            </a:r>
          </a:p>
        </p:txBody>
      </p:sp>
    </p:spTree>
    <p:extLst>
      <p:ext uri="{BB962C8B-B14F-4D97-AF65-F5344CB8AC3E}">
        <p14:creationId xmlns:p14="http://schemas.microsoft.com/office/powerpoint/2010/main" val="3390479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4C8EB38-F8D8-4DAF-BADA-23A68E59DFD8}"/>
              </a:ext>
            </a:extLst>
          </p:cNvPr>
          <p:cNvSpPr txBox="1"/>
          <p:nvPr/>
        </p:nvSpPr>
        <p:spPr>
          <a:xfrm>
            <a:off x="2551815" y="691116"/>
            <a:ext cx="6730409" cy="646331"/>
          </a:xfrm>
          <a:prstGeom prst="rect">
            <a:avLst/>
          </a:prstGeom>
          <a:solidFill>
            <a:schemeClr val="bg2"/>
          </a:solidFill>
        </p:spPr>
        <p:txBody>
          <a:bodyPr wrap="square" rtlCol="0">
            <a:spAutoFit/>
          </a:bodyPr>
          <a:lstStyle/>
          <a:p>
            <a:pPr marL="285750" indent="-285750">
              <a:buFont typeface="Arial" panose="020B0604020202020204" pitchFamily="34" charset="0"/>
              <a:buChar char="•"/>
            </a:pPr>
            <a:r>
              <a:rPr lang="en-GB" dirty="0"/>
              <a:t>Use your key words to create 3 sentences in the form of a Haiku</a:t>
            </a:r>
          </a:p>
          <a:p>
            <a:pPr marL="285750" indent="-285750">
              <a:buFont typeface="Arial" panose="020B0604020202020204" pitchFamily="34" charset="0"/>
              <a:buChar char="•"/>
            </a:pPr>
            <a:r>
              <a:rPr lang="en-GB" dirty="0"/>
              <a:t>This is a rough copy so play around with the words and syllables.</a:t>
            </a:r>
          </a:p>
        </p:txBody>
      </p:sp>
      <p:sp>
        <p:nvSpPr>
          <p:cNvPr id="4" name="Rectangle: Single Corner Snipped 3">
            <a:extLst>
              <a:ext uri="{FF2B5EF4-FFF2-40B4-BE49-F238E27FC236}">
                <a16:creationId xmlns:a16="http://schemas.microsoft.com/office/drawing/2014/main" id="{9A0ADBBD-621F-4F48-9A4A-E24EB1EA9BA0}"/>
              </a:ext>
            </a:extLst>
          </p:cNvPr>
          <p:cNvSpPr/>
          <p:nvPr/>
        </p:nvSpPr>
        <p:spPr>
          <a:xfrm>
            <a:off x="1924493" y="1786270"/>
            <a:ext cx="8686800" cy="2923953"/>
          </a:xfrm>
          <a:prstGeom prst="snip1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r>
              <a:rPr lang="en-GB" dirty="0">
                <a:solidFill>
                  <a:schemeClr val="tx1"/>
                </a:solidFill>
              </a:rPr>
              <a:t>5</a:t>
            </a:r>
            <a:r>
              <a:rPr lang="en-GB" dirty="0"/>
              <a:t> </a:t>
            </a:r>
            <a:r>
              <a:rPr lang="en-GB" dirty="0">
                <a:solidFill>
                  <a:schemeClr val="tx1"/>
                </a:solidFill>
              </a:rPr>
              <a:t> syllables: ______________________________________________________</a:t>
            </a:r>
          </a:p>
          <a:p>
            <a:pPr marL="285750" indent="-285750" algn="ctr">
              <a:buFont typeface="Wingdings" panose="05000000000000000000" pitchFamily="2" charset="2"/>
              <a:buChar char="Ø"/>
            </a:pPr>
            <a:r>
              <a:rPr lang="en-GB" dirty="0">
                <a:solidFill>
                  <a:schemeClr val="tx1"/>
                </a:solidFill>
              </a:rPr>
              <a:t>7 syllables: _______________________________________________________</a:t>
            </a:r>
          </a:p>
          <a:p>
            <a:pPr marL="285750" indent="-285750" algn="ctr">
              <a:buFont typeface="Wingdings" panose="05000000000000000000" pitchFamily="2" charset="2"/>
              <a:buChar char="Ø"/>
            </a:pPr>
            <a:r>
              <a:rPr lang="en-GB" dirty="0">
                <a:solidFill>
                  <a:schemeClr val="tx1"/>
                </a:solidFill>
              </a:rPr>
              <a:t>5 syllables:________________________________________________________</a:t>
            </a:r>
          </a:p>
        </p:txBody>
      </p:sp>
      <p:sp>
        <p:nvSpPr>
          <p:cNvPr id="5" name="TextBox 4">
            <a:extLst>
              <a:ext uri="{FF2B5EF4-FFF2-40B4-BE49-F238E27FC236}">
                <a16:creationId xmlns:a16="http://schemas.microsoft.com/office/drawing/2014/main" id="{C87BE93C-C902-4161-B31E-A8A1B58960B7}"/>
              </a:ext>
            </a:extLst>
          </p:cNvPr>
          <p:cNvSpPr txBox="1"/>
          <p:nvPr/>
        </p:nvSpPr>
        <p:spPr>
          <a:xfrm>
            <a:off x="3055415" y="5849734"/>
            <a:ext cx="5723207" cy="646331"/>
          </a:xfrm>
          <a:prstGeom prst="rect">
            <a:avLst/>
          </a:prstGeom>
          <a:noFill/>
        </p:spPr>
        <p:txBody>
          <a:bodyPr wrap="square" rtlCol="0">
            <a:spAutoFit/>
          </a:bodyPr>
          <a:lstStyle/>
          <a:p>
            <a:r>
              <a:rPr lang="en-GB" dirty="0"/>
              <a:t>Clap out or tap out the words /syllables on your fingers .</a:t>
            </a:r>
          </a:p>
          <a:p>
            <a:r>
              <a:rPr lang="en-GB" dirty="0"/>
              <a:t>             See ‘Mrs Smith’s ‘ Haiku Planning PPT if unsure</a:t>
            </a:r>
          </a:p>
        </p:txBody>
      </p:sp>
    </p:spTree>
    <p:extLst>
      <p:ext uri="{BB962C8B-B14F-4D97-AF65-F5344CB8AC3E}">
        <p14:creationId xmlns:p14="http://schemas.microsoft.com/office/powerpoint/2010/main" val="1255019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E4FAE54-3FA0-4F00-AD14-AD6DF18A8512}"/>
              </a:ext>
            </a:extLst>
          </p:cNvPr>
          <p:cNvSpPr txBox="1"/>
          <p:nvPr/>
        </p:nvSpPr>
        <p:spPr>
          <a:xfrm>
            <a:off x="3413052" y="244549"/>
            <a:ext cx="4465674" cy="523220"/>
          </a:xfrm>
          <a:prstGeom prst="rect">
            <a:avLst/>
          </a:prstGeom>
          <a:noFill/>
        </p:spPr>
        <p:txBody>
          <a:bodyPr wrap="square" rtlCol="0">
            <a:spAutoFit/>
          </a:bodyPr>
          <a:lstStyle/>
          <a:p>
            <a:r>
              <a:rPr lang="en-GB" dirty="0">
                <a:solidFill>
                  <a:srgbClr val="C00000"/>
                </a:solidFill>
              </a:rPr>
              <a:t>                         </a:t>
            </a:r>
            <a:r>
              <a:rPr lang="en-GB" sz="2800" dirty="0">
                <a:solidFill>
                  <a:srgbClr val="C00000"/>
                </a:solidFill>
              </a:rPr>
              <a:t>Very Important!!</a:t>
            </a:r>
          </a:p>
        </p:txBody>
      </p:sp>
      <p:sp>
        <p:nvSpPr>
          <p:cNvPr id="3" name="TextBox 2">
            <a:extLst>
              <a:ext uri="{FF2B5EF4-FFF2-40B4-BE49-F238E27FC236}">
                <a16:creationId xmlns:a16="http://schemas.microsoft.com/office/drawing/2014/main" id="{DB12EC2A-8B1E-4863-99F3-63471E683F33}"/>
              </a:ext>
            </a:extLst>
          </p:cNvPr>
          <p:cNvSpPr txBox="1"/>
          <p:nvPr/>
        </p:nvSpPr>
        <p:spPr>
          <a:xfrm>
            <a:off x="1010093" y="1446028"/>
            <a:ext cx="10366744" cy="830997"/>
          </a:xfrm>
          <a:prstGeom prst="rect">
            <a:avLst/>
          </a:prstGeom>
          <a:solidFill>
            <a:schemeClr val="bg1"/>
          </a:solidFill>
        </p:spPr>
        <p:txBody>
          <a:bodyPr wrap="square" rtlCol="0">
            <a:spAutoFit/>
          </a:bodyPr>
          <a:lstStyle/>
          <a:p>
            <a:pPr algn="ctr"/>
            <a:r>
              <a:rPr lang="en-GB" sz="2400" dirty="0">
                <a:solidFill>
                  <a:srgbClr val="C00000"/>
                </a:solidFill>
              </a:rPr>
              <a:t>Ask an adult to check your spellings as your poem will be on display in school and uploaded onto the ‘</a:t>
            </a:r>
            <a:r>
              <a:rPr lang="en-GB" sz="2400" dirty="0" err="1">
                <a:solidFill>
                  <a:srgbClr val="C00000"/>
                </a:solidFill>
              </a:rPr>
              <a:t>Skyday</a:t>
            </a:r>
            <a:r>
              <a:rPr lang="en-GB" sz="2400" dirty="0">
                <a:solidFill>
                  <a:srgbClr val="C00000"/>
                </a:solidFill>
              </a:rPr>
              <a:t>’ website</a:t>
            </a:r>
          </a:p>
        </p:txBody>
      </p:sp>
    </p:spTree>
    <p:extLst>
      <p:ext uri="{BB962C8B-B14F-4D97-AF65-F5344CB8AC3E}">
        <p14:creationId xmlns:p14="http://schemas.microsoft.com/office/powerpoint/2010/main" val="1877035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529C83F-6AF9-419D-A6DB-A40FD75F5D0A}"/>
              </a:ext>
            </a:extLst>
          </p:cNvPr>
          <p:cNvSpPr txBox="1"/>
          <p:nvPr/>
        </p:nvSpPr>
        <p:spPr>
          <a:xfrm>
            <a:off x="295556" y="982522"/>
            <a:ext cx="11600121" cy="1384995"/>
          </a:xfrm>
          <a:prstGeom prst="rect">
            <a:avLst/>
          </a:prstGeom>
          <a:solidFill>
            <a:schemeClr val="bg2"/>
          </a:solidFill>
        </p:spPr>
        <p:txBody>
          <a:bodyPr wrap="square" rtlCol="0">
            <a:spAutoFit/>
          </a:bodyPr>
          <a:lstStyle/>
          <a:p>
            <a:r>
              <a:rPr lang="en-GB" sz="2800" dirty="0"/>
              <a:t>Now, using your neatest printing or joined writing, write out your poem.</a:t>
            </a:r>
          </a:p>
          <a:p>
            <a:r>
              <a:rPr lang="en-GB" sz="2800" dirty="0"/>
              <a:t>Write your first name at the bottom of your poem:    by ___________</a:t>
            </a:r>
          </a:p>
          <a:p>
            <a:r>
              <a:rPr lang="en-GB" sz="2800" dirty="0"/>
              <a:t>                                                 Check It!</a:t>
            </a:r>
          </a:p>
        </p:txBody>
      </p:sp>
    </p:spTree>
    <p:extLst>
      <p:ext uri="{BB962C8B-B14F-4D97-AF65-F5344CB8AC3E}">
        <p14:creationId xmlns:p14="http://schemas.microsoft.com/office/powerpoint/2010/main" val="1583807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68EC25-F1E2-4F4A-BE36-62C2B0E596D3}"/>
              </a:ext>
            </a:extLst>
          </p:cNvPr>
          <p:cNvSpPr txBox="1"/>
          <p:nvPr/>
        </p:nvSpPr>
        <p:spPr>
          <a:xfrm>
            <a:off x="1158949" y="1010093"/>
            <a:ext cx="10069032" cy="4001095"/>
          </a:xfrm>
          <a:prstGeom prst="rect">
            <a:avLst/>
          </a:prstGeom>
          <a:solidFill>
            <a:schemeClr val="bg2"/>
          </a:solidFill>
        </p:spPr>
        <p:txBody>
          <a:bodyPr wrap="square" rtlCol="0">
            <a:spAutoFit/>
          </a:bodyPr>
          <a:lstStyle/>
          <a:p>
            <a:endParaRPr lang="en-GB" dirty="0"/>
          </a:p>
          <a:p>
            <a:r>
              <a:rPr lang="en-GB" dirty="0"/>
              <a:t>                                   </a:t>
            </a:r>
            <a:r>
              <a:rPr lang="en-GB" sz="2800" dirty="0"/>
              <a:t>Find a background to stick or lay your poem on. </a:t>
            </a:r>
          </a:p>
          <a:p>
            <a:endParaRPr lang="en-GB" sz="2800" dirty="0"/>
          </a:p>
          <a:p>
            <a:r>
              <a:rPr lang="en-GB" dirty="0"/>
              <a:t>                                                                        It could be:</a:t>
            </a:r>
          </a:p>
          <a:p>
            <a:pPr marL="2954338" indent="-285750">
              <a:buFont typeface="Arial" panose="020B0604020202020204" pitchFamily="34" charset="0"/>
              <a:buChar char="•"/>
            </a:pPr>
            <a:r>
              <a:rPr lang="en-GB" dirty="0"/>
              <a:t>Fabric</a:t>
            </a:r>
          </a:p>
          <a:p>
            <a:pPr marL="2954338" indent="-285750">
              <a:buFont typeface="Arial" panose="020B0604020202020204" pitchFamily="34" charset="0"/>
              <a:buChar char="•"/>
            </a:pPr>
            <a:r>
              <a:rPr lang="en-GB" dirty="0"/>
              <a:t>Patterned paper</a:t>
            </a:r>
          </a:p>
          <a:p>
            <a:pPr marL="2954338" indent="-285750">
              <a:buFont typeface="Arial" panose="020B0604020202020204" pitchFamily="34" charset="0"/>
              <a:buChar char="•"/>
            </a:pPr>
            <a:r>
              <a:rPr lang="en-GB" dirty="0"/>
              <a:t>Natural grass, wood, bark etc</a:t>
            </a:r>
          </a:p>
          <a:p>
            <a:pPr marL="2668588"/>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dirty="0"/>
              <a:t>Take a photo of your poem on the background. Make sure it is clear, readable and any other backgrounds are not included. Ask an adult to help you as you may need to crop the photo.</a:t>
            </a:r>
          </a:p>
          <a:p>
            <a:endParaRPr lang="en-GB" dirty="0"/>
          </a:p>
        </p:txBody>
      </p:sp>
    </p:spTree>
    <p:extLst>
      <p:ext uri="{BB962C8B-B14F-4D97-AF65-F5344CB8AC3E}">
        <p14:creationId xmlns:p14="http://schemas.microsoft.com/office/powerpoint/2010/main" val="3835425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CC8A70B-0B13-41A8-943F-03D8E22A610F}"/>
              </a:ext>
            </a:extLst>
          </p:cNvPr>
          <p:cNvSpPr txBox="1"/>
          <p:nvPr/>
        </p:nvSpPr>
        <p:spPr>
          <a:xfrm>
            <a:off x="4962293" y="44148"/>
            <a:ext cx="1315844" cy="369332"/>
          </a:xfrm>
          <a:prstGeom prst="rect">
            <a:avLst/>
          </a:prstGeom>
          <a:noFill/>
        </p:spPr>
        <p:txBody>
          <a:bodyPr wrap="square" rtlCol="0">
            <a:spAutoFit/>
          </a:bodyPr>
          <a:lstStyle/>
          <a:p>
            <a:r>
              <a:rPr lang="en-GB" dirty="0"/>
              <a:t>EXAMPLE</a:t>
            </a:r>
          </a:p>
        </p:txBody>
      </p:sp>
      <p:pic>
        <p:nvPicPr>
          <p:cNvPr id="5" name="Picture 4">
            <a:extLst>
              <a:ext uri="{FF2B5EF4-FFF2-40B4-BE49-F238E27FC236}">
                <a16:creationId xmlns:a16="http://schemas.microsoft.com/office/drawing/2014/main" id="{EB76A69E-ABB2-44C5-BEAB-EF83ECA7A173}"/>
              </a:ext>
            </a:extLst>
          </p:cNvPr>
          <p:cNvPicPr>
            <a:picLocks noChangeAspect="1"/>
          </p:cNvPicPr>
          <p:nvPr/>
        </p:nvPicPr>
        <p:blipFill>
          <a:blip r:embed="rId2"/>
          <a:stretch>
            <a:fillRect/>
          </a:stretch>
        </p:blipFill>
        <p:spPr>
          <a:xfrm>
            <a:off x="1081552" y="833584"/>
            <a:ext cx="9077325" cy="4106551"/>
          </a:xfrm>
          <a:prstGeom prst="rect">
            <a:avLst/>
          </a:prstGeom>
        </p:spPr>
      </p:pic>
      <p:sp>
        <p:nvSpPr>
          <p:cNvPr id="6" name="TextBox 5">
            <a:extLst>
              <a:ext uri="{FF2B5EF4-FFF2-40B4-BE49-F238E27FC236}">
                <a16:creationId xmlns:a16="http://schemas.microsoft.com/office/drawing/2014/main" id="{0FE7B30E-B58E-4525-B47A-6A40B7B1D68E}"/>
              </a:ext>
            </a:extLst>
          </p:cNvPr>
          <p:cNvSpPr txBox="1"/>
          <p:nvPr/>
        </p:nvSpPr>
        <p:spPr>
          <a:xfrm>
            <a:off x="1870075" y="5175573"/>
            <a:ext cx="1947553" cy="369332"/>
          </a:xfrm>
          <a:prstGeom prst="rect">
            <a:avLst/>
          </a:prstGeom>
          <a:noFill/>
        </p:spPr>
        <p:txBody>
          <a:bodyPr wrap="square" rtlCol="0">
            <a:spAutoFit/>
          </a:bodyPr>
          <a:lstStyle/>
          <a:p>
            <a:r>
              <a:rPr lang="en-GB" dirty="0">
                <a:solidFill>
                  <a:schemeClr val="bg1">
                    <a:lumMod val="85000"/>
                  </a:schemeClr>
                </a:solidFill>
              </a:rPr>
              <a:t>Before cropping</a:t>
            </a:r>
          </a:p>
        </p:txBody>
      </p:sp>
      <p:sp>
        <p:nvSpPr>
          <p:cNvPr id="11" name="TextBox 10">
            <a:extLst>
              <a:ext uri="{FF2B5EF4-FFF2-40B4-BE49-F238E27FC236}">
                <a16:creationId xmlns:a16="http://schemas.microsoft.com/office/drawing/2014/main" id="{966AE727-3E6A-4FD6-B70E-041AC3EB247E}"/>
              </a:ext>
            </a:extLst>
          </p:cNvPr>
          <p:cNvSpPr txBox="1"/>
          <p:nvPr/>
        </p:nvSpPr>
        <p:spPr>
          <a:xfrm>
            <a:off x="6627929" y="5175573"/>
            <a:ext cx="2806003" cy="369332"/>
          </a:xfrm>
          <a:prstGeom prst="rect">
            <a:avLst/>
          </a:prstGeom>
          <a:noFill/>
        </p:spPr>
        <p:txBody>
          <a:bodyPr wrap="square" rtlCol="0">
            <a:spAutoFit/>
          </a:bodyPr>
          <a:lstStyle/>
          <a:p>
            <a:r>
              <a:rPr lang="en-GB" dirty="0">
                <a:solidFill>
                  <a:schemeClr val="bg1">
                    <a:lumMod val="85000"/>
                  </a:schemeClr>
                </a:solidFill>
              </a:rPr>
              <a:t>Ready to be photographed</a:t>
            </a:r>
          </a:p>
        </p:txBody>
      </p:sp>
      <p:sp>
        <p:nvSpPr>
          <p:cNvPr id="7" name="Arrow: Right 6">
            <a:extLst>
              <a:ext uri="{FF2B5EF4-FFF2-40B4-BE49-F238E27FC236}">
                <a16:creationId xmlns:a16="http://schemas.microsoft.com/office/drawing/2014/main" id="{1FBA6E10-04E3-469E-BFFE-754B9EE16ED4}"/>
              </a:ext>
            </a:extLst>
          </p:cNvPr>
          <p:cNvSpPr/>
          <p:nvPr/>
        </p:nvSpPr>
        <p:spPr>
          <a:xfrm>
            <a:off x="4326673" y="5134804"/>
            <a:ext cx="1947553"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0678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E173B20-3EB6-406C-957C-1E8554DCA12C}"/>
              </a:ext>
            </a:extLst>
          </p:cNvPr>
          <p:cNvSpPr txBox="1"/>
          <p:nvPr/>
        </p:nvSpPr>
        <p:spPr>
          <a:xfrm>
            <a:off x="873130" y="1215483"/>
            <a:ext cx="10646080" cy="1938992"/>
          </a:xfrm>
          <a:prstGeom prst="rect">
            <a:avLst/>
          </a:prstGeom>
          <a:solidFill>
            <a:schemeClr val="bg1">
              <a:lumMod val="85000"/>
            </a:schemeClr>
          </a:solidFill>
        </p:spPr>
        <p:txBody>
          <a:bodyPr wrap="square" rtlCol="0">
            <a:spAutoFit/>
          </a:bodyPr>
          <a:lstStyle/>
          <a:p>
            <a:pPr marL="285750" indent="-285750">
              <a:buFont typeface="Wingdings" panose="05000000000000000000" pitchFamily="2" charset="2"/>
              <a:buChar char="Ø"/>
            </a:pPr>
            <a:r>
              <a:rPr lang="en-GB" dirty="0"/>
              <a:t> </a:t>
            </a:r>
            <a:r>
              <a:rPr lang="en-GB" sz="2400" dirty="0"/>
              <a:t>Take a few close –up  photos of your poem on its background.</a:t>
            </a:r>
          </a:p>
          <a:p>
            <a:pPr marL="285750" indent="-285750">
              <a:buFont typeface="Wingdings" panose="05000000000000000000" pitchFamily="2" charset="2"/>
              <a:buChar char="Ø"/>
            </a:pPr>
            <a:r>
              <a:rPr lang="en-GB" sz="2400" dirty="0"/>
              <a:t>Make sure there are no other backgrounds in the photo.</a:t>
            </a:r>
          </a:p>
          <a:p>
            <a:pPr marL="285750" indent="-285750">
              <a:buFont typeface="Wingdings" panose="05000000000000000000" pitchFamily="2" charset="2"/>
              <a:buChar char="Ø"/>
            </a:pPr>
            <a:r>
              <a:rPr lang="en-GB" sz="2400" dirty="0"/>
              <a:t>Email your photo to Mrs Smith    ( </a:t>
            </a:r>
            <a:r>
              <a:rPr lang="en-GB" sz="2400" dirty="0" err="1"/>
              <a:t>teacher@kingslandengland,hereford.sch.uk</a:t>
            </a:r>
            <a:r>
              <a:rPr lang="en-GB" sz="2400" dirty="0"/>
              <a:t>).</a:t>
            </a:r>
          </a:p>
          <a:p>
            <a:pPr marL="285750" indent="-285750">
              <a:buFont typeface="Wingdings" panose="05000000000000000000" pitchFamily="2" charset="2"/>
              <a:buChar char="Ø"/>
            </a:pPr>
            <a:r>
              <a:rPr lang="en-GB" sz="2400" dirty="0"/>
              <a:t>Keep your original mounted poem and bring it into school on the 8</a:t>
            </a:r>
            <a:r>
              <a:rPr lang="en-GB" sz="2400" baseline="30000" dirty="0"/>
              <a:t>th</a:t>
            </a:r>
            <a:r>
              <a:rPr lang="en-GB" sz="2400" dirty="0"/>
              <a:t> March 2021.</a:t>
            </a:r>
          </a:p>
          <a:p>
            <a:pPr marL="285750" indent="-285750">
              <a:buFont typeface="Wingdings" panose="05000000000000000000" pitchFamily="2" charset="2"/>
              <a:buChar char="Ø"/>
            </a:pPr>
            <a:r>
              <a:rPr lang="en-GB" sz="2400" dirty="0"/>
              <a:t>Mrs Smith will upload your poem onto ‘SKYDAY’ and it will be on display at school.</a:t>
            </a:r>
          </a:p>
        </p:txBody>
      </p:sp>
    </p:spTree>
    <p:extLst>
      <p:ext uri="{BB962C8B-B14F-4D97-AF65-F5344CB8AC3E}">
        <p14:creationId xmlns:p14="http://schemas.microsoft.com/office/powerpoint/2010/main" val="978417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4AAECB-7C7B-440B-975A-0536A2246DC6}"/>
              </a:ext>
            </a:extLst>
          </p:cNvPr>
          <p:cNvSpPr txBox="1"/>
          <p:nvPr/>
        </p:nvSpPr>
        <p:spPr>
          <a:xfrm>
            <a:off x="1651589" y="1963436"/>
            <a:ext cx="7853917" cy="2585323"/>
          </a:xfrm>
          <a:prstGeom prst="rect">
            <a:avLst/>
          </a:prstGeom>
          <a:solidFill>
            <a:schemeClr val="bg2"/>
          </a:solidFill>
        </p:spPr>
        <p:txBody>
          <a:bodyPr wrap="square" rtlCol="0">
            <a:spAutoFit/>
          </a:bodyPr>
          <a:lstStyle/>
          <a:p>
            <a:r>
              <a:rPr lang="en-GB" dirty="0">
                <a:latin typeface="Comic Sans MS" panose="030F0702030302020204" pitchFamily="66" charset="0"/>
              </a:rPr>
              <a:t>   </a:t>
            </a:r>
          </a:p>
          <a:p>
            <a:pPr algn="ctr"/>
            <a:r>
              <a:rPr lang="en-GB" dirty="0">
                <a:latin typeface="Comic Sans MS" panose="030F0702030302020204" pitchFamily="66" charset="0"/>
              </a:rPr>
              <a:t>    </a:t>
            </a:r>
            <a:r>
              <a:rPr lang="en-GB" sz="2400" dirty="0">
                <a:latin typeface="Comic Sans MS" panose="030F0702030302020204" pitchFamily="66" charset="0"/>
              </a:rPr>
              <a:t>Remember to keep your mounted poem and bring it   </a:t>
            </a:r>
          </a:p>
          <a:p>
            <a:pPr algn="ctr"/>
            <a:r>
              <a:rPr lang="en-GB" sz="2400" dirty="0">
                <a:latin typeface="Comic Sans MS" panose="030F0702030302020204" pitchFamily="66" charset="0"/>
              </a:rPr>
              <a:t>                  into school when we return as it will be included in a display.</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On Monday morning (if you want) have one of your </a:t>
            </a:r>
            <a:r>
              <a:rPr lang="en-GB" sz="2400">
                <a:latin typeface="Comic Sans MS" panose="030F0702030302020204" pitchFamily="66" charset="0"/>
              </a:rPr>
              <a:t>Haiku poems to read out on TEAMS</a:t>
            </a:r>
            <a:endParaRPr lang="en-GB" sz="2400" dirty="0">
              <a:latin typeface="Comic Sans MS" panose="030F0702030302020204" pitchFamily="66" charset="0"/>
            </a:endParaRPr>
          </a:p>
        </p:txBody>
      </p:sp>
    </p:spTree>
    <p:extLst>
      <p:ext uri="{BB962C8B-B14F-4D97-AF65-F5344CB8AC3E}">
        <p14:creationId xmlns:p14="http://schemas.microsoft.com/office/powerpoint/2010/main" val="3967616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4AAECB-7C7B-440B-975A-0536A2246DC6}"/>
              </a:ext>
            </a:extLst>
          </p:cNvPr>
          <p:cNvSpPr txBox="1"/>
          <p:nvPr/>
        </p:nvSpPr>
        <p:spPr>
          <a:xfrm>
            <a:off x="1651589" y="1963436"/>
            <a:ext cx="7853917" cy="1723549"/>
          </a:xfrm>
          <a:prstGeom prst="rect">
            <a:avLst/>
          </a:prstGeom>
          <a:solidFill>
            <a:schemeClr val="bg2"/>
          </a:solidFill>
        </p:spPr>
        <p:txBody>
          <a:bodyPr wrap="square" rtlCol="0">
            <a:spAutoFit/>
          </a:bodyPr>
          <a:lstStyle/>
          <a:p>
            <a:r>
              <a:rPr lang="en-GB" dirty="0">
                <a:latin typeface="Comic Sans MS" panose="030F0702030302020204" pitchFamily="66" charset="0"/>
              </a:rPr>
              <a:t>   </a:t>
            </a:r>
          </a:p>
          <a:p>
            <a:pPr algn="ctr"/>
            <a:r>
              <a:rPr lang="en-GB" dirty="0">
                <a:latin typeface="Comic Sans MS" panose="030F0702030302020204" pitchFamily="66" charset="0"/>
              </a:rPr>
              <a:t> </a:t>
            </a:r>
            <a:r>
              <a:rPr lang="en-GB" sz="3200" dirty="0">
                <a:latin typeface="Comic Sans MS" panose="030F0702030302020204" pitchFamily="66" charset="0"/>
              </a:rPr>
              <a:t>Well Done!!</a:t>
            </a:r>
          </a:p>
          <a:p>
            <a:pPr algn="ctr"/>
            <a:r>
              <a:rPr lang="en-GB" sz="3200" dirty="0">
                <a:latin typeface="Comic Sans MS" panose="030F0702030302020204" pitchFamily="66" charset="0"/>
              </a:rPr>
              <a:t>You are now a Haiku Poet!</a:t>
            </a:r>
          </a:p>
          <a:p>
            <a:pPr algn="ctr"/>
            <a:endParaRPr lang="en-GB" sz="2400" dirty="0">
              <a:latin typeface="Comic Sans MS" panose="030F0702030302020204" pitchFamily="66" charset="0"/>
            </a:endParaRPr>
          </a:p>
        </p:txBody>
      </p:sp>
    </p:spTree>
    <p:extLst>
      <p:ext uri="{BB962C8B-B14F-4D97-AF65-F5344CB8AC3E}">
        <p14:creationId xmlns:p14="http://schemas.microsoft.com/office/powerpoint/2010/main" val="24405837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TotalTime>
  <Words>510</Words>
  <Application>Microsoft Office PowerPoint</Application>
  <PresentationFormat>Widescreen</PresentationFormat>
  <Paragraphs>61</Paragraphs>
  <Slides>15</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Comic Sans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Smith</dc:creator>
  <cp:lastModifiedBy>Caroline Smith</cp:lastModifiedBy>
  <cp:revision>23</cp:revision>
  <dcterms:created xsi:type="dcterms:W3CDTF">2021-02-12T08:03:36Z</dcterms:created>
  <dcterms:modified xsi:type="dcterms:W3CDTF">2021-02-25T17:23:28Z</dcterms:modified>
</cp:coreProperties>
</file>