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93" r:id="rId3"/>
    <p:sldId id="268" r:id="rId4"/>
    <p:sldId id="269" r:id="rId5"/>
    <p:sldId id="285" r:id="rId6"/>
    <p:sldId id="257" r:id="rId7"/>
    <p:sldId id="270" r:id="rId8"/>
    <p:sldId id="281" r:id="rId9"/>
    <p:sldId id="272" r:id="rId10"/>
    <p:sldId id="287" r:id="rId11"/>
    <p:sldId id="286" r:id="rId12"/>
    <p:sldId id="288" r:id="rId13"/>
    <p:sldId id="289" r:id="rId14"/>
    <p:sldId id="290" r:id="rId15"/>
    <p:sldId id="291" r:id="rId16"/>
    <p:sldId id="263" r:id="rId17"/>
    <p:sldId id="264" r:id="rId18"/>
    <p:sldId id="275" r:id="rId19"/>
    <p:sldId id="292" r:id="rId20"/>
    <p:sldId id="276" r:id="rId21"/>
    <p:sldId id="296" r:id="rId22"/>
    <p:sldId id="277" r:id="rId23"/>
    <p:sldId id="297" r:id="rId24"/>
    <p:sldId id="265" r:id="rId25"/>
    <p:sldId id="295" r:id="rId26"/>
    <p:sldId id="267"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69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1/19/2021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1/19/2021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pngall.com/sunshine-png" TargetMode="External"/><Relationship Id="rId3" Type="http://schemas.openxmlformats.org/officeDocument/2006/relationships/hyperlink" Target="http://junior1.cumbresblogs.com/2014/02/25/welcome-to-junior-1-2/" TargetMode="External"/><Relationship Id="rId7"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2.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hyperlink" Target="https://vimeo.com/483537557"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hyperlink" Target="https://pixabay.com/en/rainbow-default-colors-948520/" TargetMode="External"/><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pencil-png"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s://www.freeimageslive.co.uk/free_stock_image/cartoon-eyes-1-jpg" TargetMode="External"/><Relationship Id="rId5" Type="http://schemas.openxmlformats.org/officeDocument/2006/relationships/image" Target="../media/image15.jpg"/><Relationship Id="rId4" Type="http://schemas.openxmlformats.org/officeDocument/2006/relationships/hyperlink" Target="https://pixabay.com/en/rainbow-default-colors-94852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ixabay.com/en/rainbow-default-colors-94852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www.freeimageslive.co.uk/free_stock_image/cartoon-eyes-1-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www.pngall.com/sunshine-png"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hyperlink" Target="http://www.pngall.com/sunshine-png" TargetMode="External"/><Relationship Id="rId5" Type="http://schemas.openxmlformats.org/officeDocument/2006/relationships/image" Target="../media/image3.png"/><Relationship Id="rId4" Type="http://schemas.openxmlformats.org/officeDocument/2006/relationships/hyperlink" Target="https://pixabay.com/en/rainbow-default-colors-948520/"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s://vimeo.com/483537557"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4.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5"/>
            <a:ext cx="10515600" cy="1325563"/>
          </a:xfrm>
        </p:spPr>
        <p:txBody>
          <a:bodyPr>
            <a:normAutofit/>
          </a:bodyPr>
          <a:lstStyle/>
          <a:p>
            <a:pPr algn="ctr"/>
            <a:r>
              <a:rPr lang="en-GB" dirty="0">
                <a:solidFill>
                  <a:srgbClr val="FF0000"/>
                </a:solidFill>
                <a:latin typeface="Comic Sans MS" panose="030F0702030302020204" pitchFamily="66" charset="0"/>
              </a:rPr>
              <a:t>    Wednesday 13</a:t>
            </a:r>
            <a:r>
              <a:rPr lang="en-GB" baseline="30000" dirty="0">
                <a:solidFill>
                  <a:srgbClr val="FF0000"/>
                </a:solidFill>
                <a:latin typeface="Comic Sans MS" panose="030F0702030302020204" pitchFamily="66" charset="0"/>
              </a:rPr>
              <a:t>th </a:t>
            </a:r>
            <a:r>
              <a:rPr lang="en-GB" dirty="0">
                <a:solidFill>
                  <a:srgbClr val="FF0000"/>
                </a:solidFill>
                <a:latin typeface="Comic Sans MS" panose="030F0702030302020204" pitchFamily="66" charset="0"/>
              </a:rPr>
              <a:t>January 2021</a:t>
            </a:r>
            <a:endParaRPr lang="en-US" dirty="0">
              <a:solidFill>
                <a:srgbClr val="FF0000"/>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554182" y="1514148"/>
            <a:ext cx="11430000" cy="2339885"/>
          </a:xfrm>
        </p:spPr>
        <p:txBody>
          <a:bodyPr>
            <a:noAutofit/>
          </a:bodyPr>
          <a:lstStyle/>
          <a:p>
            <a:pPr marL="0" indent="0">
              <a:buNone/>
            </a:pPr>
            <a:r>
              <a:rPr lang="en-GB" dirty="0">
                <a:latin typeface="Comic Sans MS" panose="030F0702030302020204" pitchFamily="66" charset="0"/>
              </a:rPr>
              <a:t>      Below is the timetable for today.</a:t>
            </a:r>
          </a:p>
          <a:p>
            <a:pPr marL="0" indent="0">
              <a:buNone/>
            </a:pPr>
            <a:r>
              <a:rPr lang="en-GB" dirty="0">
                <a:latin typeface="Comic Sans MS" panose="030F0702030302020204" pitchFamily="66" charset="0"/>
              </a:rPr>
              <a:t>      It is here to give you a guide on today’s work.</a:t>
            </a:r>
          </a:p>
          <a:p>
            <a:pPr marL="0" indent="0">
              <a:buNone/>
            </a:pPr>
            <a:r>
              <a:rPr lang="en-GB" sz="2400" i="1" u="sng" dirty="0">
                <a:solidFill>
                  <a:srgbClr val="FFC000"/>
                </a:solidFill>
                <a:latin typeface="Comic Sans MS" panose="030F0702030302020204" pitchFamily="66" charset="0"/>
              </a:rPr>
              <a:t>For RWI you will need access to the Roll and Read sheet, a dice and the Edit a Sentence. For maths you need to be able to see a copy of the worksheet</a:t>
            </a:r>
            <a:r>
              <a:rPr lang="en-GB" sz="1800" i="1" u="sng" dirty="0">
                <a:solidFill>
                  <a:srgbClr val="FFC000"/>
                </a:solidFill>
                <a:latin typeface="Comic Sans MS" panose="030F0702030302020204" pitchFamily="66" charset="0"/>
              </a:rPr>
              <a:t>.</a:t>
            </a:r>
            <a:r>
              <a:rPr lang="en-GB" i="1" u="sng" dirty="0">
                <a:solidFill>
                  <a:srgbClr val="FFC000"/>
                </a:solidFill>
                <a:latin typeface="Comic Sans MS" panose="030F0702030302020204" pitchFamily="66" charset="0"/>
              </a:rPr>
              <a:t> </a:t>
            </a:r>
            <a:endParaRPr lang="en-US" i="1" u="sng" dirty="0">
              <a:solidFill>
                <a:srgbClr val="FFC000"/>
              </a:solidFill>
              <a:latin typeface="Comic Sans MS" panose="030F0702030302020204" pitchFamily="66" charset="0"/>
            </a:endParaRPr>
          </a:p>
        </p:txBody>
      </p:sp>
      <p:pic>
        <p:nvPicPr>
          <p:cNvPr id="9" name="Picture 8">
            <a:extLst>
              <a:ext uri="{FF2B5EF4-FFF2-40B4-BE49-F238E27FC236}">
                <a16:creationId xmlns:a16="http://schemas.microsoft.com/office/drawing/2014/main" id="{098EE43A-AB39-475C-9DA5-A4F9EE2D234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77393" y="365125"/>
            <a:ext cx="1434433" cy="1054860"/>
          </a:xfrm>
          <a:prstGeom prst="rect">
            <a:avLst/>
          </a:prstGeom>
        </p:spPr>
      </p:pic>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220085506"/>
              </p:ext>
            </p:extLst>
          </p:nvPr>
        </p:nvGraphicFramePr>
        <p:xfrm>
          <a:off x="1108363" y="4068776"/>
          <a:ext cx="9975274" cy="2105891"/>
        </p:xfrm>
        <a:graphic>
          <a:graphicData uri="http://schemas.openxmlformats.org/drawingml/2006/table">
            <a:tbl>
              <a:tblPr firstRow="1" bandRow="1">
                <a:tableStyleId>{5C22544A-7EE6-4342-B048-85BDC9FD1C3A}</a:tableStyleId>
              </a:tblPr>
              <a:tblGrid>
                <a:gridCol w="831273">
                  <a:extLst>
                    <a:ext uri="{9D8B030D-6E8A-4147-A177-3AD203B41FA5}">
                      <a16:colId xmlns:a16="http://schemas.microsoft.com/office/drawing/2014/main" val="1057356747"/>
                    </a:ext>
                  </a:extLst>
                </a:gridCol>
                <a:gridCol w="1412807">
                  <a:extLst>
                    <a:ext uri="{9D8B030D-6E8A-4147-A177-3AD203B41FA5}">
                      <a16:colId xmlns:a16="http://schemas.microsoft.com/office/drawing/2014/main" val="2036603641"/>
                    </a:ext>
                  </a:extLst>
                </a:gridCol>
                <a:gridCol w="1453233">
                  <a:extLst>
                    <a:ext uri="{9D8B030D-6E8A-4147-A177-3AD203B41FA5}">
                      <a16:colId xmlns:a16="http://schemas.microsoft.com/office/drawing/2014/main" val="3670510117"/>
                    </a:ext>
                  </a:extLst>
                </a:gridCol>
                <a:gridCol w="290646">
                  <a:extLst>
                    <a:ext uri="{9D8B030D-6E8A-4147-A177-3AD203B41FA5}">
                      <a16:colId xmlns:a16="http://schemas.microsoft.com/office/drawing/2014/main" val="853626756"/>
                    </a:ext>
                  </a:extLst>
                </a:gridCol>
                <a:gridCol w="2278669">
                  <a:extLst>
                    <a:ext uri="{9D8B030D-6E8A-4147-A177-3AD203B41FA5}">
                      <a16:colId xmlns:a16="http://schemas.microsoft.com/office/drawing/2014/main" val="1405776208"/>
                    </a:ext>
                  </a:extLst>
                </a:gridCol>
                <a:gridCol w="313897">
                  <a:extLst>
                    <a:ext uri="{9D8B030D-6E8A-4147-A177-3AD203B41FA5}">
                      <a16:colId xmlns:a16="http://schemas.microsoft.com/office/drawing/2014/main" val="3688789344"/>
                    </a:ext>
                  </a:extLst>
                </a:gridCol>
                <a:gridCol w="1581117">
                  <a:extLst>
                    <a:ext uri="{9D8B030D-6E8A-4147-A177-3AD203B41FA5}">
                      <a16:colId xmlns:a16="http://schemas.microsoft.com/office/drawing/2014/main" val="1246538563"/>
                    </a:ext>
                  </a:extLst>
                </a:gridCol>
                <a:gridCol w="837062">
                  <a:extLst>
                    <a:ext uri="{9D8B030D-6E8A-4147-A177-3AD203B41FA5}">
                      <a16:colId xmlns:a16="http://schemas.microsoft.com/office/drawing/2014/main" val="1958461331"/>
                    </a:ext>
                  </a:extLst>
                </a:gridCol>
                <a:gridCol w="976570">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 via TEAMS link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r>
                        <a:rPr lang="en-US" sz="1000" dirty="0" err="1">
                          <a:effectLst/>
                          <a:latin typeface="Comic Sans MS" panose="030F0702030302020204" pitchFamily="66" charset="0"/>
                          <a:ea typeface="Calibri" panose="020F0502020204030204" pitchFamily="34" charset="0"/>
                          <a:cs typeface="Times New Roman" panose="02020603050405020304" pitchFamily="18" charset="0"/>
                        </a:rPr>
                        <a:t>ir</a:t>
                      </a:r>
                      <a:r>
                        <a:rPr lang="en-US" sz="1000" dirty="0">
                          <a:effectLst/>
                          <a:latin typeface="Comic Sans MS" panose="030F0702030302020204" pitchFamily="66" charset="0"/>
                          <a:ea typeface="Calibri" panose="020F0502020204030204" pitchFamily="34" charset="0"/>
                          <a:cs typeface="Times New Roman" panose="02020603050405020304" pitchFamily="18" charset="0"/>
                        </a:rPr>
                        <a:t> – whirl and   twirl</a:t>
                      </a: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are – care and   share</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lvl="0" indent="0" algn="l" defTabSz="914400" rtl="0" eaLnBrk="1" fontAlgn="auto" latinLnBrk="0" hangingPunct="1">
                        <a:lnSpc>
                          <a:spcPct val="107000"/>
                        </a:lnSpc>
                        <a:spcBef>
                          <a:spcPts val="0"/>
                        </a:spcBef>
                        <a:spcAft>
                          <a:spcPts val="0"/>
                        </a:spcAft>
                        <a:buClrTx/>
                        <a:buSzTx/>
                        <a:buFontTx/>
                        <a:buNone/>
                        <a:tabLst/>
                        <a:defRPr/>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The Web</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Snow</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-Edit a Sentence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Order Groups of Objects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US" sz="800" u="sng" dirty="0">
                          <a:solidFill>
                            <a:srgbClr val="0563C1"/>
                          </a:solidFill>
                          <a:effectLst/>
                          <a:latin typeface="Comic Sans MS" panose="030F0702030302020204" pitchFamily="66" charset="0"/>
                          <a:ea typeface="Calibri" panose="020F0502020204030204" pitchFamily="34" charset="0"/>
                          <a:cs typeface="Times New Roman" panose="02020603050405020304" pitchFamily="18" charset="0"/>
                          <a:hlinkClick r:id="rId4"/>
                        </a:rPr>
                        <a:t>https://vimeo.com/483537557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Science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I Sing Pop</a:t>
                      </a:r>
                      <a:endParaRPr lang="en-US" sz="10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033553" y="4894836"/>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2033553" y="5458821"/>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479144" y="4854330"/>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3498195" y="5121721"/>
            <a:ext cx="180975" cy="184785"/>
          </a:xfrm>
          <a:prstGeom prst="rect">
            <a:avLst/>
          </a:prstGeom>
        </p:spPr>
      </p:pic>
    </p:spTree>
    <p:extLst>
      <p:ext uri="{BB962C8B-B14F-4D97-AF65-F5344CB8AC3E}">
        <p14:creationId xmlns:p14="http://schemas.microsoft.com/office/powerpoint/2010/main" val="21039581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u="sng" dirty="0">
                <a:latin typeface="Comic Sans MS" panose="030F0702030302020204" pitchFamily="66" charset="0"/>
              </a:rPr>
              <a:t>           </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The Web                                 Snow</a:t>
            </a:r>
            <a:br>
              <a:rPr lang="en-GB" sz="3200" dirty="0">
                <a:latin typeface="Comic Sans MS" panose="030F0702030302020204" pitchFamily="66" charset="0"/>
              </a:rPr>
            </a:br>
            <a:r>
              <a:rPr lang="en-GB" sz="3200" dirty="0">
                <a:latin typeface="Comic Sans MS" panose="030F0702030302020204" pitchFamily="66" charset="0"/>
              </a:rPr>
              <a:t>                      book                                       book                    </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903899" y="4550415"/>
            <a:ext cx="2126672" cy="1381778"/>
          </a:xfrm>
          <a:prstGeom prst="rect">
            <a:avLst/>
          </a:prstGeom>
        </p:spPr>
      </p:pic>
      <p:pic>
        <p:nvPicPr>
          <p:cNvPr id="7" name="Picture 6">
            <a:extLst>
              <a:ext uri="{FF2B5EF4-FFF2-40B4-BE49-F238E27FC236}">
                <a16:creationId xmlns:a16="http://schemas.microsoft.com/office/drawing/2014/main" id="{14593007-F38C-4DEB-8325-6B02E93B9595}"/>
              </a:ext>
            </a:extLst>
          </p:cNvPr>
          <p:cNvPicPr>
            <a:picLocks noChangeAspect="1"/>
          </p:cNvPicPr>
          <p:nvPr/>
        </p:nvPicPr>
        <p:blipFill>
          <a:blip r:embed="rId4"/>
          <a:stretch>
            <a:fillRect/>
          </a:stretch>
        </p:blipFill>
        <p:spPr>
          <a:xfrm>
            <a:off x="5911736" y="2633662"/>
            <a:ext cx="2352675" cy="1590675"/>
          </a:xfrm>
          <a:prstGeom prst="rect">
            <a:avLst/>
          </a:prstGeom>
        </p:spPr>
      </p:pic>
      <p:pic>
        <p:nvPicPr>
          <p:cNvPr id="8" name="Picture 7">
            <a:extLst>
              <a:ext uri="{FF2B5EF4-FFF2-40B4-BE49-F238E27FC236}">
                <a16:creationId xmlns:a16="http://schemas.microsoft.com/office/drawing/2014/main" id="{B8AEAA0D-1A0B-429D-99AB-79F322AFD70A}"/>
              </a:ext>
            </a:extLst>
          </p:cNvPr>
          <p:cNvPicPr>
            <a:picLocks noChangeAspect="1"/>
          </p:cNvPicPr>
          <p:nvPr/>
        </p:nvPicPr>
        <p:blipFill>
          <a:blip r:embed="rId5"/>
          <a:stretch>
            <a:fillRect/>
          </a:stretch>
        </p:blipFill>
        <p:spPr>
          <a:xfrm>
            <a:off x="838201" y="2633662"/>
            <a:ext cx="2258068" cy="1456540"/>
          </a:xfrm>
          <a:prstGeom prst="rect">
            <a:avLst/>
          </a:prstGeom>
        </p:spPr>
      </p:pic>
    </p:spTree>
    <p:extLst>
      <p:ext uri="{BB962C8B-B14F-4D97-AF65-F5344CB8AC3E}">
        <p14:creationId xmlns:p14="http://schemas.microsoft.com/office/powerpoint/2010/main" val="2763687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773378"/>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err="1">
                <a:solidFill>
                  <a:srgbClr val="C00000"/>
                </a:solidFill>
                <a:latin typeface="Comic Sans MS" panose="030F0702030302020204" pitchFamily="66" charset="0"/>
              </a:rPr>
              <a:t>ir</a:t>
            </a:r>
            <a:r>
              <a:rPr lang="en-GB" sz="6000" dirty="0">
                <a:solidFill>
                  <a:srgbClr val="C00000"/>
                </a:solidFill>
                <a:latin typeface="Comic Sans MS" panose="030F0702030302020204" pitchFamily="66" charset="0"/>
              </a:rPr>
              <a:t> – whirl and twirl</a:t>
            </a:r>
            <a:r>
              <a:rPr lang="en-GB" dirty="0">
                <a:latin typeface="Comic Sans MS" panose="030F0702030302020204" pitchFamily="66" charset="0"/>
              </a:rPr>
              <a:t>   </a:t>
            </a:r>
            <a:endParaRPr lang="en-US" sz="4000" u="sng"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23962" y="489349"/>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TextBox 5">
            <a:extLst>
              <a:ext uri="{FF2B5EF4-FFF2-40B4-BE49-F238E27FC236}">
                <a16:creationId xmlns:a16="http://schemas.microsoft.com/office/drawing/2014/main" id="{0F729ADE-B140-4685-803A-1B45D6DDF565}"/>
              </a:ext>
            </a:extLst>
          </p:cNvPr>
          <p:cNvSpPr txBox="1"/>
          <p:nvPr/>
        </p:nvSpPr>
        <p:spPr>
          <a:xfrm>
            <a:off x="296574" y="3318364"/>
            <a:ext cx="8248732" cy="3046988"/>
          </a:xfrm>
          <a:prstGeom prst="rect">
            <a:avLst/>
          </a:prstGeom>
          <a:noFill/>
        </p:spPr>
        <p:txBody>
          <a:bodyPr wrap="square" rtlCol="0">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5BBBB337-C6C4-472C-BDA4-1DB0CC979173}"/>
              </a:ext>
            </a:extLst>
          </p:cNvPr>
          <p:cNvPicPr>
            <a:picLocks noChangeAspect="1"/>
          </p:cNvPicPr>
          <p:nvPr/>
        </p:nvPicPr>
        <p:blipFill>
          <a:blip r:embed="rId5"/>
          <a:stretch>
            <a:fillRect/>
          </a:stretch>
        </p:blipFill>
        <p:spPr>
          <a:xfrm>
            <a:off x="8457549" y="4288294"/>
            <a:ext cx="3282013" cy="1796328"/>
          </a:xfrm>
          <a:prstGeom prst="rect">
            <a:avLst/>
          </a:prstGeom>
        </p:spPr>
      </p:pic>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480147" y="1265299"/>
            <a:ext cx="10515600" cy="1325563"/>
          </a:xfrm>
        </p:spPr>
        <p:txBody>
          <a:bodyPr>
            <a:normAutofit fontScale="90000"/>
          </a:bodyPr>
          <a:lstStyle/>
          <a:p>
            <a:pPr algn="ctr"/>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6000" dirty="0">
                <a:solidFill>
                  <a:srgbClr val="C00000"/>
                </a:solidFill>
                <a:latin typeface="Comic Sans MS" panose="030F0702030302020204" pitchFamily="66" charset="0"/>
              </a:rPr>
              <a:t>are – care and share</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endParaRPr lang="en-US" sz="4000"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73452" y="308477"/>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428881" y="2895223"/>
            <a:ext cx="8281670" cy="3046988"/>
          </a:xfrm>
          <a:prstGeom prst="rect">
            <a:avLst/>
          </a:prstGeom>
        </p:spPr>
        <p:txBody>
          <a:bodyPr wrap="square">
            <a:spAutoFit/>
          </a:bodyPr>
          <a:lstStyle/>
          <a:p>
            <a:r>
              <a:rPr lang="en-GB" sz="3200" dirty="0">
                <a:latin typeface="Comic Sans MS" panose="030F0702030302020204" pitchFamily="66" charset="0"/>
              </a:rPr>
              <a:t>After a brief phonic session can you complete this game that is in Wednesday’s folder. You don’t necessarily have to print it.</a:t>
            </a:r>
          </a:p>
          <a:p>
            <a:r>
              <a:rPr lang="en-GB" sz="3200" dirty="0">
                <a:latin typeface="Comic Sans MS" panose="030F0702030302020204" pitchFamily="66" charset="0"/>
              </a:rPr>
              <a:t>Once finished, it can be stuck into the front of your purple book.</a:t>
            </a:r>
            <a:endParaRPr lang="en-US" sz="3200" dirty="0">
              <a:latin typeface="Comic Sans MS" panose="030F0702030302020204" pitchFamily="66" charset="0"/>
            </a:endParaRPr>
          </a:p>
        </p:txBody>
      </p:sp>
      <p:pic>
        <p:nvPicPr>
          <p:cNvPr id="7" name="Picture 6">
            <a:extLst>
              <a:ext uri="{FF2B5EF4-FFF2-40B4-BE49-F238E27FC236}">
                <a16:creationId xmlns:a16="http://schemas.microsoft.com/office/drawing/2014/main" id="{8A992473-6D2B-4CEF-A283-10BCC717FFDE}"/>
              </a:ext>
            </a:extLst>
          </p:cNvPr>
          <p:cNvPicPr>
            <a:picLocks noChangeAspect="1"/>
          </p:cNvPicPr>
          <p:nvPr/>
        </p:nvPicPr>
        <p:blipFill>
          <a:blip r:embed="rId5"/>
          <a:stretch>
            <a:fillRect/>
          </a:stretch>
        </p:blipFill>
        <p:spPr>
          <a:xfrm>
            <a:off x="8710550" y="4392079"/>
            <a:ext cx="2723231" cy="1763312"/>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2874818" y="245781"/>
            <a:ext cx="10515600" cy="1325563"/>
          </a:xfrm>
        </p:spPr>
        <p:txBody>
          <a:bodyPr>
            <a:normAutofit/>
          </a:bodyPr>
          <a:lstStyle/>
          <a:p>
            <a:r>
              <a:rPr lang="en-GB" sz="3600" u="sng" dirty="0">
                <a:latin typeface="Comic Sans MS" panose="030F0702030302020204" pitchFamily="66" charset="0"/>
              </a:rPr>
              <a:t>How to Play Roll and Read</a:t>
            </a:r>
            <a:endParaRPr lang="en-US" sz="3600" u="sng" dirty="0">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22854" y="339132"/>
            <a:ext cx="831883" cy="852882"/>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sp>
        <p:nvSpPr>
          <p:cNvPr id="6" name="Rectangle 5">
            <a:extLst>
              <a:ext uri="{FF2B5EF4-FFF2-40B4-BE49-F238E27FC236}">
                <a16:creationId xmlns:a16="http://schemas.microsoft.com/office/drawing/2014/main" id="{5F5E2902-9136-4275-BFEA-AF789AC51096}"/>
              </a:ext>
            </a:extLst>
          </p:cNvPr>
          <p:cNvSpPr/>
          <p:nvPr/>
        </p:nvSpPr>
        <p:spPr>
          <a:xfrm>
            <a:off x="530015" y="1844336"/>
            <a:ext cx="8281670" cy="4031873"/>
          </a:xfrm>
          <a:prstGeom prst="rect">
            <a:avLst/>
          </a:prstGeom>
        </p:spPr>
        <p:txBody>
          <a:bodyPr wrap="square">
            <a:spAutoFit/>
          </a:bodyPr>
          <a:lstStyle/>
          <a:p>
            <a:r>
              <a:rPr lang="en-GB" sz="3200" dirty="0">
                <a:latin typeface="Comic Sans MS" panose="030F0702030302020204" pitchFamily="66" charset="0"/>
              </a:rPr>
              <a:t>You can either: print this off and tick or colour in the words your child has read; or leave it on the screen to read.</a:t>
            </a:r>
          </a:p>
          <a:p>
            <a:pPr marL="457200" indent="-457200">
              <a:buFont typeface="Arial" panose="020B0604020202020204" pitchFamily="34" charset="0"/>
              <a:buChar char="•"/>
            </a:pPr>
            <a:endParaRPr lang="en-GB" sz="3200" dirty="0">
              <a:latin typeface="Comic Sans MS" panose="030F0702030302020204" pitchFamily="66" charset="0"/>
            </a:endParaRPr>
          </a:p>
          <a:p>
            <a:r>
              <a:rPr lang="en-GB" sz="3200" dirty="0">
                <a:latin typeface="Comic Sans MS" panose="030F0702030302020204" pitchFamily="66" charset="0"/>
              </a:rPr>
              <a:t>Roll the dice and read the first word in that row, keep on rolling the dice and reading the words until you fill a complete row.  </a:t>
            </a:r>
            <a:endParaRPr lang="en-US" sz="3200" dirty="0">
              <a:latin typeface="Comic Sans MS" panose="030F0702030302020204" pitchFamily="66" charset="0"/>
            </a:endParaRPr>
          </a:p>
        </p:txBody>
      </p:sp>
      <p:pic>
        <p:nvPicPr>
          <p:cNvPr id="9" name="Picture 8">
            <a:extLst>
              <a:ext uri="{FF2B5EF4-FFF2-40B4-BE49-F238E27FC236}">
                <a16:creationId xmlns:a16="http://schemas.microsoft.com/office/drawing/2014/main" id="{236B5C34-606E-4356-B788-350FB278EF1D}"/>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95721" y="489349"/>
            <a:ext cx="1162050" cy="552449"/>
          </a:xfrm>
          <a:prstGeom prst="rect">
            <a:avLst/>
          </a:prstGeom>
        </p:spPr>
      </p:pic>
    </p:spTree>
    <p:extLst>
      <p:ext uri="{BB962C8B-B14F-4D97-AF65-F5344CB8AC3E}">
        <p14:creationId xmlns:p14="http://schemas.microsoft.com/office/powerpoint/2010/main" val="2442708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 as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97877" y="1800738"/>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Continue with RWI</a:t>
            </a:r>
            <a:endParaRPr lang="en-US" sz="3600"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4406299"/>
            <a:ext cx="6541744" cy="2062103"/>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 </a:t>
            </a:r>
            <a:r>
              <a:rPr lang="en-GB" sz="3200" u="sng" dirty="0">
                <a:solidFill>
                  <a:srgbClr val="FF0000"/>
                </a:solidFill>
                <a:latin typeface="Comic Sans MS" panose="030F0702030302020204" pitchFamily="66" charset="0"/>
              </a:rPr>
              <a:t>Green and Red Words</a:t>
            </a:r>
            <a:r>
              <a:rPr lang="en-GB" sz="3200" dirty="0">
                <a:solidFill>
                  <a:srgbClr val="FF0000"/>
                </a:solidFill>
                <a:latin typeface="Comic Sans MS" panose="030F0702030302020204" pitchFamily="66" charset="0"/>
              </a:rPr>
              <a:t> to an adult like you did yesterday.</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888716" y="466944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3989" y="1659081"/>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solidFill>
                  <a:prstClr val="black"/>
                </a:solidFill>
                <a:latin typeface="Comic Sans MS" panose="030F0702030302020204" pitchFamily="66" charset="0"/>
              </a:rPr>
              <a:t>Continue with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255454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read the speed sounds, green and red words, you are now ready to </a:t>
            </a:r>
            <a:r>
              <a:rPr lang="en-GB" sz="3200" u="sng" dirty="0">
                <a:solidFill>
                  <a:srgbClr val="FF0000"/>
                </a:solidFill>
                <a:latin typeface="Comic Sans MS" panose="030F0702030302020204" pitchFamily="66" charset="0"/>
              </a:rPr>
              <a:t>read the story </a:t>
            </a:r>
            <a:r>
              <a:rPr lang="en-GB" sz="3200" dirty="0">
                <a:solidFill>
                  <a:srgbClr val="FF0000"/>
                </a:solidFill>
                <a:latin typeface="Comic Sans MS" panose="030F0702030302020204" pitchFamily="66" charset="0"/>
              </a:rPr>
              <a:t>to an adult. Remember to pause at the full stops.</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54820" y="4349114"/>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u="sng" dirty="0">
                <a:latin typeface="Comic Sans MS" panose="030F0702030302020204" pitchFamily="66" charset="0"/>
              </a:rPr>
              <a:t>Our Structure for RWI</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612813"/>
            <a:ext cx="8981519" cy="5016758"/>
          </a:xfrm>
          <a:prstGeom prst="rect">
            <a:avLst/>
          </a:prstGeom>
        </p:spPr>
        <p:txBody>
          <a:bodyPr wrap="square">
            <a:spAutoFit/>
          </a:bodyPr>
          <a:lstStyle/>
          <a:p>
            <a:r>
              <a:rPr lang="en-GB" sz="3200" dirty="0">
                <a:latin typeface="Comic Sans MS" panose="030F0702030302020204" pitchFamily="66" charset="0"/>
              </a:rPr>
              <a:t>Today we have two activities to do:</a:t>
            </a:r>
          </a:p>
          <a:p>
            <a:endParaRPr lang="en-GB" sz="3200" dirty="0">
              <a:latin typeface="Comic Sans MS" panose="030F0702030302020204" pitchFamily="66" charset="0"/>
            </a:endParaRPr>
          </a:p>
          <a:p>
            <a:pPr marL="514350" indent="-514350">
              <a:buAutoNum type="arabicPeriod"/>
            </a:pPr>
            <a:r>
              <a:rPr lang="en-GB" sz="3200" u="sng" dirty="0">
                <a:latin typeface="Comic Sans MS" panose="030F0702030302020204" pitchFamily="66" charset="0"/>
              </a:rPr>
              <a:t>Questions to Answer </a:t>
            </a:r>
            <a:r>
              <a:rPr lang="en-GB" sz="3200" dirty="0">
                <a:latin typeface="Comic Sans MS" panose="030F0702030302020204" pitchFamily="66" charset="0"/>
              </a:rPr>
              <a:t>- see page 14 of your reading book.</a:t>
            </a:r>
          </a:p>
          <a:p>
            <a:r>
              <a:rPr lang="en-GB" sz="3200" dirty="0">
                <a:latin typeface="Comic Sans MS" panose="030F0702030302020204" pitchFamily="66" charset="0"/>
              </a:rPr>
              <a:t>    Get an adult ask you the questions. Don’t </a:t>
            </a:r>
          </a:p>
          <a:p>
            <a:r>
              <a:rPr lang="en-GB" sz="3200" dirty="0">
                <a:latin typeface="Comic Sans MS" panose="030F0702030302020204" pitchFamily="66" charset="0"/>
              </a:rPr>
              <a:t>    forget to turn to the correct page to help </a:t>
            </a:r>
          </a:p>
          <a:p>
            <a:r>
              <a:rPr lang="en-GB" sz="3200" dirty="0">
                <a:latin typeface="Comic Sans MS" panose="030F0702030302020204" pitchFamily="66" charset="0"/>
              </a:rPr>
              <a:t>    you to find the answer.</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    Remember to answer in </a:t>
            </a:r>
            <a:r>
              <a:rPr lang="en-GB" sz="3200" u="sng" dirty="0">
                <a:solidFill>
                  <a:srgbClr val="FF0000"/>
                </a:solidFill>
                <a:latin typeface="Comic Sans MS" panose="030F0702030302020204" pitchFamily="66" charset="0"/>
              </a:rPr>
              <a:t>full sentences</a:t>
            </a:r>
            <a:r>
              <a:rPr lang="en-GB" sz="3200" dirty="0">
                <a:solidFill>
                  <a:srgbClr val="FF0000"/>
                </a:solidFill>
                <a:latin typeface="Comic Sans MS" panose="030F0702030302020204" pitchFamily="66" charset="0"/>
              </a:rPr>
              <a:t>. </a:t>
            </a:r>
          </a:p>
          <a:p>
            <a:endParaRPr lang="en-GB" sz="3200"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180A6B7-2785-47C9-8C95-5B0E8F97F8C0}"/>
              </a:ext>
            </a:extLst>
          </p:cNvPr>
          <p:cNvPicPr>
            <a:picLocks noChangeAspect="1"/>
          </p:cNvPicPr>
          <p:nvPr/>
        </p:nvPicPr>
        <p:blipFill>
          <a:blip r:embed="rId3"/>
          <a:stretch>
            <a:fillRect/>
          </a:stretch>
        </p:blipFill>
        <p:spPr>
          <a:xfrm>
            <a:off x="9489139" y="4479293"/>
            <a:ext cx="2250423" cy="1503247"/>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473219" y="1499943"/>
            <a:ext cx="10028526" cy="5509200"/>
          </a:xfrm>
          <a:prstGeom prst="rect">
            <a:avLst/>
          </a:prstGeom>
        </p:spPr>
        <p:txBody>
          <a:bodyPr wrap="square">
            <a:spAutoFit/>
          </a:bodyPr>
          <a:lstStyle/>
          <a:p>
            <a:r>
              <a:rPr lang="en-GB" sz="3200" dirty="0">
                <a:latin typeface="Comic Sans MS" panose="030F0702030302020204" pitchFamily="66" charset="0"/>
              </a:rPr>
              <a:t>2. </a:t>
            </a:r>
            <a:r>
              <a:rPr lang="en-GB" sz="3200" u="sng" dirty="0">
                <a:latin typeface="Comic Sans MS" panose="030F0702030302020204" pitchFamily="66" charset="0"/>
              </a:rPr>
              <a:t>Edit a Sentence</a:t>
            </a:r>
            <a:r>
              <a:rPr lang="en-GB" sz="3200" dirty="0">
                <a:latin typeface="Comic Sans MS" panose="030F0702030302020204" pitchFamily="66" charset="0"/>
              </a:rPr>
              <a:t>.</a:t>
            </a:r>
          </a:p>
          <a:p>
            <a:r>
              <a:rPr lang="en-GB" sz="3200" dirty="0">
                <a:latin typeface="Comic Sans MS" panose="030F0702030302020204" pitchFamily="66" charset="0"/>
              </a:rPr>
              <a:t>On the following pages there is a sentence, one for each group to read. </a:t>
            </a:r>
          </a:p>
          <a:p>
            <a:r>
              <a:rPr lang="en-GB" sz="3200" dirty="0">
                <a:latin typeface="Comic Sans MS" panose="030F0702030302020204" pitchFamily="66" charset="0"/>
              </a:rPr>
              <a:t>We do this every week in class so they know that there are some mistakes and their job is to look carefully at the sentence to try to spot all of the errors.</a:t>
            </a:r>
          </a:p>
          <a:p>
            <a:r>
              <a:rPr lang="en-GB" sz="3200" dirty="0">
                <a:latin typeface="Comic Sans MS" panose="030F0702030302020204" pitchFamily="66" charset="0"/>
              </a:rPr>
              <a:t>Once they have done this they circle them and then copy the corrected sentence onto the Wednesday section of the Weekly Handout Sheet.  </a:t>
            </a:r>
          </a:p>
          <a:p>
            <a:endParaRPr lang="en-GB" sz="3200" dirty="0">
              <a:solidFill>
                <a:srgbClr val="FF0000"/>
              </a:solidFill>
              <a:latin typeface="Comic Sans MS" panose="030F0702030302020204" pitchFamily="66" charset="0"/>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391775" y="2078549"/>
            <a:ext cx="859725" cy="859725"/>
          </a:xfrm>
          <a:prstGeom prst="rect">
            <a:avLst/>
          </a:prstGeom>
        </p:spPr>
      </p:pic>
    </p:spTree>
    <p:extLst>
      <p:ext uri="{BB962C8B-B14F-4D97-AF65-F5344CB8AC3E}">
        <p14:creationId xmlns:p14="http://schemas.microsoft.com/office/powerpoint/2010/main" val="32040749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842963" y="122770"/>
            <a:ext cx="10605655" cy="2103636"/>
          </a:xfrm>
        </p:spPr>
        <p:txBody>
          <a:bodyPr>
            <a:normAutofit fontScale="90000"/>
          </a:bodyPr>
          <a:lstStyle/>
          <a:p>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3600" u="sng" dirty="0">
                <a:latin typeface="Comic Sans MS" panose="030F0702030302020204" pitchFamily="66" charset="0"/>
              </a:rPr>
            </a:br>
            <a:br>
              <a:rPr lang="en-GB" sz="3600" u="sng"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900" dirty="0">
                <a:solidFill>
                  <a:srgbClr val="FF0000"/>
                </a:solidFill>
                <a:latin typeface="Comic Sans MS" panose="030F0702030302020204" pitchFamily="66" charset="0"/>
              </a:rPr>
              <a:t>six </a:t>
            </a:r>
            <a:r>
              <a:rPr lang="en-GB" sz="4900" dirty="0" err="1">
                <a:solidFill>
                  <a:srgbClr val="FF0000"/>
                </a:solidFill>
                <a:latin typeface="Comic Sans MS" panose="030F0702030302020204" pitchFamily="66" charset="0"/>
              </a:rPr>
              <a:t>bigs</a:t>
            </a:r>
            <a:r>
              <a:rPr lang="en-GB" sz="4900" dirty="0">
                <a:solidFill>
                  <a:srgbClr val="FF0000"/>
                </a:solidFill>
                <a:latin typeface="Comic Sans MS" panose="030F0702030302020204" pitchFamily="66" charset="0"/>
              </a:rPr>
              <a:t> are stuck in my </a:t>
            </a:r>
            <a:r>
              <a:rPr lang="en-GB" sz="4900" dirty="0" err="1">
                <a:solidFill>
                  <a:srgbClr val="FF0000"/>
                </a:solidFill>
                <a:latin typeface="Comic Sans MS" panose="030F0702030302020204" pitchFamily="66" charset="0"/>
              </a:rPr>
              <a:t>wib</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0" name="Picture 9">
            <a:extLst>
              <a:ext uri="{FF2B5EF4-FFF2-40B4-BE49-F238E27FC236}">
                <a16:creationId xmlns:a16="http://schemas.microsoft.com/office/drawing/2014/main" id="{3D7AA124-974B-4112-A482-021890354B2E}"/>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481354" y="2120304"/>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240323" y="3258976"/>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4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1</a:t>
            </a:r>
            <a:r>
              <a:rPr lang="en-GB" sz="2800" dirty="0">
                <a:latin typeface="Comic Sans MS" panose="030F0702030302020204" pitchFamily="66" charset="0"/>
              </a:rPr>
              <a:t> capital letter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1</a:t>
            </a:r>
            <a:r>
              <a:rPr lang="en-GB" sz="2800" dirty="0">
                <a:latin typeface="Comic Sans MS" panose="030F0702030302020204" pitchFamily="66" charset="0"/>
              </a:rPr>
              <a:t> full stop</a:t>
            </a:r>
            <a:endParaRPr lang="en-US" sz="2800" dirty="0">
              <a:latin typeface="Comic Sans MS" panose="030F0702030302020204" pitchFamily="66" charset="0"/>
            </a:endParaRPr>
          </a:p>
        </p:txBody>
      </p:sp>
      <p:sp>
        <p:nvSpPr>
          <p:cNvPr id="18" name="Rectangle 17">
            <a:extLst>
              <a:ext uri="{FF2B5EF4-FFF2-40B4-BE49-F238E27FC236}">
                <a16:creationId xmlns:a16="http://schemas.microsoft.com/office/drawing/2014/main" id="{6A2BA451-A48F-4C97-8323-0D83CDB1E0BD}"/>
              </a:ext>
            </a:extLst>
          </p:cNvPr>
          <p:cNvSpPr/>
          <p:nvPr/>
        </p:nvSpPr>
        <p:spPr>
          <a:xfrm>
            <a:off x="416934" y="5414544"/>
            <a:ext cx="11457709" cy="954107"/>
          </a:xfrm>
          <a:prstGeom prst="rect">
            <a:avLst/>
          </a:prstGeom>
        </p:spPr>
        <p:txBody>
          <a:bodyPr wrap="square">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423797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669781" y="2431654"/>
            <a:ext cx="8492836" cy="3262432"/>
          </a:xfrm>
          <a:prstGeom prst="rect">
            <a:avLst/>
          </a:prstGeom>
        </p:spPr>
        <p:txBody>
          <a:bodyPr wrap="square">
            <a:spAutoFit/>
          </a:bodyPr>
          <a:lstStyle/>
          <a:p>
            <a:r>
              <a:rPr lang="en-GB" sz="4900" dirty="0">
                <a:solidFill>
                  <a:srgbClr val="FF0000"/>
                </a:solidFill>
                <a:highlight>
                  <a:srgbClr val="FFFF00"/>
                </a:highlight>
                <a:latin typeface="Comic Sans MS" panose="030F0702030302020204" pitchFamily="66" charset="0"/>
              </a:rPr>
              <a:t>s</a:t>
            </a:r>
            <a:r>
              <a:rPr lang="en-GB" sz="4900" dirty="0">
                <a:solidFill>
                  <a:srgbClr val="FF0000"/>
                </a:solidFill>
                <a:latin typeface="Comic Sans MS" panose="030F0702030302020204" pitchFamily="66" charset="0"/>
              </a:rPr>
              <a:t>ix </a:t>
            </a:r>
            <a:r>
              <a:rPr lang="en-GB" sz="4900" dirty="0" err="1">
                <a:solidFill>
                  <a:srgbClr val="FF0000"/>
                </a:solidFill>
                <a:highlight>
                  <a:srgbClr val="FFFF00"/>
                </a:highlight>
                <a:latin typeface="Comic Sans MS" panose="030F0702030302020204" pitchFamily="66" charset="0"/>
              </a:rPr>
              <a:t>bigs</a:t>
            </a:r>
            <a:r>
              <a:rPr lang="en-GB" sz="4900" dirty="0">
                <a:solidFill>
                  <a:srgbClr val="FF0000"/>
                </a:solidFill>
                <a:latin typeface="Comic Sans MS" panose="030F0702030302020204" pitchFamily="66" charset="0"/>
              </a:rPr>
              <a:t> are stuck in my </a:t>
            </a:r>
            <a:r>
              <a:rPr lang="en-GB" sz="4900" dirty="0" err="1">
                <a:solidFill>
                  <a:srgbClr val="FF0000"/>
                </a:solidFill>
                <a:highlight>
                  <a:srgbClr val="FFFF00"/>
                </a:highlight>
                <a:latin typeface="Comic Sans MS" panose="030F0702030302020204" pitchFamily="66" charset="0"/>
              </a:rPr>
              <a:t>wib</a:t>
            </a:r>
            <a:r>
              <a:rPr lang="en-GB" sz="4900" dirty="0">
                <a:solidFill>
                  <a:srgbClr val="FF0000"/>
                </a:solidFill>
                <a:latin typeface="Comic Sans MS" panose="030F0702030302020204" pitchFamily="66" charset="0"/>
              </a:rPr>
              <a:t> </a:t>
            </a:r>
            <a:r>
              <a:rPr lang="en-GB" sz="4900" dirty="0">
                <a:solidFill>
                  <a:srgbClr val="FF0000"/>
                </a:solidFill>
                <a:highlight>
                  <a:srgbClr val="FFFF00"/>
                </a:highlight>
                <a:latin typeface="Comic Sans MS" panose="030F0702030302020204" pitchFamily="66" charset="0"/>
              </a:rPr>
              <a:t>.</a:t>
            </a:r>
          </a:p>
          <a:p>
            <a:endParaRPr lang="en-GB" sz="4900" dirty="0">
              <a:solidFill>
                <a:srgbClr val="0070C0"/>
              </a:solidFill>
              <a:highlight>
                <a:srgbClr val="FFFF00"/>
              </a:highlight>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a:t>
            </a:r>
            <a:r>
              <a:rPr lang="en-GB" sz="3600" u="sng" dirty="0">
                <a:latin typeface="Comic Sans MS" panose="030F0702030302020204" pitchFamily="66" charset="0"/>
              </a:rPr>
              <a:t> (correct sentence on slide 15).</a:t>
            </a:r>
            <a:endParaRPr lang="en-GB" sz="3600" u="sng" dirty="0">
              <a:latin typeface="Comic Sans MS" panose="030F0702030302020204" pitchFamily="66" charset="0"/>
              <a:ea typeface="+mj-ea"/>
              <a:cs typeface="+mj-cs"/>
            </a:endParaRP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826645" y="4010940"/>
            <a:ext cx="2695574" cy="1572491"/>
          </a:xfrm>
          <a:prstGeom prst="wedgeRoundRectCallout">
            <a:avLst>
              <a:gd name="adj1" fmla="val -106279"/>
              <a:gd name="adj2" fmla="val -67842"/>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8" name="Picture 7">
            <a:extLst>
              <a:ext uri="{FF2B5EF4-FFF2-40B4-BE49-F238E27FC236}">
                <a16:creationId xmlns:a16="http://schemas.microsoft.com/office/drawing/2014/main" id="{90E4F532-B869-44FC-A92F-C05A28615AB8}"/>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42963" y="639564"/>
            <a:ext cx="1276782" cy="702666"/>
          </a:xfrm>
          <a:prstGeom prst="rect">
            <a:avLst/>
          </a:prstGeom>
        </p:spPr>
      </p:pic>
    </p:spTree>
    <p:extLst>
      <p:ext uri="{BB962C8B-B14F-4D97-AF65-F5344CB8AC3E}">
        <p14:creationId xmlns:p14="http://schemas.microsoft.com/office/powerpoint/2010/main" val="3297607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1020689" y="-41228"/>
            <a:ext cx="10605655" cy="2103636"/>
          </a:xfrm>
        </p:spPr>
        <p:txBody>
          <a:bodyPr>
            <a:normAutofit fontScale="90000"/>
          </a:bodyPr>
          <a:lstStyle/>
          <a:p>
            <a:pPr marL="1717675" indent="-1717675"/>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br>
              <a:rPr lang="en-GB" sz="3600" dirty="0">
                <a:latin typeface="Comic Sans MS" panose="030F0702030302020204" pitchFamily="66" charset="0"/>
              </a:rPr>
            </a:br>
            <a:br>
              <a:rPr lang="en-GB" sz="3600" dirty="0">
                <a:latin typeface="Comic Sans MS" panose="030F0702030302020204" pitchFamily="66" charset="0"/>
              </a:rPr>
            </a:br>
            <a:r>
              <a:rPr lang="en-GB" sz="3600" dirty="0">
                <a:latin typeface="Comic Sans MS" panose="030F0702030302020204" pitchFamily="66" charset="0"/>
              </a:rPr>
              <a:t>        </a:t>
            </a:r>
            <a:r>
              <a:rPr lang="en-GB" sz="4000" u="sng" dirty="0">
                <a:latin typeface="Comic Sans MS" panose="030F0702030302020204" pitchFamily="66" charset="0"/>
              </a:rPr>
              <a:t>Edit a Sentence</a:t>
            </a:r>
            <a:br>
              <a:rPr lang="en-GB" sz="4000" u="sng" dirty="0">
                <a:latin typeface="Comic Sans MS" panose="030F0702030302020204" pitchFamily="66" charset="0"/>
              </a:rPr>
            </a:br>
            <a:br>
              <a:rPr lang="en-GB" sz="3600" u="sng" dirty="0">
                <a:latin typeface="Comic Sans MS" panose="030F0702030302020204" pitchFamily="66" charset="0"/>
              </a:rPr>
            </a:br>
            <a:r>
              <a:rPr lang="en-GB" sz="4900" dirty="0">
                <a:solidFill>
                  <a:srgbClr val="FF0000"/>
                </a:solidFill>
                <a:latin typeface="Comic Sans MS" panose="030F0702030302020204" pitchFamily="66" charset="0"/>
              </a:rPr>
              <a:t>it snowed last nit </a:t>
            </a:r>
            <a:r>
              <a:rPr lang="en-GB" sz="4900" dirty="0" err="1">
                <a:solidFill>
                  <a:srgbClr val="FF0000"/>
                </a:solidFill>
                <a:latin typeface="Comic Sans MS" panose="030F0702030302020204" pitchFamily="66" charset="0"/>
              </a:rPr>
              <a:t>i</a:t>
            </a:r>
            <a:r>
              <a:rPr lang="en-GB" sz="4900" dirty="0">
                <a:solidFill>
                  <a:srgbClr val="FF0000"/>
                </a:solidFill>
                <a:latin typeface="Comic Sans MS" panose="030F0702030302020204" pitchFamily="66" charset="0"/>
              </a:rPr>
              <a:t> can stamp in the </a:t>
            </a:r>
            <a:r>
              <a:rPr lang="en-GB" sz="4900" dirty="0" err="1">
                <a:solidFill>
                  <a:srgbClr val="FF0000"/>
                </a:solidFill>
                <a:latin typeface="Comic Sans MS" panose="030F0702030302020204" pitchFamily="66" charset="0"/>
              </a:rPr>
              <a:t>sno</a:t>
            </a:r>
            <a:endParaRPr lang="en-US" sz="49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14" name="Picture 13">
            <a:extLst>
              <a:ext uri="{FF2B5EF4-FFF2-40B4-BE49-F238E27FC236}">
                <a16:creationId xmlns:a16="http://schemas.microsoft.com/office/drawing/2014/main" id="{867336C7-C365-46E8-95D6-1B80981F617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548325" y="1764720"/>
            <a:ext cx="901628" cy="916655"/>
          </a:xfrm>
          <a:prstGeom prst="rect">
            <a:avLst/>
          </a:prstGeom>
        </p:spPr>
      </p:pic>
      <p:sp>
        <p:nvSpPr>
          <p:cNvPr id="16" name="TextBox 15">
            <a:extLst>
              <a:ext uri="{FF2B5EF4-FFF2-40B4-BE49-F238E27FC236}">
                <a16:creationId xmlns:a16="http://schemas.microsoft.com/office/drawing/2014/main" id="{53B8D5E7-4B53-4349-9F89-D46F767848F2}"/>
              </a:ext>
            </a:extLst>
          </p:cNvPr>
          <p:cNvSpPr txBox="1"/>
          <p:nvPr/>
        </p:nvSpPr>
        <p:spPr>
          <a:xfrm>
            <a:off x="2190533" y="3367777"/>
            <a:ext cx="7810933" cy="1815882"/>
          </a:xfrm>
          <a:prstGeom prst="rect">
            <a:avLst/>
          </a:prstGeom>
          <a:noFill/>
          <a:ln w="76200">
            <a:solidFill>
              <a:schemeClr val="accent3"/>
            </a:solidFill>
          </a:ln>
        </p:spPr>
        <p:txBody>
          <a:bodyPr wrap="square" rtlCol="0">
            <a:spAutoFit/>
          </a:bodyPr>
          <a:lstStyle/>
          <a:p>
            <a:r>
              <a:rPr lang="en-GB" sz="2800" u="sng" dirty="0">
                <a:latin typeface="Comic Sans MS" panose="030F0702030302020204" pitchFamily="66" charset="0"/>
              </a:rPr>
              <a:t>There are 6 mistakes:</a:t>
            </a:r>
            <a:endParaRPr lang="en-GB" sz="2800" dirty="0">
              <a:latin typeface="Comic Sans MS" panose="030F0702030302020204" pitchFamily="66" charset="0"/>
            </a:endParaRPr>
          </a:p>
          <a:p>
            <a:pPr algn="ctr"/>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capital letters              </a:t>
            </a:r>
            <a:r>
              <a:rPr lang="en-GB" sz="2800" b="1" dirty="0">
                <a:solidFill>
                  <a:srgbClr val="FF0000"/>
                </a:solidFill>
                <a:latin typeface="Comic Sans MS" panose="030F0702030302020204" pitchFamily="66" charset="0"/>
              </a:rPr>
              <a:t>2 </a:t>
            </a:r>
            <a:r>
              <a:rPr lang="en-GB" sz="2800" dirty="0">
                <a:latin typeface="Comic Sans MS" panose="030F0702030302020204" pitchFamily="66" charset="0"/>
              </a:rPr>
              <a:t>spelling mistakes</a:t>
            </a:r>
          </a:p>
          <a:p>
            <a:endParaRPr lang="en-GB" sz="2800" dirty="0">
              <a:latin typeface="Comic Sans MS" panose="030F0702030302020204" pitchFamily="66" charset="0"/>
            </a:endParaRPr>
          </a:p>
          <a:p>
            <a:r>
              <a:rPr lang="en-GB" sz="2800" b="1" dirty="0">
                <a:solidFill>
                  <a:srgbClr val="FF0000"/>
                </a:solidFill>
                <a:latin typeface="Comic Sans MS" panose="030F0702030302020204" pitchFamily="66" charset="0"/>
              </a:rPr>
              <a:t> 2</a:t>
            </a:r>
            <a:r>
              <a:rPr lang="en-GB" sz="2800" dirty="0">
                <a:latin typeface="Comic Sans MS" panose="030F0702030302020204" pitchFamily="66" charset="0"/>
              </a:rPr>
              <a:t> full stops</a:t>
            </a:r>
            <a:endParaRPr lang="en-US" sz="2800" dirty="0">
              <a:latin typeface="Comic Sans MS" panose="030F0702030302020204" pitchFamily="66" charset="0"/>
            </a:endParaRPr>
          </a:p>
        </p:txBody>
      </p:sp>
      <p:pic>
        <p:nvPicPr>
          <p:cNvPr id="7" name="Picture 6">
            <a:extLst>
              <a:ext uri="{FF2B5EF4-FFF2-40B4-BE49-F238E27FC236}">
                <a16:creationId xmlns:a16="http://schemas.microsoft.com/office/drawing/2014/main" id="{76163FA5-75C0-4D33-8221-B004CDA67071}"/>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583235" y="441555"/>
            <a:ext cx="1214596" cy="1083346"/>
          </a:xfrm>
          <a:prstGeom prst="rect">
            <a:avLst/>
          </a:prstGeom>
        </p:spPr>
      </p:pic>
      <p:sp>
        <p:nvSpPr>
          <p:cNvPr id="3" name="TextBox 2">
            <a:extLst>
              <a:ext uri="{FF2B5EF4-FFF2-40B4-BE49-F238E27FC236}">
                <a16:creationId xmlns:a16="http://schemas.microsoft.com/office/drawing/2014/main" id="{37DCB63B-E751-4834-8B42-D32571CE167E}"/>
              </a:ext>
            </a:extLst>
          </p:cNvPr>
          <p:cNvSpPr txBox="1"/>
          <p:nvPr/>
        </p:nvSpPr>
        <p:spPr>
          <a:xfrm>
            <a:off x="704417" y="5462338"/>
            <a:ext cx="11238201" cy="954107"/>
          </a:xfrm>
          <a:prstGeom prst="rect">
            <a:avLst/>
          </a:prstGeom>
          <a:noFill/>
        </p:spPr>
        <p:txBody>
          <a:bodyPr wrap="square" rtlCol="0">
            <a:spAutoFit/>
          </a:bodyPr>
          <a:lstStyle/>
          <a:p>
            <a:pPr lvl="0"/>
            <a:r>
              <a:rPr lang="en-GB" sz="2800" dirty="0">
                <a:solidFill>
                  <a:prstClr val="black"/>
                </a:solidFill>
                <a:latin typeface="Comic Sans MS" panose="030F0702030302020204" pitchFamily="66" charset="0"/>
              </a:rPr>
              <a:t>Once you have found the mistakes, circle them and then look at the next slide to check that you have found them all.</a:t>
            </a:r>
            <a:endParaRPr lang="en-US" sz="28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213929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4" name="Rectangle 3">
            <a:extLst>
              <a:ext uri="{FF2B5EF4-FFF2-40B4-BE49-F238E27FC236}">
                <a16:creationId xmlns:a16="http://schemas.microsoft.com/office/drawing/2014/main" id="{517AD1C2-037D-4441-82EE-A476C14A0CAC}"/>
              </a:ext>
            </a:extLst>
          </p:cNvPr>
          <p:cNvSpPr/>
          <p:nvPr/>
        </p:nvSpPr>
        <p:spPr>
          <a:xfrm>
            <a:off x="988435" y="2462527"/>
            <a:ext cx="8492836" cy="4016484"/>
          </a:xfrm>
          <a:prstGeom prst="rect">
            <a:avLst/>
          </a:prstGeom>
        </p:spPr>
        <p:txBody>
          <a:bodyPr wrap="square">
            <a:spAutoFit/>
          </a:bodyPr>
          <a:lstStyle/>
          <a:p>
            <a:r>
              <a:rPr lang="en-GB" sz="4400" dirty="0">
                <a:solidFill>
                  <a:srgbClr val="FF0000"/>
                </a:solidFill>
                <a:highlight>
                  <a:srgbClr val="FFFF00"/>
                </a:highlight>
                <a:latin typeface="Comic Sans MS" panose="030F0702030302020204" pitchFamily="66" charset="0"/>
              </a:rPr>
              <a:t>i</a:t>
            </a:r>
            <a:r>
              <a:rPr lang="en-GB" sz="4400" dirty="0">
                <a:solidFill>
                  <a:srgbClr val="FF0000"/>
                </a:solidFill>
                <a:latin typeface="Comic Sans MS" panose="030F0702030302020204" pitchFamily="66" charset="0"/>
              </a:rPr>
              <a:t>t snowed last </a:t>
            </a:r>
            <a:r>
              <a:rPr lang="en-GB" sz="4400" dirty="0">
                <a:solidFill>
                  <a:srgbClr val="FF0000"/>
                </a:solidFill>
                <a:highlight>
                  <a:srgbClr val="FFFF00"/>
                </a:highlight>
                <a:latin typeface="Comic Sans MS" panose="030F0702030302020204" pitchFamily="66" charset="0"/>
              </a:rPr>
              <a:t>nit </a:t>
            </a:r>
            <a:r>
              <a:rPr lang="en-GB" sz="4400" dirty="0">
                <a:solidFill>
                  <a:srgbClr val="FF0000"/>
                </a:solidFill>
                <a:latin typeface="Comic Sans MS" panose="030F0702030302020204" pitchFamily="66" charset="0"/>
              </a:rPr>
              <a:t> </a:t>
            </a:r>
            <a:r>
              <a:rPr lang="en-GB" sz="4400" dirty="0">
                <a:highlight>
                  <a:srgbClr val="FFFF00"/>
                </a:highlight>
                <a:latin typeface="Comic Sans MS" panose="030F0702030302020204" pitchFamily="66" charset="0"/>
              </a:rPr>
              <a:t>.</a:t>
            </a:r>
            <a:r>
              <a:rPr lang="en-GB" sz="4400" dirty="0">
                <a:latin typeface="Comic Sans MS" panose="030F0702030302020204" pitchFamily="66" charset="0"/>
              </a:rPr>
              <a:t>  </a:t>
            </a:r>
            <a:r>
              <a:rPr lang="en-GB" sz="4400" dirty="0" err="1">
                <a:solidFill>
                  <a:srgbClr val="FF0000"/>
                </a:solidFill>
                <a:highlight>
                  <a:srgbClr val="FFFF00"/>
                </a:highlight>
                <a:latin typeface="Comic Sans MS" panose="030F0702030302020204" pitchFamily="66" charset="0"/>
              </a:rPr>
              <a:t>i</a:t>
            </a:r>
            <a:r>
              <a:rPr lang="en-GB" sz="4400" dirty="0">
                <a:solidFill>
                  <a:srgbClr val="FF0000"/>
                </a:solidFill>
                <a:highlight>
                  <a:srgbClr val="FFFF00"/>
                </a:highlight>
                <a:latin typeface="Comic Sans MS" panose="030F0702030302020204" pitchFamily="66" charset="0"/>
              </a:rPr>
              <a:t> </a:t>
            </a:r>
            <a:r>
              <a:rPr lang="en-GB" sz="4400" dirty="0">
                <a:solidFill>
                  <a:srgbClr val="FF0000"/>
                </a:solidFill>
                <a:latin typeface="Comic Sans MS" panose="030F0702030302020204" pitchFamily="66" charset="0"/>
              </a:rPr>
              <a:t>can stamp in the </a:t>
            </a:r>
            <a:r>
              <a:rPr lang="en-GB" sz="4400" dirty="0" err="1">
                <a:solidFill>
                  <a:srgbClr val="FF0000"/>
                </a:solidFill>
                <a:highlight>
                  <a:srgbClr val="FFFF00"/>
                </a:highlight>
                <a:latin typeface="Comic Sans MS" panose="030F0702030302020204" pitchFamily="66" charset="0"/>
              </a:rPr>
              <a:t>sno</a:t>
            </a:r>
            <a:r>
              <a:rPr lang="en-GB" sz="4400" dirty="0">
                <a:solidFill>
                  <a:srgbClr val="00B0F0"/>
                </a:solidFill>
                <a:latin typeface="Comic Sans MS" panose="030F0702030302020204" pitchFamily="66" charset="0"/>
                <a:ea typeface="+mj-ea"/>
                <a:cs typeface="+mj-cs"/>
              </a:rPr>
              <a:t>  </a:t>
            </a:r>
            <a:r>
              <a:rPr lang="en-GB" sz="4400" dirty="0">
                <a:highlight>
                  <a:srgbClr val="FFFF00"/>
                </a:highlight>
                <a:latin typeface="Comic Sans MS" panose="030F0702030302020204" pitchFamily="66" charset="0"/>
                <a:ea typeface="+mj-ea"/>
                <a:cs typeface="+mj-cs"/>
              </a:rPr>
              <a:t>.</a:t>
            </a:r>
            <a:endParaRPr lang="en-GB" sz="4900" dirty="0">
              <a:solidFill>
                <a:srgbClr val="00B0F0"/>
              </a:solidFill>
              <a:highlight>
                <a:srgbClr val="FFFF00"/>
              </a:highlight>
              <a:latin typeface="Comic Sans MS" panose="030F0702030302020204" pitchFamily="66" charset="0"/>
              <a:ea typeface="+mj-ea"/>
              <a:cs typeface="+mj-cs"/>
            </a:endParaRPr>
          </a:p>
          <a:p>
            <a:endParaRPr lang="en-GB" sz="4900" dirty="0">
              <a:solidFill>
                <a:srgbClr val="0070C0"/>
              </a:solidFill>
              <a:latin typeface="Comic Sans MS" panose="030F0702030302020204" pitchFamily="66" charset="0"/>
              <a:ea typeface="+mj-ea"/>
              <a:cs typeface="+mj-cs"/>
            </a:endParaRPr>
          </a:p>
          <a:p>
            <a:r>
              <a:rPr lang="en-GB" sz="3600" u="sng" dirty="0">
                <a:latin typeface="Comic Sans MS" panose="030F0702030302020204" pitchFamily="66" charset="0"/>
                <a:ea typeface="+mj-ea"/>
                <a:cs typeface="+mj-cs"/>
              </a:rPr>
              <a:t>Now copy it up neatly (correct sentence on slide 15).</a:t>
            </a:r>
          </a:p>
          <a:p>
            <a:endParaRPr lang="en-GB" sz="3600" u="sng" dirty="0">
              <a:latin typeface="Comic Sans MS" panose="030F0702030302020204" pitchFamily="66" charset="0"/>
              <a:ea typeface="+mj-ea"/>
              <a:cs typeface="+mj-cs"/>
            </a:endParaRPr>
          </a:p>
        </p:txBody>
      </p:sp>
      <p:sp>
        <p:nvSpPr>
          <p:cNvPr id="6" name="Speech Bubble: Rectangle with Corners Rounded 5">
            <a:extLst>
              <a:ext uri="{FF2B5EF4-FFF2-40B4-BE49-F238E27FC236}">
                <a16:creationId xmlns:a16="http://schemas.microsoft.com/office/drawing/2014/main" id="{A1BBF2DF-5A56-4D26-8BDF-A6A309144733}"/>
              </a:ext>
            </a:extLst>
          </p:cNvPr>
          <p:cNvSpPr/>
          <p:nvPr/>
        </p:nvSpPr>
        <p:spPr>
          <a:xfrm>
            <a:off x="8794606" y="3887087"/>
            <a:ext cx="2695574" cy="1572491"/>
          </a:xfrm>
          <a:prstGeom prst="wedgeRoundRectCallout">
            <a:avLst>
              <a:gd name="adj1" fmla="val -95485"/>
              <a:gd name="adj2" fmla="val -69604"/>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dirty="0">
                <a:solidFill>
                  <a:prstClr val="black"/>
                </a:solidFill>
                <a:latin typeface="Comic Sans MS" panose="030F0702030302020204" pitchFamily="66" charset="0"/>
              </a:rPr>
              <a:t>Did you spot all of the mistakes? </a:t>
            </a:r>
          </a:p>
        </p:txBody>
      </p:sp>
      <p:pic>
        <p:nvPicPr>
          <p:cNvPr id="7" name="Picture 6">
            <a:extLst>
              <a:ext uri="{FF2B5EF4-FFF2-40B4-BE49-F238E27FC236}">
                <a16:creationId xmlns:a16="http://schemas.microsoft.com/office/drawing/2014/main" id="{9D2414A8-EB1C-4F1C-AC5C-6211322AC70F}"/>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149928" y="565229"/>
            <a:ext cx="1214596" cy="1083346"/>
          </a:xfrm>
          <a:prstGeom prst="rect">
            <a:avLst/>
          </a:prstGeom>
        </p:spPr>
      </p:pic>
    </p:spTree>
    <p:extLst>
      <p:ext uri="{BB962C8B-B14F-4D97-AF65-F5344CB8AC3E}">
        <p14:creationId xmlns:p14="http://schemas.microsoft.com/office/powerpoint/2010/main" val="23771187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683635" y="347306"/>
            <a:ext cx="10605655" cy="1699202"/>
          </a:xfrm>
        </p:spPr>
        <p:txBody>
          <a:bodyPr>
            <a:normAutofit/>
          </a:bodyPr>
          <a:lstStyle/>
          <a:p>
            <a:r>
              <a:rPr lang="en-GB" sz="3600" dirty="0">
                <a:latin typeface="Comic Sans MS" panose="030F0702030302020204" pitchFamily="66" charset="0"/>
              </a:rPr>
              <a:t>  </a:t>
            </a:r>
            <a:r>
              <a:rPr lang="en-GB" sz="3600" u="sng" dirty="0">
                <a:latin typeface="Comic Sans MS" panose="030F0702030302020204" pitchFamily="66" charset="0"/>
              </a:rPr>
              <a:t>Edit a Sentence – correct sentences </a:t>
            </a:r>
            <a:endParaRPr lang="en-US" sz="3600"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5DFDE5E3-EC4E-421F-89B3-A5A9D9B752E4}"/>
              </a:ext>
            </a:extLst>
          </p:cNvPr>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96600" y="2482219"/>
            <a:ext cx="1276782" cy="702666"/>
          </a:xfrm>
          <a:prstGeom prst="rect">
            <a:avLst/>
          </a:prstGeom>
        </p:spPr>
      </p:pic>
      <p:pic>
        <p:nvPicPr>
          <p:cNvPr id="8" name="Picture 7">
            <a:extLst>
              <a:ext uri="{FF2B5EF4-FFF2-40B4-BE49-F238E27FC236}">
                <a16:creationId xmlns:a16="http://schemas.microsoft.com/office/drawing/2014/main" id="{546B887C-DD70-4AD9-B69D-515B7E2D7040}"/>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58786" y="4216088"/>
            <a:ext cx="1214596" cy="1083346"/>
          </a:xfrm>
          <a:prstGeom prst="rect">
            <a:avLst/>
          </a:prstGeom>
        </p:spPr>
      </p:pic>
      <p:sp>
        <p:nvSpPr>
          <p:cNvPr id="9" name="Rectangle 8">
            <a:extLst>
              <a:ext uri="{FF2B5EF4-FFF2-40B4-BE49-F238E27FC236}">
                <a16:creationId xmlns:a16="http://schemas.microsoft.com/office/drawing/2014/main" id="{85A3CED0-AEFB-434B-9DC0-9CBE31F35B80}"/>
              </a:ext>
            </a:extLst>
          </p:cNvPr>
          <p:cNvSpPr/>
          <p:nvPr/>
        </p:nvSpPr>
        <p:spPr>
          <a:xfrm>
            <a:off x="2382980" y="4216088"/>
            <a:ext cx="8535140" cy="1446550"/>
          </a:xfrm>
          <a:prstGeom prst="rect">
            <a:avLst/>
          </a:prstGeom>
        </p:spPr>
        <p:txBody>
          <a:bodyPr wrap="square">
            <a:spAutoFit/>
          </a:bodyPr>
          <a:lstStyle/>
          <a:p>
            <a:pPr lvl="0"/>
            <a:r>
              <a:rPr lang="en-GB" sz="4400" dirty="0">
                <a:solidFill>
                  <a:srgbClr val="0070C0"/>
                </a:solidFill>
                <a:latin typeface="Comic Sans MS" panose="030F0702030302020204" pitchFamily="66" charset="0"/>
              </a:rPr>
              <a:t>It snowed last night. I can stamp in the snow.</a:t>
            </a:r>
          </a:p>
        </p:txBody>
      </p:sp>
      <p:sp>
        <p:nvSpPr>
          <p:cNvPr id="10" name="TextBox 9">
            <a:extLst>
              <a:ext uri="{FF2B5EF4-FFF2-40B4-BE49-F238E27FC236}">
                <a16:creationId xmlns:a16="http://schemas.microsoft.com/office/drawing/2014/main" id="{C2D87B24-7F68-478B-A857-F57FB20E307D}"/>
              </a:ext>
            </a:extLst>
          </p:cNvPr>
          <p:cNvSpPr txBox="1"/>
          <p:nvPr/>
        </p:nvSpPr>
        <p:spPr>
          <a:xfrm>
            <a:off x="2382980" y="2435733"/>
            <a:ext cx="8423565" cy="769441"/>
          </a:xfrm>
          <a:prstGeom prst="rect">
            <a:avLst/>
          </a:prstGeom>
          <a:noFill/>
        </p:spPr>
        <p:txBody>
          <a:bodyPr wrap="square" rtlCol="0">
            <a:spAutoFit/>
          </a:bodyPr>
          <a:lstStyle/>
          <a:p>
            <a:r>
              <a:rPr lang="en-GB" sz="4400" dirty="0">
                <a:solidFill>
                  <a:srgbClr val="0070C0"/>
                </a:solidFill>
                <a:latin typeface="Comic Sans MS" panose="030F0702030302020204" pitchFamily="66" charset="0"/>
              </a:rPr>
              <a:t>Six bugs are stuck in my web.</a:t>
            </a:r>
            <a:endParaRPr lang="en-US" sz="4400" dirty="0">
              <a:solidFill>
                <a:srgbClr val="0070C0"/>
              </a:solidFill>
              <a:latin typeface="Comic Sans MS" panose="030F0702030302020204" pitchFamily="66" charset="0"/>
            </a:endParaRPr>
          </a:p>
        </p:txBody>
      </p:sp>
    </p:spTree>
    <p:extLst>
      <p:ext uri="{BB962C8B-B14F-4D97-AF65-F5344CB8AC3E}">
        <p14:creationId xmlns:p14="http://schemas.microsoft.com/office/powerpoint/2010/main" val="2542636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200" u="sng" dirty="0">
                <a:latin typeface="Comic Sans MS" panose="030F0702030302020204" pitchFamily="66" charset="0"/>
              </a:rPr>
              <a:t>Order Groups of Objects</a:t>
            </a:r>
          </a:p>
          <a:p>
            <a:pPr marL="0" indent="0">
              <a:buNone/>
            </a:pPr>
            <a:r>
              <a:rPr lang="en-GB" dirty="0">
                <a:latin typeface="Comic Sans MS" panose="030F0702030302020204" pitchFamily="66" charset="0"/>
              </a:rPr>
              <a:t>You will need:</a:t>
            </a:r>
          </a:p>
          <a:p>
            <a:pPr>
              <a:buFontTx/>
              <a:buChar char="-"/>
            </a:pPr>
            <a:r>
              <a:rPr lang="en-GB" dirty="0">
                <a:latin typeface="Comic Sans MS" panose="030F0702030302020204" pitchFamily="66" charset="0"/>
              </a:rPr>
              <a:t>maths booklet (Wednesday – Order Groups of Objects)</a:t>
            </a:r>
          </a:p>
          <a:p>
            <a:pPr>
              <a:buFontTx/>
              <a:buChar char="-"/>
            </a:pPr>
            <a:r>
              <a:rPr lang="en-GB" dirty="0">
                <a:latin typeface="Comic Sans MS" panose="030F0702030302020204" pitchFamily="66" charset="0"/>
              </a:rPr>
              <a:t>tens frames drawn on paper</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763BE302-1E4C-4B08-B64A-2D9DD460DCE3}"/>
              </a:ext>
            </a:extLst>
          </p:cNvPr>
          <p:cNvPicPr>
            <a:picLocks noChangeAspect="1"/>
          </p:cNvPicPr>
          <p:nvPr/>
        </p:nvPicPr>
        <p:blipFill>
          <a:blip r:embed="rId4"/>
          <a:stretch>
            <a:fillRect/>
          </a:stretch>
        </p:blipFill>
        <p:spPr>
          <a:xfrm>
            <a:off x="529390" y="4185946"/>
            <a:ext cx="10725150" cy="1647825"/>
          </a:xfrm>
          <a:prstGeom prst="rect">
            <a:avLst/>
          </a:prstGeom>
        </p:spPr>
      </p:pic>
      <p:pic>
        <p:nvPicPr>
          <p:cNvPr id="19" name="Picture 18">
            <a:extLst>
              <a:ext uri="{FF2B5EF4-FFF2-40B4-BE49-F238E27FC236}">
                <a16:creationId xmlns:a16="http://schemas.microsoft.com/office/drawing/2014/main" id="{635F2CF8-E074-4752-8189-BEBD01E96D4F}"/>
              </a:ext>
            </a:extLst>
          </p:cNvPr>
          <p:cNvPicPr>
            <a:picLocks noChangeAspect="1"/>
          </p:cNvPicPr>
          <p:nvPr/>
        </p:nvPicPr>
        <p:blipFill>
          <a:blip r:embed="rId4"/>
          <a:stretch>
            <a:fillRect/>
          </a:stretch>
        </p:blipFill>
        <p:spPr>
          <a:xfrm>
            <a:off x="8104909" y="568565"/>
            <a:ext cx="3621665" cy="748864"/>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pPr algn="ct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r>
              <a:rPr lang="en-GB" sz="3600" dirty="0">
                <a:latin typeface="Comic Sans MS" panose="030F0702030302020204" pitchFamily="66" charset="0"/>
              </a:rPr>
              <a:t>Is this true or false?    (answer on slide 19)</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6" name="Picture 5">
            <a:extLst>
              <a:ext uri="{FF2B5EF4-FFF2-40B4-BE49-F238E27FC236}">
                <a16:creationId xmlns:a16="http://schemas.microsoft.com/office/drawing/2014/main" id="{8C6F4077-4DEF-485B-84F8-204AAE7B9AA9}"/>
              </a:ext>
            </a:extLst>
          </p:cNvPr>
          <p:cNvPicPr>
            <a:picLocks noChangeAspect="1"/>
          </p:cNvPicPr>
          <p:nvPr/>
        </p:nvPicPr>
        <p:blipFill>
          <a:blip r:embed="rId3"/>
          <a:stretch>
            <a:fillRect/>
          </a:stretch>
        </p:blipFill>
        <p:spPr>
          <a:xfrm>
            <a:off x="2688648" y="2027217"/>
            <a:ext cx="6572248" cy="4592148"/>
          </a:xfrm>
          <a:prstGeom prst="rect">
            <a:avLst/>
          </a:prstGeom>
        </p:spPr>
      </p:pic>
    </p:spTree>
    <p:extLst>
      <p:ext uri="{BB962C8B-B14F-4D97-AF65-F5344CB8AC3E}">
        <p14:creationId xmlns:p14="http://schemas.microsoft.com/office/powerpoint/2010/main" val="4205453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6" name="Picture 5">
            <a:extLst>
              <a:ext uri="{FF2B5EF4-FFF2-40B4-BE49-F238E27FC236}">
                <a16:creationId xmlns:a16="http://schemas.microsoft.com/office/drawing/2014/main" id="{FF4B8B68-AFBE-4E8E-AC00-9FC651FA5719}"/>
              </a:ext>
            </a:extLst>
          </p:cNvPr>
          <p:cNvPicPr>
            <a:picLocks noChangeAspect="1"/>
          </p:cNvPicPr>
          <p:nvPr/>
        </p:nvPicPr>
        <p:blipFill>
          <a:blip r:embed="rId3"/>
          <a:stretch>
            <a:fillRect/>
          </a:stretch>
        </p:blipFill>
        <p:spPr>
          <a:xfrm>
            <a:off x="2003713" y="1482000"/>
            <a:ext cx="7439025" cy="5133975"/>
          </a:xfrm>
          <a:prstGeom prst="rect">
            <a:avLst/>
          </a:prstGeom>
        </p:spPr>
      </p:pic>
    </p:spTree>
    <p:extLst>
      <p:ext uri="{BB962C8B-B14F-4D97-AF65-F5344CB8AC3E}">
        <p14:creationId xmlns:p14="http://schemas.microsoft.com/office/powerpoint/2010/main" val="3391916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381000" y="1295161"/>
            <a:ext cx="10515600" cy="5784942"/>
          </a:xfrm>
        </p:spPr>
        <p:txBody>
          <a:bodyPr>
            <a:normAutofit/>
          </a:bodyPr>
          <a:lstStyle/>
          <a:p>
            <a:pPr marL="0" indent="0">
              <a:buNone/>
            </a:pPr>
            <a:r>
              <a:rPr lang="en-GB" sz="3200" dirty="0">
                <a:latin typeface="Comic Sans MS" panose="030F0702030302020204" pitchFamily="66" charset="0"/>
              </a:rPr>
              <a:t>Today we are building on comparing groups of objects by moving on to ordering groups of objects.</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To begin this session I would like you to get your child to draw two tens frames side by side so they can fit in up to 20 (or you could draw them if you prefer).</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8" name="Picture 7">
            <a:extLst>
              <a:ext uri="{FF2B5EF4-FFF2-40B4-BE49-F238E27FC236}">
                <a16:creationId xmlns:a16="http://schemas.microsoft.com/office/drawing/2014/main" id="{318DA4D7-507F-45D9-865C-36F030185DF1}"/>
              </a:ext>
            </a:extLst>
          </p:cNvPr>
          <p:cNvPicPr>
            <a:picLocks noChangeAspect="1"/>
          </p:cNvPicPr>
          <p:nvPr/>
        </p:nvPicPr>
        <p:blipFill>
          <a:blip r:embed="rId3"/>
          <a:stretch>
            <a:fillRect/>
          </a:stretch>
        </p:blipFill>
        <p:spPr>
          <a:xfrm rot="5400000">
            <a:off x="4738254" y="4436187"/>
            <a:ext cx="2244436" cy="1868941"/>
          </a:xfrm>
          <a:prstGeom prst="rect">
            <a:avLst/>
          </a:prstGeom>
        </p:spPr>
      </p:pic>
      <p:pic>
        <p:nvPicPr>
          <p:cNvPr id="10" name="Picture 9">
            <a:extLst>
              <a:ext uri="{FF2B5EF4-FFF2-40B4-BE49-F238E27FC236}">
                <a16:creationId xmlns:a16="http://schemas.microsoft.com/office/drawing/2014/main" id="{5D5B72EE-6CE8-47CE-A67A-9E36A21719C1}"/>
              </a:ext>
            </a:extLst>
          </p:cNvPr>
          <p:cNvPicPr>
            <a:picLocks noChangeAspect="1"/>
          </p:cNvPicPr>
          <p:nvPr/>
        </p:nvPicPr>
        <p:blipFill>
          <a:blip r:embed="rId3"/>
          <a:stretch>
            <a:fillRect/>
          </a:stretch>
        </p:blipFill>
        <p:spPr>
          <a:xfrm rot="5400000">
            <a:off x="7065816" y="4436187"/>
            <a:ext cx="2244436" cy="1868941"/>
          </a:xfrm>
          <a:prstGeom prst="rect">
            <a:avLst/>
          </a:prstGeom>
        </p:spPr>
      </p:pic>
      <p:pic>
        <p:nvPicPr>
          <p:cNvPr id="11" name="Picture 10">
            <a:extLst>
              <a:ext uri="{FF2B5EF4-FFF2-40B4-BE49-F238E27FC236}">
                <a16:creationId xmlns:a16="http://schemas.microsoft.com/office/drawing/2014/main" id="{49668552-F611-435E-AE47-6C83C68E51BB}"/>
              </a:ext>
            </a:extLst>
          </p:cNvPr>
          <p:cNvPicPr>
            <a:picLocks noChangeAspect="1"/>
          </p:cNvPicPr>
          <p:nvPr/>
        </p:nvPicPr>
        <p:blipFill>
          <a:blip r:embed="rId4"/>
          <a:stretch>
            <a:fillRect/>
          </a:stretch>
        </p:blipFill>
        <p:spPr>
          <a:xfrm>
            <a:off x="2595747" y="4249353"/>
            <a:ext cx="1871634" cy="2243522"/>
          </a:xfrm>
          <a:prstGeom prst="rect">
            <a:avLst/>
          </a:prstGeom>
        </p:spPr>
      </p:pic>
    </p:spTree>
    <p:extLst>
      <p:ext uri="{BB962C8B-B14F-4D97-AF65-F5344CB8AC3E}">
        <p14:creationId xmlns:p14="http://schemas.microsoft.com/office/powerpoint/2010/main" val="2819034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382300" y="796686"/>
            <a:ext cx="10515600" cy="5784942"/>
          </a:xfrm>
        </p:spPr>
        <p:txBody>
          <a:bodyPr>
            <a:normAutofit/>
          </a:bodyPr>
          <a:lstStyle/>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Using tens frames. Ask your child to place dots</a:t>
            </a:r>
          </a:p>
          <a:p>
            <a:pPr marL="0" indent="0">
              <a:buNone/>
            </a:pPr>
            <a:r>
              <a:rPr lang="en-GB" sz="3200" dirty="0">
                <a:latin typeface="Comic Sans MS" panose="030F0702030302020204" pitchFamily="66" charset="0"/>
              </a:rPr>
              <a:t>to represent any number between 0 -20. </a:t>
            </a:r>
          </a:p>
          <a:p>
            <a:pPr marL="0" indent="0">
              <a:buNone/>
            </a:pPr>
            <a:r>
              <a:rPr lang="en-GB" sz="3200" dirty="0">
                <a:latin typeface="Comic Sans MS" panose="030F0702030302020204" pitchFamily="66" charset="0"/>
              </a:rPr>
              <a:t>Repeat so you have 3 different numbers represented.</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Then ask your child to order them from smallest to greatest and then from greatest to smallest.</a:t>
            </a:r>
          </a:p>
          <a:p>
            <a:pPr marL="0" indent="0">
              <a:buNone/>
            </a:pPr>
            <a:r>
              <a:rPr lang="en-GB" sz="3200" dirty="0">
                <a:latin typeface="Comic Sans MS" panose="030F0702030302020204" pitchFamily="66" charset="0"/>
              </a:rPr>
              <a:t>Repeat until they are confident.</a:t>
            </a: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5" name="Picture 4">
            <a:extLst>
              <a:ext uri="{FF2B5EF4-FFF2-40B4-BE49-F238E27FC236}">
                <a16:creationId xmlns:a16="http://schemas.microsoft.com/office/drawing/2014/main" id="{C5048EE6-0B34-476F-A8CC-485504B07DD8}"/>
              </a:ext>
            </a:extLst>
          </p:cNvPr>
          <p:cNvPicPr>
            <a:picLocks noChangeAspect="1"/>
          </p:cNvPicPr>
          <p:nvPr/>
        </p:nvPicPr>
        <p:blipFill>
          <a:blip r:embed="rId3"/>
          <a:stretch>
            <a:fillRect/>
          </a:stretch>
        </p:blipFill>
        <p:spPr>
          <a:xfrm rot="16200000">
            <a:off x="1691508" y="3308455"/>
            <a:ext cx="1253836" cy="1213389"/>
          </a:xfrm>
          <a:prstGeom prst="rect">
            <a:avLst/>
          </a:prstGeom>
        </p:spPr>
      </p:pic>
      <p:pic>
        <p:nvPicPr>
          <p:cNvPr id="6" name="Picture 5">
            <a:extLst>
              <a:ext uri="{FF2B5EF4-FFF2-40B4-BE49-F238E27FC236}">
                <a16:creationId xmlns:a16="http://schemas.microsoft.com/office/drawing/2014/main" id="{E1C881BB-F17F-4B80-85AB-478DEA1C92B2}"/>
              </a:ext>
            </a:extLst>
          </p:cNvPr>
          <p:cNvPicPr>
            <a:picLocks noChangeAspect="1"/>
          </p:cNvPicPr>
          <p:nvPr/>
        </p:nvPicPr>
        <p:blipFill>
          <a:blip r:embed="rId4"/>
          <a:stretch>
            <a:fillRect/>
          </a:stretch>
        </p:blipFill>
        <p:spPr>
          <a:xfrm rot="16200000">
            <a:off x="3226106" y="3402530"/>
            <a:ext cx="1253837" cy="1025237"/>
          </a:xfrm>
          <a:prstGeom prst="rect">
            <a:avLst/>
          </a:prstGeom>
        </p:spPr>
      </p:pic>
      <p:pic>
        <p:nvPicPr>
          <p:cNvPr id="7" name="Picture 6">
            <a:extLst>
              <a:ext uri="{FF2B5EF4-FFF2-40B4-BE49-F238E27FC236}">
                <a16:creationId xmlns:a16="http://schemas.microsoft.com/office/drawing/2014/main" id="{B71FDA88-B0D7-4B1B-BD68-CDD2883C4AFB}"/>
              </a:ext>
            </a:extLst>
          </p:cNvPr>
          <p:cNvPicPr>
            <a:picLocks noChangeAspect="1"/>
          </p:cNvPicPr>
          <p:nvPr/>
        </p:nvPicPr>
        <p:blipFill>
          <a:blip r:embed="rId5"/>
          <a:stretch>
            <a:fillRect/>
          </a:stretch>
        </p:blipFill>
        <p:spPr>
          <a:xfrm rot="16200000">
            <a:off x="4963662" y="3670859"/>
            <a:ext cx="1294376" cy="529120"/>
          </a:xfrm>
          <a:prstGeom prst="rect">
            <a:avLst/>
          </a:prstGeom>
        </p:spPr>
      </p:pic>
      <p:pic>
        <p:nvPicPr>
          <p:cNvPr id="4" name="Picture 3">
            <a:extLst>
              <a:ext uri="{FF2B5EF4-FFF2-40B4-BE49-F238E27FC236}">
                <a16:creationId xmlns:a16="http://schemas.microsoft.com/office/drawing/2014/main" id="{EE5B3759-9238-4FB2-B3DE-451305C68EC8}"/>
              </a:ext>
            </a:extLst>
          </p:cNvPr>
          <p:cNvPicPr>
            <a:picLocks noChangeAspect="1"/>
          </p:cNvPicPr>
          <p:nvPr/>
        </p:nvPicPr>
        <p:blipFill>
          <a:blip r:embed="rId6"/>
          <a:stretch>
            <a:fillRect/>
          </a:stretch>
        </p:blipFill>
        <p:spPr>
          <a:xfrm rot="16200000">
            <a:off x="4416421" y="3652738"/>
            <a:ext cx="1294377" cy="565360"/>
          </a:xfrm>
          <a:prstGeom prst="rect">
            <a:avLst/>
          </a:prstGeom>
        </p:spPr>
      </p:pic>
    </p:spTree>
    <p:extLst>
      <p:ext uri="{BB962C8B-B14F-4D97-AF65-F5344CB8AC3E}">
        <p14:creationId xmlns:p14="http://schemas.microsoft.com/office/powerpoint/2010/main" val="21457453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265206"/>
          </a:xfrm>
        </p:spPr>
        <p:txBody>
          <a:bodyPr>
            <a:normAutofit/>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US" u="sng" dirty="0">
                <a:hlinkClick r:id="rId2"/>
              </a:rPr>
              <a:t>https://vimeo.com/483537557</a:t>
            </a:r>
            <a:endParaRPr lang="en-US" u="sng" dirty="0"/>
          </a:p>
          <a:p>
            <a:pPr marL="0" indent="0">
              <a:buNone/>
            </a:pP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a:t>
            </a:r>
            <a:r>
              <a:rPr lang="en-US" dirty="0">
                <a:latin typeface="Comic Sans MS" panose="030F0702030302020204" pitchFamily="66" charset="0"/>
              </a:rPr>
              <a:t>to pause it to explain any of the teaching. </a:t>
            </a:r>
          </a:p>
          <a:p>
            <a:pPr marL="0" indent="0">
              <a:buNone/>
            </a:pPr>
            <a:endParaRPr lang="en-GB" dirty="0">
              <a:latin typeface="Comic Sans MS" panose="030F0702030302020204" pitchFamily="66" charset="0"/>
            </a:endParaRPr>
          </a:p>
          <a:p>
            <a:pPr marL="0" indent="0">
              <a:buNone/>
            </a:pPr>
            <a:r>
              <a:rPr lang="en-GB" sz="3200" dirty="0">
                <a:latin typeface="Comic Sans MS" panose="030F0702030302020204" pitchFamily="66" charset="0"/>
              </a:rPr>
              <a:t>N</a:t>
            </a:r>
            <a:r>
              <a:rPr lang="en-US" sz="3200" dirty="0">
                <a:latin typeface="Comic Sans MS" panose="030F0702030302020204" pitchFamily="66" charset="0"/>
              </a:rPr>
              <a:t>ow you are ready to have a go at the worksheet.</a:t>
            </a:r>
          </a:p>
          <a:p>
            <a:pPr marL="0" indent="0">
              <a:buNone/>
            </a:pPr>
            <a:r>
              <a:rPr lang="en-US" sz="3200" i="1" dirty="0">
                <a:latin typeface="Comic Sans MS" panose="030F0702030302020204" pitchFamily="66" charset="0"/>
              </a:rPr>
              <a:t>Remember you can write your answers in your blue maths book to save printing it out.</a:t>
            </a: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3"/>
          <a:stretch>
            <a:fillRect/>
          </a:stretch>
        </p:blipFill>
        <p:spPr>
          <a:xfrm>
            <a:off x="8188035" y="276661"/>
            <a:ext cx="3621665" cy="748864"/>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36512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690688"/>
            <a:ext cx="10515600" cy="5265206"/>
          </a:xfrm>
        </p:spPr>
        <p:txBody>
          <a:bodyPr>
            <a:normAutofit/>
          </a:bodyPr>
          <a:lstStyle/>
          <a:p>
            <a:pPr marL="0" indent="0" algn="ctr">
              <a:buNone/>
            </a:pPr>
            <a:endParaRPr lang="en-GB" sz="3600" u="sng" dirty="0">
              <a:latin typeface="Comic Sans MS" panose="030F0702030302020204" pitchFamily="66" charset="0"/>
            </a:endParaRPr>
          </a:p>
          <a:p>
            <a:pPr marL="0" indent="0" algn="ctr">
              <a:buNone/>
            </a:pPr>
            <a:endParaRPr lang="en-GB" sz="3500" u="sng" dirty="0">
              <a:latin typeface="Comic Sans MS" panose="030F0702030302020204" pitchFamily="66" charset="0"/>
            </a:endParaRPr>
          </a:p>
          <a:p>
            <a:pPr marL="0" indent="0" algn="ctr">
              <a:buNone/>
            </a:pPr>
            <a:endParaRPr lang="en-GB" dirty="0">
              <a:latin typeface="Comic Sans MS" panose="030F0702030302020204" pitchFamily="66" charset="0"/>
            </a:endParaRPr>
          </a:p>
        </p:txBody>
      </p:sp>
      <p:pic>
        <p:nvPicPr>
          <p:cNvPr id="9" name="Picture 8">
            <a:extLst>
              <a:ext uri="{FF2B5EF4-FFF2-40B4-BE49-F238E27FC236}">
                <a16:creationId xmlns:a16="http://schemas.microsoft.com/office/drawing/2014/main" id="{5B3D293E-6DA1-49E7-81FE-9340E04EFEA5}"/>
              </a:ext>
            </a:extLst>
          </p:cNvPr>
          <p:cNvPicPr>
            <a:picLocks noChangeAspect="1"/>
          </p:cNvPicPr>
          <p:nvPr/>
        </p:nvPicPr>
        <p:blipFill>
          <a:blip r:embed="rId2"/>
          <a:stretch>
            <a:fillRect/>
          </a:stretch>
        </p:blipFill>
        <p:spPr>
          <a:xfrm>
            <a:off x="8188035" y="276661"/>
            <a:ext cx="3621665" cy="748864"/>
          </a:xfrm>
          <a:prstGeom prst="rect">
            <a:avLst/>
          </a:prstGeom>
        </p:spPr>
      </p:pic>
      <p:pic>
        <p:nvPicPr>
          <p:cNvPr id="4" name="Picture 3">
            <a:extLst>
              <a:ext uri="{FF2B5EF4-FFF2-40B4-BE49-F238E27FC236}">
                <a16:creationId xmlns:a16="http://schemas.microsoft.com/office/drawing/2014/main" id="{8019F188-26F1-410D-AFEA-F93445BA27C4}"/>
              </a:ext>
            </a:extLst>
          </p:cNvPr>
          <p:cNvPicPr>
            <a:picLocks noChangeAspect="1"/>
          </p:cNvPicPr>
          <p:nvPr/>
        </p:nvPicPr>
        <p:blipFill>
          <a:blip r:embed="rId3"/>
          <a:stretch>
            <a:fillRect/>
          </a:stretch>
        </p:blipFill>
        <p:spPr>
          <a:xfrm>
            <a:off x="1496291" y="1823893"/>
            <a:ext cx="1907662" cy="1557275"/>
          </a:xfrm>
          <a:prstGeom prst="rect">
            <a:avLst/>
          </a:prstGeom>
        </p:spPr>
      </p:pic>
      <p:sp>
        <p:nvSpPr>
          <p:cNvPr id="5" name="TextBox 4">
            <a:extLst>
              <a:ext uri="{FF2B5EF4-FFF2-40B4-BE49-F238E27FC236}">
                <a16:creationId xmlns:a16="http://schemas.microsoft.com/office/drawing/2014/main" id="{D67F0A97-0034-4DDE-ACB3-73F00410BD69}"/>
              </a:ext>
            </a:extLst>
          </p:cNvPr>
          <p:cNvSpPr txBox="1"/>
          <p:nvPr/>
        </p:nvSpPr>
        <p:spPr>
          <a:xfrm>
            <a:off x="4225635" y="2119745"/>
            <a:ext cx="5989429" cy="646331"/>
          </a:xfrm>
          <a:prstGeom prst="rect">
            <a:avLst/>
          </a:prstGeom>
          <a:noFill/>
        </p:spPr>
        <p:txBody>
          <a:bodyPr wrap="square" rtlCol="0">
            <a:spAutoFit/>
          </a:bodyPr>
          <a:lstStyle/>
          <a:p>
            <a:r>
              <a:rPr lang="en-GB" sz="3600" dirty="0">
                <a:latin typeface="Comic Sans MS" panose="030F0702030302020204" pitchFamily="66" charset="0"/>
              </a:rPr>
              <a:t>Deeper Thinking Question</a:t>
            </a:r>
            <a:endParaRPr lang="en-US" sz="3600" dirty="0">
              <a:latin typeface="Comic Sans MS" panose="030F0702030302020204" pitchFamily="66" charset="0"/>
            </a:endParaRPr>
          </a:p>
        </p:txBody>
      </p:sp>
      <p:pic>
        <p:nvPicPr>
          <p:cNvPr id="11" name="Picture 10">
            <a:extLst>
              <a:ext uri="{FF2B5EF4-FFF2-40B4-BE49-F238E27FC236}">
                <a16:creationId xmlns:a16="http://schemas.microsoft.com/office/drawing/2014/main" id="{0C26FCF2-16DD-40EA-8150-23964DE6CC53}"/>
              </a:ext>
            </a:extLst>
          </p:cNvPr>
          <p:cNvPicPr>
            <a:picLocks noChangeAspect="1"/>
          </p:cNvPicPr>
          <p:nvPr/>
        </p:nvPicPr>
        <p:blipFill>
          <a:blip r:embed="rId4"/>
          <a:stretch>
            <a:fillRect/>
          </a:stretch>
        </p:blipFill>
        <p:spPr>
          <a:xfrm>
            <a:off x="4225635" y="3149456"/>
            <a:ext cx="5740046" cy="3311229"/>
          </a:xfrm>
          <a:prstGeom prst="rect">
            <a:avLst/>
          </a:prstGeom>
        </p:spPr>
      </p:pic>
    </p:spTree>
    <p:extLst>
      <p:ext uri="{BB962C8B-B14F-4D97-AF65-F5344CB8AC3E}">
        <p14:creationId xmlns:p14="http://schemas.microsoft.com/office/powerpoint/2010/main" val="13053319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838200" y="377370"/>
            <a:ext cx="10515600" cy="5733143"/>
          </a:xfrm>
        </p:spPr>
        <p:txBody>
          <a:bodyPr>
            <a:normAutofit fontScale="40000" lnSpcReduction="20000"/>
          </a:bodyPr>
          <a:lstStyle/>
          <a:p>
            <a:pPr marL="0" indent="0">
              <a:buNone/>
            </a:pPr>
            <a:endParaRPr lang="en-GB"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8000" dirty="0">
                <a:solidFill>
                  <a:srgbClr val="FF0000"/>
                </a:solidFill>
                <a:latin typeface="Comic Sans MS" panose="030F0702030302020204" pitchFamily="66" charset="0"/>
              </a:rPr>
              <a:t>If you have used a sheet, stick it into the front of your blue maths book. </a:t>
            </a:r>
          </a:p>
          <a:p>
            <a:pPr marL="0" indent="0">
              <a:buNone/>
            </a:pPr>
            <a:endParaRPr lang="en-GB" sz="3500" dirty="0">
              <a:latin typeface="Comic Sans MS" panose="030F0702030302020204" pitchFamily="66" charset="0"/>
            </a:endParaRPr>
          </a:p>
          <a:p>
            <a:pPr marL="0" indent="0">
              <a:buNone/>
            </a:pPr>
            <a:r>
              <a:rPr lang="en-GB" sz="8000" dirty="0">
                <a:latin typeface="Comic Sans MS" panose="030F0702030302020204" pitchFamily="66" charset="0"/>
              </a:rPr>
              <a:t>We will continue with some White Rose teaching again tomorrow.</a:t>
            </a:r>
          </a:p>
          <a:p>
            <a:pPr marL="0" indent="0">
              <a:buNone/>
            </a:pPr>
            <a:endParaRPr lang="en-GB" sz="4000" dirty="0">
              <a:latin typeface="Comic Sans MS" panose="030F0702030302020204" pitchFamily="66" charset="0"/>
            </a:endParaRPr>
          </a:p>
          <a:p>
            <a:pPr marL="0" indent="0">
              <a:buNone/>
            </a:pPr>
            <a:r>
              <a:rPr lang="en-GB" sz="8000" dirty="0">
                <a:latin typeface="Comic Sans MS" panose="030F0702030302020204" pitchFamily="66" charset="0"/>
              </a:rPr>
              <a:t>I think it is time for lunch and a break from your work.</a:t>
            </a:r>
          </a:p>
          <a:p>
            <a:pPr marL="0" indent="0">
              <a:buNone/>
            </a:pPr>
            <a:endParaRPr lang="en-GB" sz="3500" dirty="0">
              <a:latin typeface="Comic Sans MS" panose="030F0702030302020204" pitchFamily="66" charset="0"/>
            </a:endParaRPr>
          </a:p>
          <a:p>
            <a:pPr marL="0" indent="0">
              <a:buNone/>
            </a:pPr>
            <a:r>
              <a:rPr lang="en-GB" sz="3500" dirty="0">
                <a:latin typeface="Comic Sans MS" panose="030F0702030302020204" pitchFamily="66" charset="0"/>
              </a:rPr>
              <a:t>  </a:t>
            </a:r>
            <a:r>
              <a:rPr lang="en-GB" sz="8000" dirty="0">
                <a:latin typeface="Comic Sans MS" panose="030F0702030302020204" pitchFamily="66" charset="0"/>
              </a:rPr>
              <a:t>There is a science session this </a:t>
            </a:r>
          </a:p>
          <a:p>
            <a:pPr marL="0" indent="0">
              <a:buNone/>
            </a:pPr>
            <a:r>
              <a:rPr lang="en-GB" sz="8000" dirty="0">
                <a:latin typeface="Comic Sans MS" panose="030F0702030302020204" pitchFamily="66" charset="0"/>
              </a:rPr>
              <a:t> afternoon but enjoy your lunch</a:t>
            </a:r>
          </a:p>
          <a:p>
            <a:pPr marL="0" indent="0">
              <a:buNone/>
            </a:pPr>
            <a:r>
              <a:rPr lang="en-GB" sz="8000" dirty="0">
                <a:latin typeface="Comic Sans MS" panose="030F0702030302020204" pitchFamily="66" charset="0"/>
              </a:rPr>
              <a:t> first.</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965907"/>
            <a:ext cx="6223907" cy="1558055"/>
          </a:xfrm>
          <a:prstGeom prst="wedgeRoundRectCallout">
            <a:avLst>
              <a:gd name="adj1" fmla="val 64842"/>
              <a:gd name="adj2" fmla="val 102458"/>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204127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r>
              <a:rPr lang="en-GB" sz="7200" dirty="0">
                <a:solidFill>
                  <a:srgbClr val="FF0000"/>
                </a:solidFill>
                <a:latin typeface="Comic Sans MS" panose="030F0702030302020204" pitchFamily="66" charset="0"/>
              </a:rPr>
              <a:t>I Sing Pop</a:t>
            </a: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69383" y="2309275"/>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2189</TotalTime>
  <Words>1253</Words>
  <Application>Microsoft Office PowerPoint</Application>
  <PresentationFormat>Widescreen</PresentationFormat>
  <Paragraphs>175</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Comic Sans MS</vt:lpstr>
      <vt:lpstr>Times New Roman</vt:lpstr>
      <vt:lpstr>Office Theme</vt:lpstr>
      <vt:lpstr>    Wednesday 13th January 2021</vt:lpstr>
      <vt:lpstr>             RWI     You will need:                  Rainbow Group                       Sunshine Group                                      The Web                                 Snow                       book                                       book                                                                              ‘Weekly Writing sheet’ RWI (from                         your pack)                                           </vt:lpstr>
      <vt:lpstr>                Rainbow Group             ir – whirl and twirl   </vt:lpstr>
      <vt:lpstr>    Sunshine Group   are – care and share                     </vt:lpstr>
      <vt:lpstr>How to Play Roll and Read</vt:lpstr>
      <vt:lpstr>Continue with RWI</vt:lpstr>
      <vt:lpstr>Continue with RWI</vt:lpstr>
      <vt:lpstr>Continue with RWI</vt:lpstr>
      <vt:lpstr>Our Structure for RWI</vt:lpstr>
      <vt:lpstr>Our Structure for RWI</vt:lpstr>
      <vt:lpstr>                                     Edit a Sentence                  six bigs are stuck in my wib</vt:lpstr>
      <vt:lpstr>          Edit a Sentence</vt:lpstr>
      <vt:lpstr>                                 Edit a Sentence  it snowed last nit i can stamp in the sno</vt:lpstr>
      <vt:lpstr>          Edit a Sentence</vt:lpstr>
      <vt:lpstr>  Edit a Sentence – correct sentences </vt:lpstr>
      <vt:lpstr>        Stick your sheet in the front of your purple book.     Thank you for working hard.                                         Now have a break and a snack.  </vt:lpstr>
      <vt:lpstr>                          White Rose Maths</vt:lpstr>
      <vt:lpstr>White Rose Maths  Is this true or false?    (answer on slide 19)</vt:lpstr>
      <vt:lpstr>                  White Rose Maths  </vt:lpstr>
      <vt:lpstr>                  White Rose Maths  </vt:lpstr>
      <vt:lpstr>                  White Rose Maths  </vt:lpstr>
      <vt:lpstr>                  White Rose Maths  </vt:lpstr>
      <vt:lpstr>                  White Rose Maths  </vt:lpstr>
      <vt:lpstr>PowerPoint Presentation</vt:lpstr>
      <vt:lpstr> Worship Time: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101</cp:revision>
  <dcterms:created xsi:type="dcterms:W3CDTF">2021-01-05T21:58:22Z</dcterms:created>
  <dcterms:modified xsi:type="dcterms:W3CDTF">2021-01-19T18:15:17Z</dcterms:modified>
</cp:coreProperties>
</file>