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85" r:id="rId3"/>
    <p:sldId id="268" r:id="rId4"/>
    <p:sldId id="269" r:id="rId5"/>
    <p:sldId id="257" r:id="rId6"/>
    <p:sldId id="270" r:id="rId7"/>
    <p:sldId id="281" r:id="rId8"/>
    <p:sldId id="272" r:id="rId9"/>
    <p:sldId id="273" r:id="rId10"/>
    <p:sldId id="258" r:id="rId11"/>
    <p:sldId id="274" r:id="rId12"/>
    <p:sldId id="263" r:id="rId13"/>
    <p:sldId id="264" r:id="rId14"/>
    <p:sldId id="275" r:id="rId15"/>
    <p:sldId id="286" r:id="rId16"/>
    <p:sldId id="287" r:id="rId17"/>
    <p:sldId id="276" r:id="rId18"/>
    <p:sldId id="277" r:id="rId19"/>
    <p:sldId id="265" r:id="rId20"/>
    <p:sldId id="279" r:id="rId21"/>
    <p:sldId id="288" r:id="rId22"/>
    <p:sldId id="289" r:id="rId23"/>
    <p:sldId id="297" r:id="rId24"/>
    <p:sldId id="291" r:id="rId25"/>
    <p:sldId id="290" r:id="rId26"/>
    <p:sldId id="283" r:id="rId27"/>
    <p:sldId id="295" r:id="rId28"/>
    <p:sldId id="296" r:id="rId29"/>
    <p:sldId id="298" r:id="rId30"/>
    <p:sldId id="299" r:id="rId31"/>
    <p:sldId id="300" r:id="rId32"/>
    <p:sldId id="294" r:id="rId33"/>
    <p:sldId id="301" r:id="rId34"/>
    <p:sldId id="267" r:id="rId35"/>
    <p:sldId id="293"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50" autoAdjust="0"/>
    <p:restoredTop sz="94660"/>
  </p:normalViewPr>
  <p:slideViewPr>
    <p:cSldViewPr snapToGrid="0">
      <p:cViewPr>
        <p:scale>
          <a:sx n="69" d="100"/>
          <a:sy n="69" d="100"/>
        </p:scale>
        <p:origin x="85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1/18/2021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1/18/2021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316967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www.pngall.com/pencil-png"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vimeo.com/483169674"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jNOYgRf5jes" TargetMode="External"/><Relationship Id="rId2" Type="http://schemas.openxmlformats.org/officeDocument/2006/relationships/hyperlink" Target="https://www.youtube.com/watch?v=LYK8ERKPnNM" TargetMode="External"/><Relationship Id="rId1" Type="http://schemas.openxmlformats.org/officeDocument/2006/relationships/slideLayout" Target="../slideLayouts/slideLayout2.xml"/><Relationship Id="rId5" Type="http://schemas.openxmlformats.org/officeDocument/2006/relationships/hyperlink" Target="http://elgarblog.wordpress.com/2012/10/16/challenges-and-opportunities-in-the-arctic-by-joseph-f-c-dimento-hermanni-backer-and-alexis-hickman/" TargetMode="External"/><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32.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10" Type="http://schemas.openxmlformats.org/officeDocument/2006/relationships/image" Target="../media/image35.png"/><Relationship Id="rId4" Type="http://schemas.openxmlformats.org/officeDocument/2006/relationships/hyperlink" Target="http://elgarblog.wordpress.com/2012/10/16/challenges-and-opportunities-in-the-arctic-by-joseph-f-c-dimento-hermanni-backer-and-alexis-hickman/" TargetMode="External"/><Relationship Id="rId9"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40.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jNOYgRf5jes" TargetMode="External"/><Relationship Id="rId1" Type="http://schemas.openxmlformats.org/officeDocument/2006/relationships/slideLayout" Target="../slideLayouts/slideLayout2.xml"/><Relationship Id="rId4" Type="http://schemas.openxmlformats.org/officeDocument/2006/relationships/hyperlink" Target="http://elgarblog.wordpress.com/2012/10/16/challenges-and-opportunities-in-the-arctic-by-joseph-f-c-dimento-hermanni-backer-and-alexis-hickman/"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_rels/slide3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Tuesday 19</a:t>
            </a:r>
            <a:r>
              <a:rPr lang="en-GB" baseline="30000" dirty="0">
                <a:solidFill>
                  <a:srgbClr val="FF0000"/>
                </a:solidFill>
                <a:latin typeface="Comic Sans MS" panose="030F0702030302020204" pitchFamily="66" charset="0"/>
              </a:rPr>
              <a:t>th </a:t>
            </a:r>
            <a:r>
              <a:rPr lang="en-GB" dirty="0">
                <a:solidFill>
                  <a:srgbClr val="FF0000"/>
                </a:solidFill>
                <a:latin typeface="Comic Sans MS" panose="030F0702030302020204" pitchFamily="66" charset="0"/>
              </a:rPr>
              <a:t>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90689"/>
            <a:ext cx="10515600" cy="1738312"/>
          </a:xfrm>
        </p:spPr>
        <p:txBody>
          <a:bodyPr>
            <a:normAutofit/>
          </a:bodyPr>
          <a:lstStyle/>
          <a:p>
            <a:pPr marL="0" indent="0">
              <a:buNone/>
            </a:pPr>
            <a:r>
              <a:rPr lang="en-GB" dirty="0">
                <a:latin typeface="Comic Sans MS" panose="030F0702030302020204" pitchFamily="66" charset="0"/>
              </a:rPr>
              <a:t>      </a:t>
            </a:r>
            <a:r>
              <a:rPr lang="en-GB" sz="3200" dirty="0">
                <a:latin typeface="Comic Sans MS" panose="030F0702030302020204" pitchFamily="66" charset="0"/>
              </a:rPr>
              <a:t>Below is the timetable for today.</a:t>
            </a:r>
          </a:p>
          <a:p>
            <a:pPr marL="0" indent="0">
              <a:buNone/>
            </a:pPr>
            <a:r>
              <a:rPr lang="en-GB" sz="3200" dirty="0">
                <a:latin typeface="Comic Sans MS" panose="030F0702030302020204" pitchFamily="66" charset="0"/>
              </a:rPr>
              <a:t>      It is here to give you a guide on today’s work.</a:t>
            </a:r>
          </a:p>
          <a:p>
            <a:pPr marL="0" indent="0">
              <a:buNone/>
            </a:pPr>
            <a:r>
              <a:rPr lang="en-GB" i="1" u="sng" dirty="0">
                <a:solidFill>
                  <a:srgbClr val="FFC000"/>
                </a:solidFill>
                <a:latin typeface="Comic Sans MS" panose="030F0702030302020204" pitchFamily="66" charset="0"/>
              </a:rPr>
              <a:t>For maths you will need access to the worksheet.</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141932614"/>
              </p:ext>
            </p:extLst>
          </p:nvPr>
        </p:nvGraphicFramePr>
        <p:xfrm>
          <a:off x="838200" y="3643744"/>
          <a:ext cx="10176166" cy="2105891"/>
        </p:xfrm>
        <a:graphic>
          <a:graphicData uri="http://schemas.openxmlformats.org/drawingml/2006/table">
            <a:tbl>
              <a:tblPr firstRow="1" bandRow="1">
                <a:tableStyleId>{5C22544A-7EE6-4342-B048-85BDC9FD1C3A}</a:tableStyleId>
              </a:tblPr>
              <a:tblGrid>
                <a:gridCol w="848014">
                  <a:extLst>
                    <a:ext uri="{9D8B030D-6E8A-4147-A177-3AD203B41FA5}">
                      <a16:colId xmlns:a16="http://schemas.microsoft.com/office/drawing/2014/main" val="1057356747"/>
                    </a:ext>
                  </a:extLst>
                </a:gridCol>
                <a:gridCol w="1441259">
                  <a:extLst>
                    <a:ext uri="{9D8B030D-6E8A-4147-A177-3AD203B41FA5}">
                      <a16:colId xmlns:a16="http://schemas.microsoft.com/office/drawing/2014/main" val="2036603641"/>
                    </a:ext>
                  </a:extLst>
                </a:gridCol>
                <a:gridCol w="1482500">
                  <a:extLst>
                    <a:ext uri="{9D8B030D-6E8A-4147-A177-3AD203B41FA5}">
                      <a16:colId xmlns:a16="http://schemas.microsoft.com/office/drawing/2014/main" val="3670510117"/>
                    </a:ext>
                  </a:extLst>
                </a:gridCol>
                <a:gridCol w="296499">
                  <a:extLst>
                    <a:ext uri="{9D8B030D-6E8A-4147-A177-3AD203B41FA5}">
                      <a16:colId xmlns:a16="http://schemas.microsoft.com/office/drawing/2014/main" val="853626756"/>
                    </a:ext>
                  </a:extLst>
                </a:gridCol>
                <a:gridCol w="2324559">
                  <a:extLst>
                    <a:ext uri="{9D8B030D-6E8A-4147-A177-3AD203B41FA5}">
                      <a16:colId xmlns:a16="http://schemas.microsoft.com/office/drawing/2014/main" val="1405776208"/>
                    </a:ext>
                  </a:extLst>
                </a:gridCol>
                <a:gridCol w="320219">
                  <a:extLst>
                    <a:ext uri="{9D8B030D-6E8A-4147-A177-3AD203B41FA5}">
                      <a16:colId xmlns:a16="http://schemas.microsoft.com/office/drawing/2014/main" val="3688789344"/>
                    </a:ext>
                  </a:extLst>
                </a:gridCol>
                <a:gridCol w="1612959">
                  <a:extLst>
                    <a:ext uri="{9D8B030D-6E8A-4147-A177-3AD203B41FA5}">
                      <a16:colId xmlns:a16="http://schemas.microsoft.com/office/drawing/2014/main" val="1246538563"/>
                    </a:ext>
                  </a:extLst>
                </a:gridCol>
                <a:gridCol w="853920">
                  <a:extLst>
                    <a:ext uri="{9D8B030D-6E8A-4147-A177-3AD203B41FA5}">
                      <a16:colId xmlns:a16="http://schemas.microsoft.com/office/drawing/2014/main" val="1958461331"/>
                    </a:ext>
                  </a:extLst>
                </a:gridCol>
                <a:gridCol w="996237">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whirl and twirl</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are – care and share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b="1"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The Web</a:t>
                      </a:r>
                      <a:endParaRPr lang="en-US" sz="1000" b="1"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Snow</a:t>
                      </a:r>
                      <a:endParaRPr lang="en-US" sz="1000" b="1" dirty="0">
                        <a:solidFill>
                          <a:srgbClr val="FF0066"/>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Compare Numbers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https://vimeo.com/483169674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Topic</a:t>
                      </a:r>
                    </a:p>
                    <a:p>
                      <a:pPr marL="0" marR="0" algn="ctr">
                        <a:lnSpc>
                          <a:spcPct val="107000"/>
                        </a:lnSpc>
                        <a:spcBef>
                          <a:spcPts val="0"/>
                        </a:spcBef>
                        <a:spcAft>
                          <a:spcPts val="0"/>
                        </a:spcAft>
                      </a:pPr>
                      <a:endPar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a:t>
                      </a: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here is the Arctic and what is it like?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err="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Mr</a:t>
                      </a: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Debenham</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62695" y="4388628"/>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81744" y="5030079"/>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41020" y="4388628"/>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305452" y="4691605"/>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The Web                                 Snow</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162488"/>
            <a:ext cx="2126672" cy="1381778"/>
          </a:xfrm>
          <a:prstGeom prst="rect">
            <a:avLst/>
          </a:prstGeom>
        </p:spPr>
      </p:pic>
      <p:pic>
        <p:nvPicPr>
          <p:cNvPr id="7" name="Picture 6">
            <a:extLst>
              <a:ext uri="{FF2B5EF4-FFF2-40B4-BE49-F238E27FC236}">
                <a16:creationId xmlns:a16="http://schemas.microsoft.com/office/drawing/2014/main" id="{14593007-F38C-4DEB-8325-6B02E93B9595}"/>
              </a:ext>
            </a:extLst>
          </p:cNvPr>
          <p:cNvPicPr>
            <a:picLocks noChangeAspect="1"/>
          </p:cNvPicPr>
          <p:nvPr/>
        </p:nvPicPr>
        <p:blipFill>
          <a:blip r:embed="rId4"/>
          <a:stretch>
            <a:fillRect/>
          </a:stretch>
        </p:blipFill>
        <p:spPr>
          <a:xfrm>
            <a:off x="5911736" y="2633662"/>
            <a:ext cx="2352675" cy="1590675"/>
          </a:xfrm>
          <a:prstGeom prst="rect">
            <a:avLst/>
          </a:prstGeom>
        </p:spPr>
      </p:pic>
      <p:pic>
        <p:nvPicPr>
          <p:cNvPr id="8" name="Picture 7">
            <a:extLst>
              <a:ext uri="{FF2B5EF4-FFF2-40B4-BE49-F238E27FC236}">
                <a16:creationId xmlns:a16="http://schemas.microsoft.com/office/drawing/2014/main" id="{B8AEAA0D-1A0B-429D-99AB-79F322AFD70A}"/>
              </a:ext>
            </a:extLst>
          </p:cNvPr>
          <p:cNvPicPr>
            <a:picLocks noChangeAspect="1"/>
          </p:cNvPicPr>
          <p:nvPr/>
        </p:nvPicPr>
        <p:blipFill>
          <a:blip r:embed="rId5"/>
          <a:stretch>
            <a:fillRect/>
          </a:stretch>
        </p:blipFill>
        <p:spPr>
          <a:xfrm>
            <a:off x="838201" y="2633662"/>
            <a:ext cx="2258068" cy="1456540"/>
          </a:xfrm>
          <a:prstGeom prst="rect">
            <a:avLst/>
          </a:prstGeom>
        </p:spPr>
      </p:pic>
    </p:spTree>
    <p:extLst>
      <p:ext uri="{BB962C8B-B14F-4D97-AF65-F5344CB8AC3E}">
        <p14:creationId xmlns:p14="http://schemas.microsoft.com/office/powerpoint/2010/main" val="2763687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ir</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618177" y="3979511"/>
            <a:ext cx="8146472" cy="2554545"/>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3" name="Picture 2">
            <a:extLst>
              <a:ext uri="{FF2B5EF4-FFF2-40B4-BE49-F238E27FC236}">
                <a16:creationId xmlns:a16="http://schemas.microsoft.com/office/drawing/2014/main" id="{CD66CC90-F05D-471C-84EA-0C6BA326DFF2}"/>
              </a:ext>
            </a:extLst>
          </p:cNvPr>
          <p:cNvPicPr>
            <a:picLocks noChangeAspect="1"/>
          </p:cNvPicPr>
          <p:nvPr/>
        </p:nvPicPr>
        <p:blipFill>
          <a:blip r:embed="rId5"/>
          <a:stretch>
            <a:fillRect/>
          </a:stretch>
        </p:blipFill>
        <p:spPr>
          <a:xfrm>
            <a:off x="9502140" y="3178335"/>
            <a:ext cx="1943100" cy="2590800"/>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89"/>
            <a:ext cx="10515600" cy="1325563"/>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are</a:t>
            </a:r>
            <a:r>
              <a:rPr lang="en-GB" dirty="0">
                <a:solidFill>
                  <a:srgbClr val="C00000"/>
                </a:solidFill>
                <a:latin typeface="Comic Sans MS" panose="030F0702030302020204" pitchFamily="66" charset="0"/>
              </a:rPr>
              <a:t> </a:t>
            </a:r>
            <a:r>
              <a:rPr lang="en-GB" dirty="0">
                <a:latin typeface="Comic Sans MS" panose="030F0702030302020204" pitchFamily="66" charset="0"/>
              </a:rPr>
              <a:t>  </a:t>
            </a:r>
            <a:r>
              <a:rPr lang="en-GB" sz="4000" dirty="0">
                <a:latin typeface="Comic Sans MS" panose="030F0702030302020204" pitchFamily="66" charset="0"/>
              </a:rPr>
              <a:t>is our sound for this week</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70444" y="3889385"/>
            <a:ext cx="8281670" cy="2554545"/>
          </a:xfrm>
          <a:prstGeom prst="rect">
            <a:avLst/>
          </a:prstGeom>
        </p:spPr>
        <p:txBody>
          <a:bodyPr wrap="square">
            <a:spAutoFit/>
          </a:bodyPr>
          <a:lstStyle/>
          <a:p>
            <a:r>
              <a:rPr lang="en-GB" sz="3200" dirty="0">
                <a:latin typeface="Comic Sans MS" panose="030F0702030302020204" pitchFamily="66" charset="0"/>
              </a:rPr>
              <a:t>After a brief phonic session can you complete this phonic sheet that is </a:t>
            </a:r>
          </a:p>
          <a:p>
            <a:r>
              <a:rPr lang="en-GB" sz="3200" dirty="0">
                <a:latin typeface="Comic Sans MS" panose="030F0702030302020204" pitchFamily="66" charset="0"/>
              </a:rPr>
              <a:t>in the folder.</a:t>
            </a:r>
          </a:p>
          <a:p>
            <a:r>
              <a:rPr lang="en-GB" sz="3200" dirty="0">
                <a:latin typeface="Comic Sans MS" panose="030F0702030302020204" pitchFamily="66" charset="0"/>
              </a:rPr>
              <a:t>Once you have finished it, it can be stuck into your green home-learning book.</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6798B148-9C57-4268-8914-4EFD23FB1D11}"/>
              </a:ext>
            </a:extLst>
          </p:cNvPr>
          <p:cNvPicPr>
            <a:picLocks noChangeAspect="1"/>
          </p:cNvPicPr>
          <p:nvPr/>
        </p:nvPicPr>
        <p:blipFill>
          <a:blip r:embed="rId5"/>
          <a:stretch>
            <a:fillRect/>
          </a:stretch>
        </p:blipFill>
        <p:spPr>
          <a:xfrm>
            <a:off x="9549246" y="3224212"/>
            <a:ext cx="1943100" cy="2581275"/>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a:t>
            </a:r>
            <a:r>
              <a:rPr lang="en-GB" sz="3200" dirty="0">
                <a:solidFill>
                  <a:srgbClr val="FF0000"/>
                </a:solidFill>
                <a:latin typeface="Comic Sans MS" panose="030F0702030302020204" pitchFamily="66" charset="0"/>
              </a:rPr>
              <a:t> 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read the book 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Now you are ready for the second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Tuesday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00B050"/>
                </a:solidFill>
                <a:latin typeface="Comic Sans MS" panose="030F0702030302020204" pitchFamily="66" charset="0"/>
              </a:rPr>
              <a:t>A bug is stuck in the web.</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8826455"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0066"/>
                </a:solidFill>
                <a:latin typeface="Comic Sans MS" panose="030F0702030302020204" pitchFamily="66" charset="0"/>
              </a:rPr>
              <a:t>I throw my hat in the deep snow.</a:t>
            </a:r>
            <a:endParaRPr lang="en-US" sz="4400" dirty="0">
              <a:solidFill>
                <a:srgbClr val="FF0066"/>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07238" y="1656300"/>
            <a:ext cx="1897713" cy="954107"/>
          </a:xfrm>
          <a:prstGeom prst="rect">
            <a:avLst/>
          </a:prstGeom>
          <a:noFill/>
        </p:spPr>
        <p:txBody>
          <a:bodyPr wrap="square" rtlCol="0">
            <a:spAutoFit/>
          </a:bodyPr>
          <a:lstStyle/>
          <a:p>
            <a:r>
              <a:rPr lang="en-GB" sz="2400" dirty="0">
                <a:latin typeface="Comic Sans MS" panose="030F0702030302020204" pitchFamily="66" charset="0"/>
              </a:rPr>
              <a:t>remember</a:t>
            </a:r>
            <a:r>
              <a:rPr lang="en-GB" dirty="0"/>
              <a:t>: </a:t>
            </a:r>
          </a:p>
          <a:p>
            <a:r>
              <a:rPr lang="en-GB" sz="3200" dirty="0">
                <a:solidFill>
                  <a:srgbClr val="FF0066"/>
                </a:solidFill>
                <a:latin typeface="Comic Sans MS" panose="030F0702030302020204" pitchFamily="66" charset="0"/>
              </a:rPr>
              <a:t>     ck</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821031" y="4103463"/>
            <a:ext cx="1897713" cy="954107"/>
          </a:xfrm>
          <a:prstGeom prst="rect">
            <a:avLst/>
          </a:prstGeom>
          <a:solidFill>
            <a:schemeClr val="accent4">
              <a:lumMod val="20000"/>
              <a:lumOff val="80000"/>
            </a:schemeClr>
          </a:solidFill>
        </p:spPr>
        <p:txBody>
          <a:bodyPr wrap="square" rtlCol="0">
            <a:spAutoFit/>
          </a:bodyPr>
          <a:lstStyle/>
          <a:p>
            <a:pPr algn="ctr"/>
            <a:r>
              <a:rPr lang="en-GB" sz="2400" dirty="0">
                <a:latin typeface="Comic Sans MS" panose="030F0702030302020204" pitchFamily="66" charset="0"/>
              </a:rPr>
              <a:t>tricky word</a:t>
            </a:r>
            <a:r>
              <a:rPr lang="en-GB" dirty="0"/>
              <a:t>:             </a:t>
            </a:r>
            <a:r>
              <a:rPr lang="en-GB" sz="3200" dirty="0">
                <a:solidFill>
                  <a:srgbClr val="FF0066"/>
                </a:solidFill>
                <a:latin typeface="Comic Sans MS" panose="030F0702030302020204" pitchFamily="66" charset="0"/>
              </a:rPr>
              <a:t>my</a:t>
            </a:r>
            <a:endParaRPr lang="en-US" sz="3200" dirty="0">
              <a:solidFill>
                <a:srgbClr val="FF0066"/>
              </a:solidFill>
              <a:latin typeface="Comic Sans MS" panose="030F0702030302020204" pitchFamily="66" charset="0"/>
            </a:endParaRPr>
          </a:p>
        </p:txBody>
      </p:sp>
      <p:sp>
        <p:nvSpPr>
          <p:cNvPr id="14" name="Rectangle 13">
            <a:extLst>
              <a:ext uri="{FF2B5EF4-FFF2-40B4-BE49-F238E27FC236}">
                <a16:creationId xmlns:a16="http://schemas.microsoft.com/office/drawing/2014/main" id="{99A497A9-A19D-46CC-8ED3-C8CCAF6A556A}"/>
              </a:ext>
            </a:extLst>
          </p:cNvPr>
          <p:cNvSpPr/>
          <p:nvPr/>
        </p:nvSpPr>
        <p:spPr>
          <a:xfrm>
            <a:off x="8729920" y="3949575"/>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58366110-AB72-4BE6-A363-5A8DDB43B50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67398" y="4072383"/>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517251"/>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 </a:t>
            </a:r>
            <a:r>
              <a:rPr lang="en-GB" sz="3600" dirty="0">
                <a:latin typeface="Comic Sans MS" panose="030F0702030302020204" pitchFamily="66" charset="0"/>
              </a:rPr>
              <a:t>down</a:t>
            </a:r>
            <a:r>
              <a:rPr lang="en-GB" sz="3600" u="sng" dirty="0">
                <a:latin typeface="Comic Sans MS" panose="030F0702030302020204" pitchFamily="66" charset="0"/>
              </a:rPr>
              <a:t> </a:t>
            </a:r>
            <a:r>
              <a:rPr lang="en-GB" sz="3600" dirty="0">
                <a:latin typeface="Comic Sans MS" panose="030F0702030302020204" pitchFamily="66" charset="0"/>
              </a:rPr>
              <a:t>on your paper.</a:t>
            </a:r>
            <a:br>
              <a:rPr lang="en-GB" sz="3600"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838200" y="2198288"/>
            <a:ext cx="10515600" cy="4351338"/>
          </a:xfrm>
          <a:solidFill>
            <a:schemeClr val="accent4">
              <a:lumMod val="20000"/>
              <a:lumOff val="80000"/>
            </a:schemeClr>
          </a:solidFill>
        </p:spPr>
        <p:txBody>
          <a:bodyPr>
            <a:normAutofit lnSpcReduction="10000"/>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11 </a:t>
            </a:r>
            <a:r>
              <a:rPr lang="en-GB" sz="3200" dirty="0">
                <a:latin typeface="Comic Sans MS" panose="030F0702030302020204" pitchFamily="66" charset="0"/>
              </a:rPr>
              <a:t>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308374"/>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00B050"/>
                </a:solidFill>
                <a:latin typeface="Comic Sans MS" panose="030F0702030302020204" pitchFamily="66" charset="0"/>
              </a:rPr>
              <a:t>A bug is stuck in the web.</a:t>
            </a:r>
            <a:endParaRPr lang="en-US" sz="4900" dirty="0">
              <a:solidFill>
                <a:srgbClr val="00B05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459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4049700"/>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8826455" cy="2123658"/>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0066"/>
                </a:solidFill>
                <a:latin typeface="Comic Sans MS" panose="030F0702030302020204" pitchFamily="66" charset="0"/>
              </a:rPr>
              <a:t>I throw my hat in the deep snow.</a:t>
            </a:r>
            <a:endParaRPr lang="en-US" sz="4400" dirty="0">
              <a:solidFill>
                <a:srgbClr val="FF0066"/>
              </a:solidFill>
            </a:endParaRPr>
          </a:p>
          <a:p>
            <a:endParaRPr lang="en-US" sz="4400" dirty="0">
              <a:solidFill>
                <a:srgbClr val="FF0066"/>
              </a:solidFill>
            </a:endParaRPr>
          </a:p>
        </p:txBody>
      </p:sp>
    </p:spTree>
    <p:extLst>
      <p:ext uri="{BB962C8B-B14F-4D97-AF65-F5344CB8AC3E}">
        <p14:creationId xmlns:p14="http://schemas.microsoft.com/office/powerpoint/2010/main" val="1036180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Compare Numbers</a:t>
            </a:r>
          </a:p>
          <a:p>
            <a:pPr marL="0" indent="0">
              <a:buNone/>
            </a:pPr>
            <a:r>
              <a:rPr lang="en-GB" dirty="0">
                <a:latin typeface="Comic Sans MS" panose="030F0702030302020204" pitchFamily="66" charset="0"/>
              </a:rPr>
              <a:t>You will need:</a:t>
            </a:r>
          </a:p>
          <a:p>
            <a:pPr marL="0" indent="0">
              <a:buNone/>
            </a:pPr>
            <a:r>
              <a:rPr lang="en-GB" dirty="0">
                <a:latin typeface="Comic Sans MS" panose="030F0702030302020204" pitchFamily="66" charset="0"/>
              </a:rPr>
              <a:t>- 0 – 20 number line (use the one on this slide)</a:t>
            </a:r>
          </a:p>
          <a:p>
            <a:pPr marL="0" indent="0">
              <a:buNone/>
            </a:pPr>
            <a:r>
              <a:rPr lang="en-GB" dirty="0">
                <a:latin typeface="Comic Sans MS" panose="030F0702030302020204" pitchFamily="66" charset="0"/>
              </a:rPr>
              <a:t>- maths booklet (Tuesday – Compare Numbers)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733425" y="4845050"/>
            <a:ext cx="10725150" cy="1647825"/>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7974590" y="388829"/>
            <a:ext cx="3621665" cy="748864"/>
          </a:xfrm>
          <a:prstGeom prst="rect">
            <a:avLst/>
          </a:prstGeom>
        </p:spPr>
      </p:pic>
      <p:pic>
        <p:nvPicPr>
          <p:cNvPr id="5" name="Picture 4">
            <a:extLst>
              <a:ext uri="{FF2B5EF4-FFF2-40B4-BE49-F238E27FC236}">
                <a16:creationId xmlns:a16="http://schemas.microsoft.com/office/drawing/2014/main" id="{F7FCB94C-228E-49E2-AD6B-558A7BCBAB79}"/>
              </a:ext>
            </a:extLst>
          </p:cNvPr>
          <p:cNvPicPr>
            <a:picLocks noChangeAspect="1"/>
          </p:cNvPicPr>
          <p:nvPr/>
        </p:nvPicPr>
        <p:blipFill>
          <a:blip r:embed="rId3"/>
          <a:stretch>
            <a:fillRect/>
          </a:stretch>
        </p:blipFill>
        <p:spPr>
          <a:xfrm>
            <a:off x="2583180" y="1984841"/>
            <a:ext cx="5990272" cy="4054818"/>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7974590" y="388829"/>
            <a:ext cx="3621665" cy="748864"/>
          </a:xfrm>
          <a:prstGeom prst="rect">
            <a:avLst/>
          </a:prstGeom>
        </p:spPr>
      </p:pic>
      <p:pic>
        <p:nvPicPr>
          <p:cNvPr id="4" name="Picture 3">
            <a:extLst>
              <a:ext uri="{FF2B5EF4-FFF2-40B4-BE49-F238E27FC236}">
                <a16:creationId xmlns:a16="http://schemas.microsoft.com/office/drawing/2014/main" id="{3ED472B5-58A0-4CC6-BCED-6D9638004F32}"/>
              </a:ext>
            </a:extLst>
          </p:cNvPr>
          <p:cNvPicPr>
            <a:picLocks noChangeAspect="1"/>
          </p:cNvPicPr>
          <p:nvPr/>
        </p:nvPicPr>
        <p:blipFill>
          <a:blip r:embed="rId3"/>
          <a:stretch>
            <a:fillRect/>
          </a:stretch>
        </p:blipFill>
        <p:spPr>
          <a:xfrm>
            <a:off x="2513475" y="2123477"/>
            <a:ext cx="5769292" cy="3989668"/>
          </a:xfrm>
          <a:prstGeom prst="rect">
            <a:avLst/>
          </a:prstGeom>
        </p:spPr>
      </p:pic>
    </p:spTree>
    <p:extLst>
      <p:ext uri="{BB962C8B-B14F-4D97-AF65-F5344CB8AC3E}">
        <p14:creationId xmlns:p14="http://schemas.microsoft.com/office/powerpoint/2010/main" val="5327259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10" name="Wave 9">
            <a:extLst>
              <a:ext uri="{FF2B5EF4-FFF2-40B4-BE49-F238E27FC236}">
                <a16:creationId xmlns:a16="http://schemas.microsoft.com/office/drawing/2014/main" id="{ECE4E5A2-20F9-4025-B1D8-BF3EC697C454}"/>
              </a:ext>
            </a:extLst>
          </p:cNvPr>
          <p:cNvSpPr/>
          <p:nvPr/>
        </p:nvSpPr>
        <p:spPr>
          <a:xfrm>
            <a:off x="293976" y="4680363"/>
            <a:ext cx="4518054" cy="2065255"/>
          </a:xfrm>
          <a:prstGeom prst="wav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sz="8800"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7974590" y="388829"/>
            <a:ext cx="3621665" cy="748864"/>
          </a:xfrm>
          <a:prstGeom prst="rect">
            <a:avLst/>
          </a:prstGeom>
        </p:spPr>
      </p:pic>
      <p:pic>
        <p:nvPicPr>
          <p:cNvPr id="5" name="Picture 4">
            <a:extLst>
              <a:ext uri="{FF2B5EF4-FFF2-40B4-BE49-F238E27FC236}">
                <a16:creationId xmlns:a16="http://schemas.microsoft.com/office/drawing/2014/main" id="{DACDC39B-CB4B-4B22-8386-BD692C046F1C}"/>
              </a:ext>
            </a:extLst>
          </p:cNvPr>
          <p:cNvPicPr>
            <a:picLocks noChangeAspect="1"/>
          </p:cNvPicPr>
          <p:nvPr/>
        </p:nvPicPr>
        <p:blipFill>
          <a:blip r:embed="rId3"/>
          <a:stretch>
            <a:fillRect/>
          </a:stretch>
        </p:blipFill>
        <p:spPr>
          <a:xfrm rot="4896238">
            <a:off x="7249838" y="1459792"/>
            <a:ext cx="2066723" cy="2347163"/>
          </a:xfrm>
          <a:prstGeom prst="rect">
            <a:avLst/>
          </a:prstGeom>
        </p:spPr>
      </p:pic>
      <p:pic>
        <p:nvPicPr>
          <p:cNvPr id="6" name="Picture 5">
            <a:extLst>
              <a:ext uri="{FF2B5EF4-FFF2-40B4-BE49-F238E27FC236}">
                <a16:creationId xmlns:a16="http://schemas.microsoft.com/office/drawing/2014/main" id="{30BF0BB7-5324-454B-BE53-CC502007A0F3}"/>
              </a:ext>
            </a:extLst>
          </p:cNvPr>
          <p:cNvPicPr>
            <a:picLocks noChangeAspect="1"/>
          </p:cNvPicPr>
          <p:nvPr/>
        </p:nvPicPr>
        <p:blipFill>
          <a:blip r:embed="rId4"/>
          <a:stretch>
            <a:fillRect/>
          </a:stretch>
        </p:blipFill>
        <p:spPr>
          <a:xfrm rot="11134545">
            <a:off x="1663414" y="1482803"/>
            <a:ext cx="2633700" cy="2395936"/>
          </a:xfrm>
          <a:prstGeom prst="rect">
            <a:avLst/>
          </a:prstGeom>
        </p:spPr>
      </p:pic>
      <p:sp>
        <p:nvSpPr>
          <p:cNvPr id="7" name="TextBox 6">
            <a:extLst>
              <a:ext uri="{FF2B5EF4-FFF2-40B4-BE49-F238E27FC236}">
                <a16:creationId xmlns:a16="http://schemas.microsoft.com/office/drawing/2014/main" id="{AE0F932E-5C17-4A5A-BFF2-DDE20CCA884C}"/>
              </a:ext>
            </a:extLst>
          </p:cNvPr>
          <p:cNvSpPr txBox="1"/>
          <p:nvPr/>
        </p:nvSpPr>
        <p:spPr>
          <a:xfrm>
            <a:off x="1115204" y="3180689"/>
            <a:ext cx="10222230" cy="646331"/>
          </a:xfrm>
          <a:prstGeom prst="rect">
            <a:avLst/>
          </a:prstGeom>
          <a:noFill/>
        </p:spPr>
        <p:txBody>
          <a:bodyPr wrap="square" rtlCol="0">
            <a:spAutoFit/>
          </a:bodyPr>
          <a:lstStyle/>
          <a:p>
            <a:r>
              <a:rPr lang="en-GB" sz="3600" dirty="0">
                <a:latin typeface="Comic Sans MS" panose="030F0702030302020204" pitchFamily="66" charset="0"/>
              </a:rPr>
              <a:t>is </a:t>
            </a:r>
            <a:r>
              <a:rPr lang="en-GB" sz="3600" dirty="0">
                <a:solidFill>
                  <a:srgbClr val="0070C0"/>
                </a:solidFill>
                <a:latin typeface="Comic Sans MS" panose="030F0702030302020204" pitchFamily="66" charset="0"/>
              </a:rPr>
              <a:t>greater</a:t>
            </a:r>
            <a:r>
              <a:rPr lang="en-GB" sz="3600" dirty="0">
                <a:latin typeface="Comic Sans MS" panose="030F0702030302020204" pitchFamily="66" charset="0"/>
              </a:rPr>
              <a:t> than                      is </a:t>
            </a:r>
            <a:r>
              <a:rPr lang="en-GB" sz="3600" dirty="0">
                <a:solidFill>
                  <a:srgbClr val="00B050"/>
                </a:solidFill>
                <a:latin typeface="Comic Sans MS" panose="030F0702030302020204" pitchFamily="66" charset="0"/>
              </a:rPr>
              <a:t>less</a:t>
            </a:r>
            <a:r>
              <a:rPr lang="en-GB" sz="3600" dirty="0">
                <a:latin typeface="Comic Sans MS" panose="030F0702030302020204" pitchFamily="66" charset="0"/>
              </a:rPr>
              <a:t> than</a:t>
            </a:r>
            <a:endParaRPr lang="en-US" sz="3600" dirty="0">
              <a:latin typeface="Comic Sans MS" panose="030F0702030302020204" pitchFamily="66" charset="0"/>
            </a:endParaRPr>
          </a:p>
        </p:txBody>
      </p:sp>
      <p:sp>
        <p:nvSpPr>
          <p:cNvPr id="8" name="TextBox 7">
            <a:extLst>
              <a:ext uri="{FF2B5EF4-FFF2-40B4-BE49-F238E27FC236}">
                <a16:creationId xmlns:a16="http://schemas.microsoft.com/office/drawing/2014/main" id="{CDD70B28-053B-417A-88D4-D5887CC68E41}"/>
              </a:ext>
            </a:extLst>
          </p:cNvPr>
          <p:cNvSpPr txBox="1"/>
          <p:nvPr/>
        </p:nvSpPr>
        <p:spPr>
          <a:xfrm>
            <a:off x="405504" y="5115228"/>
            <a:ext cx="5500255" cy="1077218"/>
          </a:xfrm>
          <a:prstGeom prst="rect">
            <a:avLst/>
          </a:prstGeom>
          <a:noFill/>
        </p:spPr>
        <p:txBody>
          <a:bodyPr wrap="square" rtlCol="0">
            <a:spAutoFit/>
          </a:bodyPr>
          <a:lstStyle/>
          <a:p>
            <a:r>
              <a:rPr lang="en-GB" sz="3200" dirty="0">
                <a:latin typeface="Comic Sans MS" panose="030F0702030302020204" pitchFamily="66" charset="0"/>
              </a:rPr>
              <a:t>The </a:t>
            </a:r>
            <a:r>
              <a:rPr lang="en-GB" sz="3200" dirty="0">
                <a:solidFill>
                  <a:srgbClr val="0070C0"/>
                </a:solidFill>
                <a:latin typeface="Comic Sans MS" panose="030F0702030302020204" pitchFamily="66" charset="0"/>
              </a:rPr>
              <a:t>big end </a:t>
            </a:r>
            <a:r>
              <a:rPr lang="en-GB" sz="3200" dirty="0">
                <a:latin typeface="Comic Sans MS" panose="030F0702030302020204" pitchFamily="66" charset="0"/>
              </a:rPr>
              <a:t>is next to </a:t>
            </a:r>
          </a:p>
          <a:p>
            <a:r>
              <a:rPr lang="en-GB" sz="3200" dirty="0">
                <a:latin typeface="Comic Sans MS" panose="030F0702030302020204" pitchFamily="66" charset="0"/>
              </a:rPr>
              <a:t>the </a:t>
            </a:r>
            <a:r>
              <a:rPr lang="en-GB" sz="3200" dirty="0">
                <a:solidFill>
                  <a:srgbClr val="0070C0"/>
                </a:solidFill>
                <a:latin typeface="Comic Sans MS" panose="030F0702030302020204" pitchFamily="66" charset="0"/>
              </a:rPr>
              <a:t>biggest</a:t>
            </a:r>
            <a:r>
              <a:rPr lang="en-GB" sz="3200" dirty="0">
                <a:latin typeface="Comic Sans MS" panose="030F0702030302020204" pitchFamily="66" charset="0"/>
              </a:rPr>
              <a:t> number.</a:t>
            </a:r>
            <a:endParaRPr lang="en-US" sz="3200" dirty="0">
              <a:latin typeface="Comic Sans MS" panose="030F0702030302020204" pitchFamily="66" charset="0"/>
            </a:endParaRPr>
          </a:p>
        </p:txBody>
      </p:sp>
      <p:sp>
        <p:nvSpPr>
          <p:cNvPr id="11" name="Wave 10">
            <a:extLst>
              <a:ext uri="{FF2B5EF4-FFF2-40B4-BE49-F238E27FC236}">
                <a16:creationId xmlns:a16="http://schemas.microsoft.com/office/drawing/2014/main" id="{61F2AC43-AF65-4693-8EB5-706FAA0F3E7E}"/>
              </a:ext>
            </a:extLst>
          </p:cNvPr>
          <p:cNvSpPr/>
          <p:nvPr/>
        </p:nvSpPr>
        <p:spPr>
          <a:xfrm>
            <a:off x="6226319" y="4680363"/>
            <a:ext cx="4754707" cy="2065255"/>
          </a:xfrm>
          <a:prstGeom prst="wav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3200" dirty="0">
                <a:solidFill>
                  <a:prstClr val="black"/>
                </a:solidFill>
                <a:latin typeface="Comic Sans MS" panose="030F0702030302020204" pitchFamily="66" charset="0"/>
              </a:rPr>
              <a:t>The </a:t>
            </a:r>
            <a:r>
              <a:rPr lang="en-GB" sz="3200" dirty="0">
                <a:solidFill>
                  <a:srgbClr val="00B050"/>
                </a:solidFill>
                <a:latin typeface="Comic Sans MS" panose="030F0702030302020204" pitchFamily="66" charset="0"/>
              </a:rPr>
              <a:t>small</a:t>
            </a:r>
            <a:r>
              <a:rPr lang="en-GB" sz="3200" dirty="0">
                <a:solidFill>
                  <a:prstClr val="black"/>
                </a:solidFill>
                <a:latin typeface="Comic Sans MS" panose="030F0702030302020204" pitchFamily="66" charset="0"/>
              </a:rPr>
              <a:t> end is next to the </a:t>
            </a:r>
            <a:r>
              <a:rPr lang="en-GB" sz="3200" dirty="0">
                <a:solidFill>
                  <a:srgbClr val="00B050"/>
                </a:solidFill>
                <a:latin typeface="Comic Sans MS" panose="030F0702030302020204" pitchFamily="66" charset="0"/>
              </a:rPr>
              <a:t>smallest</a:t>
            </a:r>
            <a:r>
              <a:rPr lang="en-GB" sz="3200" dirty="0">
                <a:solidFill>
                  <a:prstClr val="black"/>
                </a:solidFill>
                <a:latin typeface="Comic Sans MS" panose="030F0702030302020204" pitchFamily="66" charset="0"/>
              </a:rPr>
              <a:t> number.</a:t>
            </a:r>
            <a:endParaRPr lang="en-US" sz="32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899502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90004" y="1207877"/>
            <a:ext cx="10963795" cy="5784942"/>
          </a:xfrm>
        </p:spPr>
        <p:txBody>
          <a:bodyPr>
            <a:normAutofit/>
          </a:bodyPr>
          <a:lstStyle/>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Write numbers from 0 – 20 on number cards and place upside down on the table.</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Pick 2 cards and say what the numbers are. </a:t>
            </a:r>
          </a:p>
          <a:p>
            <a:pPr marL="0" indent="0">
              <a:buNone/>
            </a:pPr>
            <a:r>
              <a:rPr lang="en-GB" sz="3200" dirty="0">
                <a:latin typeface="Comic Sans MS" panose="030F0702030302020204" pitchFamily="66" charset="0"/>
              </a:rPr>
              <a:t>Compare them using </a:t>
            </a:r>
            <a:r>
              <a:rPr lang="en-GB" sz="3200" dirty="0">
                <a:solidFill>
                  <a:srgbClr val="00B050"/>
                </a:solidFill>
                <a:latin typeface="Comic Sans MS" panose="030F0702030302020204" pitchFamily="66" charset="0"/>
              </a:rPr>
              <a:t>less than</a:t>
            </a:r>
            <a:r>
              <a:rPr lang="en-GB" sz="3200" dirty="0">
                <a:latin typeface="Comic Sans MS" panose="030F0702030302020204" pitchFamily="66" charset="0"/>
              </a:rPr>
              <a:t>, </a:t>
            </a:r>
            <a:r>
              <a:rPr lang="en-GB" sz="3200" dirty="0">
                <a:solidFill>
                  <a:srgbClr val="FF0000"/>
                </a:solidFill>
                <a:latin typeface="Comic Sans MS" panose="030F0702030302020204" pitchFamily="66" charset="0"/>
              </a:rPr>
              <a:t>equal to </a:t>
            </a:r>
            <a:r>
              <a:rPr lang="en-GB" sz="3200" dirty="0">
                <a:latin typeface="Comic Sans MS" panose="030F0702030302020204" pitchFamily="66" charset="0"/>
              </a:rPr>
              <a:t>or </a:t>
            </a:r>
            <a:r>
              <a:rPr lang="en-GB" sz="3200" dirty="0">
                <a:solidFill>
                  <a:srgbClr val="0070C0"/>
                </a:solidFill>
                <a:latin typeface="Comic Sans MS" panose="030F0702030302020204" pitchFamily="66" charset="0"/>
              </a:rPr>
              <a:t>greater than</a:t>
            </a:r>
            <a:r>
              <a:rPr lang="en-GB" sz="3200" dirty="0">
                <a:latin typeface="Comic Sans MS" panose="030F0702030302020204" pitchFamily="66" charset="0"/>
              </a:rPr>
              <a:t>.</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Now pick 4 cards and point to the one that is </a:t>
            </a:r>
            <a:r>
              <a:rPr lang="en-GB" sz="3200" dirty="0">
                <a:solidFill>
                  <a:srgbClr val="00B050"/>
                </a:solidFill>
                <a:latin typeface="Comic Sans MS" panose="030F0702030302020204" pitchFamily="66" charset="0"/>
              </a:rPr>
              <a:t>least</a:t>
            </a:r>
            <a:r>
              <a:rPr lang="en-GB" sz="3200" dirty="0">
                <a:latin typeface="Comic Sans MS" panose="030F0702030302020204" pitchFamily="66" charset="0"/>
              </a:rPr>
              <a:t> and then the one that is </a:t>
            </a:r>
            <a:r>
              <a:rPr lang="en-GB" sz="3200" dirty="0">
                <a:solidFill>
                  <a:srgbClr val="0070C0"/>
                </a:solidFill>
                <a:latin typeface="Comic Sans MS" panose="030F0702030302020204" pitchFamily="66" charset="0"/>
              </a:rPr>
              <a:t>most</a:t>
            </a:r>
            <a:r>
              <a:rPr lang="en-GB" sz="3200" dirty="0">
                <a:latin typeface="Comic Sans MS" panose="030F0702030302020204" pitchFamily="66" charset="0"/>
              </a:rPr>
              <a:t>.</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sp>
        <p:nvSpPr>
          <p:cNvPr id="4" name="Rectangle 3">
            <a:extLst>
              <a:ext uri="{FF2B5EF4-FFF2-40B4-BE49-F238E27FC236}">
                <a16:creationId xmlns:a16="http://schemas.microsoft.com/office/drawing/2014/main" id="{02115EFB-9E45-40D6-9208-94F9A21D2E05}"/>
              </a:ext>
            </a:extLst>
          </p:cNvPr>
          <p:cNvSpPr/>
          <p:nvPr/>
        </p:nvSpPr>
        <p:spPr>
          <a:xfrm>
            <a:off x="5974772" y="2497455"/>
            <a:ext cx="788670" cy="72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panose="030F0702030302020204" pitchFamily="66" charset="0"/>
              </a:rPr>
              <a:t>14</a:t>
            </a:r>
            <a:endParaRPr lang="en-US" sz="2400" dirty="0">
              <a:latin typeface="Comic Sans MS" panose="030F0702030302020204" pitchFamily="66" charset="0"/>
            </a:endParaRPr>
          </a:p>
        </p:txBody>
      </p:sp>
      <p:sp>
        <p:nvSpPr>
          <p:cNvPr id="11" name="Rectangle 10">
            <a:extLst>
              <a:ext uri="{FF2B5EF4-FFF2-40B4-BE49-F238E27FC236}">
                <a16:creationId xmlns:a16="http://schemas.microsoft.com/office/drawing/2014/main" id="{F081F110-4032-436E-B8EC-1BB0540793C4}"/>
              </a:ext>
            </a:extLst>
          </p:cNvPr>
          <p:cNvSpPr/>
          <p:nvPr/>
        </p:nvSpPr>
        <p:spPr>
          <a:xfrm>
            <a:off x="7399365" y="2497455"/>
            <a:ext cx="788670" cy="72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panose="030F0702030302020204" pitchFamily="66" charset="0"/>
              </a:rPr>
              <a:t>9</a:t>
            </a:r>
            <a:endParaRPr lang="en-US" sz="2400" dirty="0">
              <a:latin typeface="Comic Sans MS" panose="030F0702030302020204" pitchFamily="66" charset="0"/>
            </a:endParaRPr>
          </a:p>
        </p:txBody>
      </p:sp>
      <p:sp>
        <p:nvSpPr>
          <p:cNvPr id="12" name="Rectangle 11">
            <a:extLst>
              <a:ext uri="{FF2B5EF4-FFF2-40B4-BE49-F238E27FC236}">
                <a16:creationId xmlns:a16="http://schemas.microsoft.com/office/drawing/2014/main" id="{F81E2F08-3704-4030-BA1B-69726DE68E24}"/>
              </a:ext>
            </a:extLst>
          </p:cNvPr>
          <p:cNvSpPr/>
          <p:nvPr/>
        </p:nvSpPr>
        <p:spPr>
          <a:xfrm>
            <a:off x="1110095" y="4674063"/>
            <a:ext cx="788670" cy="72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70C0"/>
                </a:solidFill>
                <a:latin typeface="Comic Sans MS" panose="030F0702030302020204" pitchFamily="66" charset="0"/>
              </a:rPr>
              <a:t>20</a:t>
            </a:r>
            <a:endParaRPr lang="en-US" sz="2400" dirty="0">
              <a:solidFill>
                <a:srgbClr val="0070C0"/>
              </a:solidFill>
              <a:latin typeface="Comic Sans MS" panose="030F0702030302020204" pitchFamily="66" charset="0"/>
            </a:endParaRPr>
          </a:p>
        </p:txBody>
      </p:sp>
      <p:sp>
        <p:nvSpPr>
          <p:cNvPr id="13" name="Rectangle 12">
            <a:extLst>
              <a:ext uri="{FF2B5EF4-FFF2-40B4-BE49-F238E27FC236}">
                <a16:creationId xmlns:a16="http://schemas.microsoft.com/office/drawing/2014/main" id="{1916E23E-B946-486A-96AD-DF466E9D05EC}"/>
              </a:ext>
            </a:extLst>
          </p:cNvPr>
          <p:cNvSpPr/>
          <p:nvPr/>
        </p:nvSpPr>
        <p:spPr>
          <a:xfrm>
            <a:off x="2367395" y="4674063"/>
            <a:ext cx="788670" cy="72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panose="030F0702030302020204" pitchFamily="66" charset="0"/>
              </a:rPr>
              <a:t>11</a:t>
            </a:r>
            <a:endParaRPr lang="en-US" sz="2400" dirty="0">
              <a:latin typeface="Comic Sans MS" panose="030F0702030302020204" pitchFamily="66" charset="0"/>
            </a:endParaRPr>
          </a:p>
        </p:txBody>
      </p:sp>
      <p:sp>
        <p:nvSpPr>
          <p:cNvPr id="18" name="Rectangle 17">
            <a:extLst>
              <a:ext uri="{FF2B5EF4-FFF2-40B4-BE49-F238E27FC236}">
                <a16:creationId xmlns:a16="http://schemas.microsoft.com/office/drawing/2014/main" id="{8C41BE8C-5180-4B7F-9A6E-B0B59BCEDAF5}"/>
              </a:ext>
            </a:extLst>
          </p:cNvPr>
          <p:cNvSpPr/>
          <p:nvPr/>
        </p:nvSpPr>
        <p:spPr>
          <a:xfrm>
            <a:off x="3624695" y="4674063"/>
            <a:ext cx="788670" cy="72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Comic Sans MS" panose="030F0702030302020204" pitchFamily="66" charset="0"/>
              </a:rPr>
              <a:t>14</a:t>
            </a:r>
            <a:endParaRPr lang="en-US" sz="2400" dirty="0">
              <a:latin typeface="Comic Sans MS" panose="030F0702030302020204" pitchFamily="66" charset="0"/>
            </a:endParaRPr>
          </a:p>
        </p:txBody>
      </p:sp>
      <p:sp>
        <p:nvSpPr>
          <p:cNvPr id="19" name="Rectangle 18">
            <a:extLst>
              <a:ext uri="{FF2B5EF4-FFF2-40B4-BE49-F238E27FC236}">
                <a16:creationId xmlns:a16="http://schemas.microsoft.com/office/drawing/2014/main" id="{7C5F81EF-9971-4FD6-9021-306BFC3ADDB7}"/>
              </a:ext>
            </a:extLst>
          </p:cNvPr>
          <p:cNvSpPr/>
          <p:nvPr/>
        </p:nvSpPr>
        <p:spPr>
          <a:xfrm>
            <a:off x="4797135" y="4674063"/>
            <a:ext cx="788670" cy="72009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rgbClr val="00B050"/>
                </a:solidFill>
                <a:latin typeface="Comic Sans MS" panose="030F0702030302020204" pitchFamily="66" charset="0"/>
              </a:rPr>
              <a:t>9</a:t>
            </a:r>
            <a:endParaRPr lang="en-US" sz="2400" dirty="0">
              <a:solidFill>
                <a:srgbClr val="00B050"/>
              </a:solidFill>
              <a:latin typeface="Comic Sans MS" panose="030F0702030302020204" pitchFamily="66" charset="0"/>
            </a:endParaRPr>
          </a:p>
        </p:txBody>
      </p:sp>
    </p:spTree>
    <p:extLst>
      <p:ext uri="{BB962C8B-B14F-4D97-AF65-F5344CB8AC3E}">
        <p14:creationId xmlns:p14="http://schemas.microsoft.com/office/powerpoint/2010/main" val="2819034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dirty="0">
                <a:latin typeface="Comic Sans MS" panose="030F0702030302020204" pitchFamily="66" charset="0"/>
              </a:rPr>
              <a:t>Use this video link  </a:t>
            </a:r>
            <a:r>
              <a:rPr lang="en-US"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https://vimeo.com/483169674</a:t>
            </a:r>
            <a:r>
              <a:rPr lang="en-US" u="sng" dirty="0">
                <a:solidFill>
                  <a:srgbClr val="0563C1"/>
                </a:solidFill>
                <a:latin typeface="Comic Sans MS" panose="030F0702030302020204" pitchFamily="66" charset="0"/>
                <a:ea typeface="Calibri" panose="020F0502020204030204" pitchFamily="34" charset="0"/>
                <a:cs typeface="Times New Roman" panose="02020603050405020304" pitchFamily="18" charset="0"/>
              </a:rPr>
              <a:t> </a:t>
            </a:r>
            <a:r>
              <a:rPr lang="en-US" dirty="0">
                <a:latin typeface="Comic Sans MS" panose="030F0702030302020204" pitchFamily="66" charset="0"/>
              </a:rPr>
              <a:t>and </a:t>
            </a:r>
            <a:r>
              <a:rPr lang="en-GB" dirty="0">
                <a:latin typeface="Comic Sans MS" panose="030F0702030302020204" pitchFamily="66" charset="0"/>
              </a:rPr>
              <a:t>have </a:t>
            </a:r>
            <a:r>
              <a:rPr lang="en-GB"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dirty="0">
                <a:latin typeface="Comic Sans MS" panose="030F0702030302020204" pitchFamily="66" charset="0"/>
              </a:rPr>
              <a:t>Work through the video, feel free 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or use the ppt link to save printing it.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topic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9048631"/>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Topic</a:t>
            </a:r>
          </a:p>
          <a:p>
            <a:pPr algn="ctr"/>
            <a:endParaRPr lang="en-GB" sz="3600" u="sng" dirty="0">
              <a:solidFill>
                <a:prstClr val="black"/>
              </a:solidFill>
              <a:latin typeface="Comic Sans MS" panose="030F0702030302020204" pitchFamily="66" charset="0"/>
              <a:ea typeface="+mj-ea"/>
              <a:cs typeface="+mj-cs"/>
            </a:endParaRPr>
          </a:p>
          <a:p>
            <a:r>
              <a:rPr lang="en-GB" sz="3200" i="1" dirty="0">
                <a:solidFill>
                  <a:prstClr val="black"/>
                </a:solidFill>
                <a:latin typeface="Comic Sans MS" panose="030F0702030302020204" pitchFamily="66" charset="0"/>
              </a:rPr>
              <a:t>(Topic work will go at back of your </a:t>
            </a:r>
          </a:p>
          <a:p>
            <a:r>
              <a:rPr lang="en-GB" sz="3200" i="1" dirty="0">
                <a:solidFill>
                  <a:prstClr val="black"/>
                </a:solidFill>
                <a:latin typeface="Comic Sans MS" panose="030F0702030302020204" pitchFamily="66" charset="0"/>
              </a:rPr>
              <a:t>purple book. Can an adult draw a line at </a:t>
            </a:r>
          </a:p>
          <a:p>
            <a:r>
              <a:rPr lang="en-GB" sz="3200" i="1" dirty="0">
                <a:solidFill>
                  <a:prstClr val="black"/>
                </a:solidFill>
                <a:latin typeface="Comic Sans MS" panose="030F0702030302020204" pitchFamily="66" charset="0"/>
              </a:rPr>
              <a:t>the top for the date and another for the title?)</a:t>
            </a:r>
          </a:p>
          <a:p>
            <a:endParaRPr lang="en-GB" sz="3200" i="1" dirty="0">
              <a:solidFill>
                <a:prstClr val="black"/>
              </a:solidFill>
              <a:latin typeface="Comic Sans MS" panose="030F0702030302020204" pitchFamily="66" charset="0"/>
            </a:endParaRPr>
          </a:p>
          <a:p>
            <a:r>
              <a:rPr lang="en-GB" sz="3200" i="1" dirty="0">
                <a:solidFill>
                  <a:prstClr val="black"/>
                </a:solidFill>
                <a:latin typeface="Comic Sans MS" panose="030F0702030302020204" pitchFamily="66" charset="0"/>
                <a:ea typeface="+mj-ea"/>
                <a:cs typeface="+mj-cs"/>
              </a:rPr>
              <a:t>Listen to the following story</a:t>
            </a:r>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hlinkClick r:id="rId2"/>
              </a:rPr>
              <a:t>https://www.youtube.com/watch?v=LYK8ERKPnNM</a:t>
            </a:r>
            <a:endParaRPr lang="en-GB" sz="3200" dirty="0">
              <a:solidFill>
                <a:prstClr val="black"/>
              </a:solidFill>
              <a:latin typeface="Comic Sans MS" panose="030F0702030302020204" pitchFamily="66" charset="0"/>
              <a:ea typeface="+mj-ea"/>
              <a:cs typeface="+mj-cs"/>
            </a:endParaRP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This week we are looking at two questions:</a:t>
            </a:r>
          </a:p>
          <a:p>
            <a:r>
              <a:rPr lang="en-GB" sz="3200" dirty="0">
                <a:solidFill>
                  <a:srgbClr val="FF0000"/>
                </a:solidFill>
                <a:latin typeface="Comic Sans MS" panose="030F0702030302020204" pitchFamily="66" charset="0"/>
                <a:ea typeface="+mj-ea"/>
                <a:cs typeface="+mj-cs"/>
              </a:rPr>
              <a:t>Where is the Arctic? </a:t>
            </a:r>
          </a:p>
          <a:p>
            <a:r>
              <a:rPr lang="en-GB" sz="3200" dirty="0">
                <a:solidFill>
                  <a:srgbClr val="FF0000"/>
                </a:solidFill>
                <a:latin typeface="Comic Sans MS" panose="030F0702030302020204" pitchFamily="66" charset="0"/>
                <a:ea typeface="+mj-ea"/>
                <a:cs typeface="+mj-cs"/>
              </a:rPr>
              <a:t>What is it like there?</a:t>
            </a:r>
            <a:endParaRPr lang="en-GB" sz="3200" b="1" dirty="0">
              <a:solidFill>
                <a:srgbClr val="FF0000"/>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3"/>
              </a:rPr>
              <a:t> </a:t>
            </a:r>
            <a:r>
              <a:rPr lang="en-GB" sz="2800" u="sng" dirty="0">
                <a:solidFill>
                  <a:prstClr val="black"/>
                </a:solidFill>
                <a:latin typeface="Comic Sans MS" panose="030F0702030302020204" pitchFamily="66" charset="0"/>
                <a:ea typeface="+mj-ea"/>
                <a:cs typeface="+mj-cs"/>
                <a:hlinkClick r:id="rId3"/>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9601200" y="416904"/>
            <a:ext cx="2261710" cy="1435362"/>
          </a:xfrm>
          <a:prstGeom prst="rect">
            <a:avLst/>
          </a:prstGeom>
        </p:spPr>
      </p:pic>
    </p:spTree>
    <p:extLst>
      <p:ext uri="{BB962C8B-B14F-4D97-AF65-F5344CB8AC3E}">
        <p14:creationId xmlns:p14="http://schemas.microsoft.com/office/powerpoint/2010/main" val="3065199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124206"/>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The Arctic</a:t>
            </a:r>
          </a:p>
          <a:p>
            <a:pPr algn="ctr"/>
            <a:endParaRPr lang="en-GB" sz="3600" u="sng"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The Arctic is found in the far North (top) of our earth. The North Pole is located in the Arctic.</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459235" y="232265"/>
            <a:ext cx="2261710" cy="1435362"/>
          </a:xfrm>
          <a:prstGeom prst="rect">
            <a:avLst/>
          </a:prstGeom>
        </p:spPr>
      </p:pic>
      <p:pic>
        <p:nvPicPr>
          <p:cNvPr id="2" name="Picture 1">
            <a:extLst>
              <a:ext uri="{FF2B5EF4-FFF2-40B4-BE49-F238E27FC236}">
                <a16:creationId xmlns:a16="http://schemas.microsoft.com/office/drawing/2014/main" id="{22762955-DCF2-4013-97E2-C99F52350169}"/>
              </a:ext>
            </a:extLst>
          </p:cNvPr>
          <p:cNvPicPr>
            <a:picLocks noChangeAspect="1"/>
          </p:cNvPicPr>
          <p:nvPr/>
        </p:nvPicPr>
        <p:blipFill>
          <a:blip r:embed="rId5"/>
          <a:stretch>
            <a:fillRect/>
          </a:stretch>
        </p:blipFill>
        <p:spPr>
          <a:xfrm>
            <a:off x="2949060" y="2674269"/>
            <a:ext cx="5790197" cy="3766827"/>
          </a:xfrm>
          <a:prstGeom prst="rect">
            <a:avLst/>
          </a:prstGeom>
        </p:spPr>
      </p:pic>
      <p:cxnSp>
        <p:nvCxnSpPr>
          <p:cNvPr id="8" name="Straight Arrow Connector 7">
            <a:extLst>
              <a:ext uri="{FF2B5EF4-FFF2-40B4-BE49-F238E27FC236}">
                <a16:creationId xmlns:a16="http://schemas.microsoft.com/office/drawing/2014/main" id="{56FC6839-D05B-4393-995A-2126A6C8D17E}"/>
              </a:ext>
            </a:extLst>
          </p:cNvPr>
          <p:cNvCxnSpPr>
            <a:cxnSpLocks/>
          </p:cNvCxnSpPr>
          <p:nvPr/>
        </p:nvCxnSpPr>
        <p:spPr>
          <a:xfrm flipH="1">
            <a:off x="5983705" y="2021305"/>
            <a:ext cx="1187116" cy="82955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01764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5786199"/>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pPr algn="ctr"/>
            <a:endParaRPr lang="en-GB" sz="3600" u="sng"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On this world map you can see </a:t>
            </a:r>
            <a:r>
              <a:rPr lang="en-GB" sz="3600" dirty="0">
                <a:latin typeface="Comic Sans MS" panose="030F0702030302020204" pitchFamily="66" charset="0"/>
                <a:ea typeface="+mj-ea"/>
                <a:cs typeface="+mj-cs"/>
              </a:rPr>
              <a:t>climatic bands</a:t>
            </a:r>
            <a:r>
              <a:rPr lang="en-GB" sz="3600" dirty="0">
                <a:solidFill>
                  <a:prstClr val="black"/>
                </a:solidFill>
                <a:latin typeface="Comic Sans MS" panose="030F0702030302020204" pitchFamily="66" charset="0"/>
                <a:ea typeface="+mj-ea"/>
                <a:cs typeface="+mj-cs"/>
              </a:rPr>
              <a:t>. Around the middle of the earth (the equator) it is </a:t>
            </a:r>
            <a:r>
              <a:rPr lang="en-GB" sz="3600" dirty="0">
                <a:solidFill>
                  <a:schemeClr val="accent2"/>
                </a:solidFill>
                <a:latin typeface="Comic Sans MS" panose="030F0702030302020204" pitchFamily="66" charset="0"/>
                <a:ea typeface="+mj-ea"/>
                <a:cs typeface="+mj-cs"/>
              </a:rPr>
              <a:t>hot</a:t>
            </a:r>
            <a:r>
              <a:rPr lang="en-GB" sz="3600" dirty="0">
                <a:solidFill>
                  <a:prstClr val="black"/>
                </a:solidFill>
                <a:latin typeface="Comic Sans MS" panose="030F0702030302020204" pitchFamily="66" charset="0"/>
                <a:ea typeface="+mj-ea"/>
                <a:cs typeface="+mj-cs"/>
              </a:rPr>
              <a:t> and the further you go towards the north and south (North and South Pole), the </a:t>
            </a:r>
            <a:r>
              <a:rPr lang="en-GB" sz="3600" dirty="0">
                <a:solidFill>
                  <a:srgbClr val="00B0F0"/>
                </a:solidFill>
                <a:latin typeface="Comic Sans MS" panose="030F0702030302020204" pitchFamily="66" charset="0"/>
                <a:ea typeface="+mj-ea"/>
                <a:cs typeface="+mj-cs"/>
              </a:rPr>
              <a:t>colder</a:t>
            </a:r>
            <a:r>
              <a:rPr lang="en-GB" sz="3600" dirty="0">
                <a:solidFill>
                  <a:prstClr val="black"/>
                </a:solidFill>
                <a:latin typeface="Comic Sans MS" panose="030F0702030302020204" pitchFamily="66" charset="0"/>
                <a:ea typeface="+mj-ea"/>
                <a:cs typeface="+mj-cs"/>
              </a:rPr>
              <a:t> it gets. </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284163"/>
            <a:ext cx="2261710" cy="1435362"/>
          </a:xfrm>
          <a:prstGeom prst="rect">
            <a:avLst/>
          </a:prstGeom>
        </p:spPr>
      </p:pic>
      <p:pic>
        <p:nvPicPr>
          <p:cNvPr id="2" name="Picture 1">
            <a:extLst>
              <a:ext uri="{FF2B5EF4-FFF2-40B4-BE49-F238E27FC236}">
                <a16:creationId xmlns:a16="http://schemas.microsoft.com/office/drawing/2014/main" id="{55554928-3A41-4D35-A3D2-6B9ABDC1370B}"/>
              </a:ext>
            </a:extLst>
          </p:cNvPr>
          <p:cNvPicPr>
            <a:picLocks noChangeAspect="1"/>
          </p:cNvPicPr>
          <p:nvPr/>
        </p:nvPicPr>
        <p:blipFill>
          <a:blip r:embed="rId5"/>
          <a:stretch>
            <a:fillRect/>
          </a:stretch>
        </p:blipFill>
        <p:spPr>
          <a:xfrm>
            <a:off x="3822725" y="4126241"/>
            <a:ext cx="3791473" cy="2264496"/>
          </a:xfrm>
          <a:prstGeom prst="rect">
            <a:avLst/>
          </a:prstGeom>
        </p:spPr>
      </p:pic>
    </p:spTree>
    <p:extLst>
      <p:ext uri="{BB962C8B-B14F-4D97-AF65-F5344CB8AC3E}">
        <p14:creationId xmlns:p14="http://schemas.microsoft.com/office/powerpoint/2010/main" val="219934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7509748"/>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pPr marL="2919413"/>
            <a:endParaRPr lang="en-GB" sz="3600" b="1" dirty="0">
              <a:solidFill>
                <a:prstClr val="black"/>
              </a:solidFill>
              <a:latin typeface="Comic Sans MS" panose="030F0702030302020204" pitchFamily="66" charset="0"/>
              <a:ea typeface="+mj-ea"/>
              <a:cs typeface="+mj-cs"/>
            </a:endParaRPr>
          </a:p>
          <a:p>
            <a:pPr marL="2919413"/>
            <a:endParaRPr lang="en-GB" sz="3600" dirty="0">
              <a:solidFill>
                <a:prstClr val="black"/>
              </a:solidFill>
              <a:latin typeface="Comic Sans MS" panose="030F0702030302020204" pitchFamily="66" charset="0"/>
              <a:ea typeface="+mj-ea"/>
              <a:cs typeface="+mj-cs"/>
            </a:endParaRPr>
          </a:p>
          <a:p>
            <a:pPr marL="2919413"/>
            <a:r>
              <a:rPr lang="en-GB" sz="3600" dirty="0">
                <a:solidFill>
                  <a:prstClr val="black"/>
                </a:solidFill>
                <a:latin typeface="Comic Sans MS" panose="030F0702030302020204" pitchFamily="66" charset="0"/>
                <a:ea typeface="+mj-ea"/>
                <a:cs typeface="+mj-cs"/>
              </a:rPr>
              <a:t>T</a:t>
            </a:r>
            <a:r>
              <a:rPr lang="en-GB" sz="3200" dirty="0">
                <a:solidFill>
                  <a:prstClr val="black"/>
                </a:solidFill>
                <a:latin typeface="Comic Sans MS" panose="030F0702030302020204" pitchFamily="66" charset="0"/>
                <a:ea typeface="+mj-ea"/>
                <a:cs typeface="+mj-cs"/>
              </a:rPr>
              <a:t>he dotted red line is an </a:t>
            </a:r>
            <a:r>
              <a:rPr lang="en-GB" sz="3200" i="1" dirty="0">
                <a:solidFill>
                  <a:prstClr val="black"/>
                </a:solidFill>
                <a:latin typeface="Comic Sans MS" panose="030F0702030302020204" pitchFamily="66" charset="0"/>
                <a:ea typeface="+mj-ea"/>
                <a:cs typeface="+mj-cs"/>
              </a:rPr>
              <a:t>imaginary</a:t>
            </a:r>
            <a:r>
              <a:rPr lang="en-GB" sz="3200" dirty="0">
                <a:solidFill>
                  <a:prstClr val="black"/>
                </a:solidFill>
                <a:latin typeface="Comic Sans MS" panose="030F0702030302020204" pitchFamily="66" charset="0"/>
                <a:ea typeface="+mj-ea"/>
                <a:cs typeface="+mj-cs"/>
              </a:rPr>
              <a:t> line                                           around the top of our earth. This marks the Arctic Circle. </a:t>
            </a:r>
          </a:p>
          <a:p>
            <a:pPr marL="234950" indent="2684463"/>
            <a:endParaRPr lang="en-GB" sz="3200" dirty="0">
              <a:solidFill>
                <a:prstClr val="black"/>
              </a:solidFill>
              <a:latin typeface="Comic Sans MS" panose="030F0702030302020204" pitchFamily="66" charset="0"/>
              <a:ea typeface="+mj-ea"/>
              <a:cs typeface="+mj-cs"/>
            </a:endParaRPr>
          </a:p>
          <a:p>
            <a:pPr marL="401638"/>
            <a:r>
              <a:rPr lang="en-GB" sz="3200" dirty="0">
                <a:solidFill>
                  <a:prstClr val="black"/>
                </a:solidFill>
                <a:latin typeface="Comic Sans MS" panose="030F0702030302020204" pitchFamily="66" charset="0"/>
                <a:ea typeface="+mj-ea"/>
                <a:cs typeface="+mj-cs"/>
              </a:rPr>
              <a:t>The countries that are inside </a:t>
            </a:r>
          </a:p>
          <a:p>
            <a:pPr marL="234950" indent="-68263"/>
            <a:r>
              <a:rPr lang="en-GB" sz="3200" dirty="0">
                <a:solidFill>
                  <a:prstClr val="black"/>
                </a:solidFill>
                <a:latin typeface="Comic Sans MS" panose="030F0702030302020204" pitchFamily="66" charset="0"/>
                <a:ea typeface="+mj-ea"/>
                <a:cs typeface="+mj-cs"/>
              </a:rPr>
              <a:t>  the circle are parts of </a:t>
            </a:r>
          </a:p>
          <a:p>
            <a:pPr marL="234950" indent="-68263"/>
            <a:r>
              <a:rPr lang="en-GB" sz="3200" dirty="0">
                <a:solidFill>
                  <a:srgbClr val="0070C0"/>
                </a:solidFill>
                <a:latin typeface="Comic Sans MS" panose="030F0702030302020204" pitchFamily="66" charset="0"/>
                <a:ea typeface="+mj-ea"/>
                <a:cs typeface="+mj-cs"/>
              </a:rPr>
              <a:t>  Canada</a:t>
            </a:r>
            <a:r>
              <a:rPr lang="en-GB" sz="3200" dirty="0">
                <a:solidFill>
                  <a:prstClr val="black"/>
                </a:solidFill>
                <a:latin typeface="Comic Sans MS" panose="030F0702030302020204" pitchFamily="66" charset="0"/>
                <a:ea typeface="+mj-ea"/>
                <a:cs typeface="+mj-cs"/>
              </a:rPr>
              <a:t>, </a:t>
            </a:r>
            <a:r>
              <a:rPr lang="en-GB" sz="3200" dirty="0">
                <a:solidFill>
                  <a:srgbClr val="0070C0"/>
                </a:solidFill>
                <a:latin typeface="Comic Sans MS" panose="030F0702030302020204" pitchFamily="66" charset="0"/>
                <a:ea typeface="+mj-ea"/>
                <a:cs typeface="+mj-cs"/>
              </a:rPr>
              <a:t>Greenland</a:t>
            </a:r>
            <a:r>
              <a:rPr lang="en-GB" sz="3200" dirty="0">
                <a:solidFill>
                  <a:prstClr val="black"/>
                </a:solidFill>
                <a:latin typeface="Comic Sans MS" panose="030F0702030302020204" pitchFamily="66" charset="0"/>
                <a:ea typeface="+mj-ea"/>
                <a:cs typeface="+mj-cs"/>
              </a:rPr>
              <a:t>, </a:t>
            </a:r>
            <a:r>
              <a:rPr lang="en-GB" sz="3200" dirty="0">
                <a:solidFill>
                  <a:srgbClr val="0070C0"/>
                </a:solidFill>
                <a:latin typeface="Comic Sans MS" panose="030F0702030302020204" pitchFamily="66" charset="0"/>
                <a:ea typeface="+mj-ea"/>
                <a:cs typeface="+mj-cs"/>
              </a:rPr>
              <a:t>Norway</a:t>
            </a:r>
            <a:r>
              <a:rPr lang="en-GB" sz="3200" dirty="0">
                <a:solidFill>
                  <a:prstClr val="black"/>
                </a:solidFill>
                <a:latin typeface="Comic Sans MS" panose="030F0702030302020204" pitchFamily="66" charset="0"/>
                <a:ea typeface="+mj-ea"/>
                <a:cs typeface="+mj-cs"/>
              </a:rPr>
              <a:t>, </a:t>
            </a:r>
          </a:p>
          <a:p>
            <a:pPr marL="234950" indent="-68263"/>
            <a:r>
              <a:rPr lang="en-GB" sz="3200" dirty="0">
                <a:solidFill>
                  <a:srgbClr val="0070C0"/>
                </a:solidFill>
                <a:latin typeface="Comic Sans MS" panose="030F0702030302020204" pitchFamily="66" charset="0"/>
                <a:ea typeface="+mj-ea"/>
                <a:cs typeface="+mj-cs"/>
              </a:rPr>
              <a:t>  Sweden</a:t>
            </a:r>
            <a:r>
              <a:rPr lang="en-GB" sz="3200" dirty="0">
                <a:solidFill>
                  <a:prstClr val="black"/>
                </a:solidFill>
                <a:latin typeface="Comic Sans MS" panose="030F0702030302020204" pitchFamily="66" charset="0"/>
                <a:ea typeface="+mj-ea"/>
                <a:cs typeface="+mj-cs"/>
              </a:rPr>
              <a:t>, </a:t>
            </a:r>
            <a:r>
              <a:rPr lang="en-GB" sz="3200" dirty="0">
                <a:solidFill>
                  <a:srgbClr val="0070C0"/>
                </a:solidFill>
                <a:latin typeface="Comic Sans MS" panose="030F0702030302020204" pitchFamily="66" charset="0"/>
                <a:ea typeface="+mj-ea"/>
                <a:cs typeface="+mj-cs"/>
              </a:rPr>
              <a:t>Finland</a:t>
            </a:r>
            <a:r>
              <a:rPr lang="en-GB" sz="3200" dirty="0">
                <a:solidFill>
                  <a:prstClr val="black"/>
                </a:solidFill>
                <a:latin typeface="Comic Sans MS" panose="030F0702030302020204" pitchFamily="66" charset="0"/>
                <a:ea typeface="+mj-ea"/>
                <a:cs typeface="+mj-cs"/>
              </a:rPr>
              <a:t>, </a:t>
            </a:r>
            <a:r>
              <a:rPr lang="en-GB" sz="3200" dirty="0">
                <a:solidFill>
                  <a:srgbClr val="0070C0"/>
                </a:solidFill>
                <a:latin typeface="Comic Sans MS" panose="030F0702030302020204" pitchFamily="66" charset="0"/>
                <a:ea typeface="+mj-ea"/>
                <a:cs typeface="+mj-cs"/>
              </a:rPr>
              <a:t>Russia</a:t>
            </a:r>
            <a:r>
              <a:rPr lang="en-GB" sz="3200" dirty="0">
                <a:solidFill>
                  <a:prstClr val="black"/>
                </a:solidFill>
                <a:latin typeface="Comic Sans MS" panose="030F0702030302020204" pitchFamily="66" charset="0"/>
                <a:ea typeface="+mj-ea"/>
                <a:cs typeface="+mj-cs"/>
              </a:rPr>
              <a:t>, </a:t>
            </a:r>
          </a:p>
          <a:p>
            <a:pPr marL="234950" indent="-68263"/>
            <a:r>
              <a:rPr lang="en-GB" sz="3200" dirty="0">
                <a:solidFill>
                  <a:srgbClr val="0070C0"/>
                </a:solidFill>
                <a:latin typeface="Comic Sans MS" panose="030F0702030302020204" pitchFamily="66" charset="0"/>
                <a:ea typeface="+mj-ea"/>
                <a:cs typeface="+mj-cs"/>
              </a:rPr>
              <a:t>  USA (Alaska) </a:t>
            </a:r>
            <a:r>
              <a:rPr lang="en-GB" sz="3200" dirty="0">
                <a:solidFill>
                  <a:prstClr val="black"/>
                </a:solidFill>
                <a:latin typeface="Comic Sans MS" panose="030F0702030302020204" pitchFamily="66" charset="0"/>
                <a:ea typeface="+mj-ea"/>
                <a:cs typeface="+mj-cs"/>
              </a:rPr>
              <a:t>and </a:t>
            </a:r>
            <a:r>
              <a:rPr lang="en-GB" sz="3200" dirty="0">
                <a:solidFill>
                  <a:srgbClr val="0070C0"/>
                </a:solidFill>
                <a:latin typeface="Comic Sans MS" panose="030F0702030302020204" pitchFamily="66" charset="0"/>
                <a:ea typeface="+mj-ea"/>
                <a:cs typeface="+mj-cs"/>
              </a:rPr>
              <a:t>Iceland</a:t>
            </a:r>
            <a:r>
              <a:rPr lang="en-GB" sz="3200" dirty="0">
                <a:solidFill>
                  <a:prstClr val="black"/>
                </a:solidFill>
                <a:latin typeface="Comic Sans MS" panose="030F0702030302020204" pitchFamily="66" charset="0"/>
                <a:ea typeface="+mj-ea"/>
                <a:cs typeface="+mj-cs"/>
              </a:rPr>
              <a:t>.</a:t>
            </a: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pic>
        <p:nvPicPr>
          <p:cNvPr id="6" name="Picture 5">
            <a:extLst>
              <a:ext uri="{FF2B5EF4-FFF2-40B4-BE49-F238E27FC236}">
                <a16:creationId xmlns:a16="http://schemas.microsoft.com/office/drawing/2014/main" id="{179AF336-DEC5-41BD-9EC3-C3187BFFAB6D}"/>
              </a:ext>
            </a:extLst>
          </p:cNvPr>
          <p:cNvPicPr>
            <a:picLocks noChangeAspect="1"/>
          </p:cNvPicPr>
          <p:nvPr/>
        </p:nvPicPr>
        <p:blipFill>
          <a:blip r:embed="rId5"/>
          <a:stretch>
            <a:fillRect/>
          </a:stretch>
        </p:blipFill>
        <p:spPr>
          <a:xfrm>
            <a:off x="838200" y="1619136"/>
            <a:ext cx="2176103" cy="2051754"/>
          </a:xfrm>
          <a:prstGeom prst="rect">
            <a:avLst/>
          </a:prstGeom>
        </p:spPr>
      </p:pic>
      <p:pic>
        <p:nvPicPr>
          <p:cNvPr id="7" name="Picture 6">
            <a:extLst>
              <a:ext uri="{FF2B5EF4-FFF2-40B4-BE49-F238E27FC236}">
                <a16:creationId xmlns:a16="http://schemas.microsoft.com/office/drawing/2014/main" id="{6A4BA517-D1A5-46B3-A8DF-864697392735}"/>
              </a:ext>
            </a:extLst>
          </p:cNvPr>
          <p:cNvPicPr>
            <a:picLocks noChangeAspect="1"/>
          </p:cNvPicPr>
          <p:nvPr/>
        </p:nvPicPr>
        <p:blipFill>
          <a:blip r:embed="rId6"/>
          <a:stretch>
            <a:fillRect/>
          </a:stretch>
        </p:blipFill>
        <p:spPr>
          <a:xfrm>
            <a:off x="7051965" y="4171778"/>
            <a:ext cx="3740726" cy="2479318"/>
          </a:xfrm>
          <a:prstGeom prst="rect">
            <a:avLst/>
          </a:prstGeom>
        </p:spPr>
      </p:pic>
    </p:spTree>
    <p:extLst>
      <p:ext uri="{BB962C8B-B14F-4D97-AF65-F5344CB8AC3E}">
        <p14:creationId xmlns:p14="http://schemas.microsoft.com/office/powerpoint/2010/main" val="36492532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1412135" cy="7078861"/>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pPr algn="ctr"/>
            <a:endParaRPr lang="en-GB" sz="3600" u="sng" dirty="0">
              <a:solidFill>
                <a:prstClr val="black"/>
              </a:solidFill>
              <a:latin typeface="Comic Sans MS" panose="030F0702030302020204" pitchFamily="66" charset="0"/>
              <a:ea typeface="+mj-ea"/>
              <a:cs typeface="+mj-cs"/>
            </a:endParaRPr>
          </a:p>
          <a:p>
            <a:pPr marL="4860925"/>
            <a:endParaRPr lang="en-GB" sz="3600" dirty="0">
              <a:solidFill>
                <a:prstClr val="black"/>
              </a:solidFill>
              <a:latin typeface="Comic Sans MS" panose="030F0702030302020204" pitchFamily="66" charset="0"/>
              <a:ea typeface="+mj-ea"/>
              <a:cs typeface="+mj-cs"/>
            </a:endParaRPr>
          </a:p>
          <a:p>
            <a:pPr marL="4860925"/>
            <a:endParaRPr lang="en-GB" sz="3600" dirty="0">
              <a:solidFill>
                <a:prstClr val="black"/>
              </a:solidFill>
              <a:latin typeface="Comic Sans MS" panose="030F0702030302020204" pitchFamily="66" charset="0"/>
              <a:ea typeface="+mj-ea"/>
              <a:cs typeface="+mj-cs"/>
            </a:endParaRPr>
          </a:p>
          <a:p>
            <a:pPr marL="5262563"/>
            <a:r>
              <a:rPr lang="en-GB" sz="3200" dirty="0">
                <a:solidFill>
                  <a:prstClr val="black"/>
                </a:solidFill>
                <a:latin typeface="Comic Sans MS" panose="030F0702030302020204" pitchFamily="66" charset="0"/>
                <a:ea typeface="+mj-ea"/>
                <a:cs typeface="+mj-cs"/>
              </a:rPr>
              <a:t>These are pictures of a     </a:t>
            </a:r>
            <a:r>
              <a:rPr lang="en-GB" sz="3200" dirty="0">
                <a:solidFill>
                  <a:srgbClr val="00B0F0"/>
                </a:solidFill>
                <a:latin typeface="Comic Sans MS" panose="030F0702030302020204" pitchFamily="66" charset="0"/>
                <a:ea typeface="+mj-ea"/>
                <a:cs typeface="+mj-cs"/>
              </a:rPr>
              <a:t>Polar Habitat </a:t>
            </a:r>
            <a:r>
              <a:rPr lang="en-GB" sz="3200" dirty="0">
                <a:solidFill>
                  <a:prstClr val="black"/>
                </a:solidFill>
                <a:latin typeface="Comic Sans MS" panose="030F0702030302020204" pitchFamily="66" charset="0"/>
                <a:ea typeface="+mj-ea"/>
                <a:cs typeface="+mj-cs"/>
              </a:rPr>
              <a:t>in the </a:t>
            </a:r>
            <a:r>
              <a:rPr lang="en-GB" sz="3200" dirty="0">
                <a:solidFill>
                  <a:srgbClr val="00B0F0"/>
                </a:solidFill>
                <a:latin typeface="Comic Sans MS" panose="030F0702030302020204" pitchFamily="66" charset="0"/>
                <a:ea typeface="+mj-ea"/>
                <a:cs typeface="+mj-cs"/>
              </a:rPr>
              <a:t>Arctic</a:t>
            </a:r>
            <a:r>
              <a:rPr lang="en-GB" sz="3200" dirty="0">
                <a:solidFill>
                  <a:prstClr val="black"/>
                </a:solidFill>
                <a:latin typeface="Comic Sans MS" panose="030F0702030302020204" pitchFamily="66" charset="0"/>
                <a:ea typeface="+mj-ea"/>
                <a:cs typeface="+mj-cs"/>
              </a:rPr>
              <a:t>. </a:t>
            </a:r>
          </a:p>
          <a:p>
            <a:pPr marL="5262563"/>
            <a:r>
              <a:rPr lang="en-GB" sz="3200" dirty="0">
                <a:solidFill>
                  <a:prstClr val="black"/>
                </a:solidFill>
                <a:latin typeface="Comic Sans MS" panose="030F0702030302020204" pitchFamily="66" charset="0"/>
                <a:ea typeface="+mj-ea"/>
                <a:cs typeface="+mj-cs"/>
              </a:rPr>
              <a:t>- What can you see? </a:t>
            </a:r>
          </a:p>
          <a:p>
            <a:pPr marL="5599113" indent="-738188"/>
            <a:r>
              <a:rPr lang="en-GB" sz="3200" dirty="0">
                <a:solidFill>
                  <a:prstClr val="black"/>
                </a:solidFill>
                <a:latin typeface="Comic Sans MS" panose="030F0702030302020204" pitchFamily="66" charset="0"/>
                <a:ea typeface="+mj-ea"/>
                <a:cs typeface="+mj-cs"/>
              </a:rPr>
              <a:t>   - What words can you use to describe the Arctic? </a:t>
            </a:r>
          </a:p>
          <a:p>
            <a:pPr marL="5662613" indent="-801688"/>
            <a:r>
              <a:rPr lang="en-GB" sz="3200" dirty="0">
                <a:solidFill>
                  <a:prstClr val="black"/>
                </a:solidFill>
                <a:latin typeface="Comic Sans MS" panose="030F0702030302020204" pitchFamily="66" charset="0"/>
                <a:ea typeface="+mj-ea"/>
                <a:cs typeface="+mj-cs"/>
              </a:rPr>
              <a:t>   - Why is there a lot of white?</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pic>
        <p:nvPicPr>
          <p:cNvPr id="2" name="Picture 1">
            <a:extLst>
              <a:ext uri="{FF2B5EF4-FFF2-40B4-BE49-F238E27FC236}">
                <a16:creationId xmlns:a16="http://schemas.microsoft.com/office/drawing/2014/main" id="{6A1609D1-AC43-4D45-B4B0-0561C7BC1BF4}"/>
              </a:ext>
            </a:extLst>
          </p:cNvPr>
          <p:cNvPicPr>
            <a:picLocks noChangeAspect="1"/>
          </p:cNvPicPr>
          <p:nvPr/>
        </p:nvPicPr>
        <p:blipFill>
          <a:blip r:embed="rId5"/>
          <a:stretch>
            <a:fillRect/>
          </a:stretch>
        </p:blipFill>
        <p:spPr>
          <a:xfrm>
            <a:off x="502775" y="1134585"/>
            <a:ext cx="3600625" cy="2726399"/>
          </a:xfrm>
          <a:prstGeom prst="rect">
            <a:avLst/>
          </a:prstGeom>
        </p:spPr>
      </p:pic>
      <p:pic>
        <p:nvPicPr>
          <p:cNvPr id="7" name="Picture 6">
            <a:extLst>
              <a:ext uri="{FF2B5EF4-FFF2-40B4-BE49-F238E27FC236}">
                <a16:creationId xmlns:a16="http://schemas.microsoft.com/office/drawing/2014/main" id="{6C897605-A0E7-48C5-9AB4-38CD5AC84399}"/>
              </a:ext>
            </a:extLst>
          </p:cNvPr>
          <p:cNvPicPr>
            <a:picLocks noChangeAspect="1"/>
          </p:cNvPicPr>
          <p:nvPr/>
        </p:nvPicPr>
        <p:blipFill>
          <a:blip r:embed="rId6"/>
          <a:stretch>
            <a:fillRect/>
          </a:stretch>
        </p:blipFill>
        <p:spPr>
          <a:xfrm>
            <a:off x="1450246" y="4035269"/>
            <a:ext cx="3637928" cy="2589965"/>
          </a:xfrm>
          <a:prstGeom prst="rect">
            <a:avLst/>
          </a:prstGeom>
        </p:spPr>
      </p:pic>
    </p:spTree>
    <p:extLst>
      <p:ext uri="{BB962C8B-B14F-4D97-AF65-F5344CB8AC3E}">
        <p14:creationId xmlns:p14="http://schemas.microsoft.com/office/powerpoint/2010/main" val="6052443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1337394" cy="6742359"/>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pPr marL="223838" indent="-223838">
              <a:lnSpc>
                <a:spcPct val="90000"/>
              </a:lnSpc>
              <a:spcBef>
                <a:spcPts val="1000"/>
              </a:spcBef>
              <a:buFont typeface="Arial" panose="020B0604020202020204" pitchFamily="34" charset="0"/>
              <a:buChar char="•"/>
              <a:defRPr/>
            </a:pPr>
            <a:r>
              <a:rPr lang="en-GB" altLang="en-US" sz="3200" dirty="0">
                <a:solidFill>
                  <a:srgbClr val="1C1C1C"/>
                </a:solidFill>
                <a:latin typeface="Comic Sans MS" panose="030F0702030302020204" pitchFamily="66" charset="0"/>
                <a:ea typeface="Sassoon Infant Rg" panose="02000503030000020003" pitchFamily="50" charset="0"/>
                <a:cs typeface="Sassoon Infant Rg" panose="02000503030000020003" pitchFamily="50" charset="0"/>
              </a:rPr>
              <a:t>The </a:t>
            </a:r>
            <a:r>
              <a:rPr lang="en-GB" altLang="en-US" sz="3200" dirty="0">
                <a:solidFill>
                  <a:srgbClr val="00B0F0"/>
                </a:solidFill>
                <a:latin typeface="Comic Sans MS" panose="030F0702030302020204" pitchFamily="66" charset="0"/>
                <a:ea typeface="Sassoon Infant Rg" panose="02000503030000020003" pitchFamily="50" charset="0"/>
                <a:cs typeface="Sassoon Infant Rg" panose="02000503030000020003" pitchFamily="50" charset="0"/>
              </a:rPr>
              <a:t>Arctic</a:t>
            </a:r>
            <a:r>
              <a:rPr lang="en-GB" altLang="en-US" sz="3200" dirty="0">
                <a:solidFill>
                  <a:srgbClr val="1C1C1C"/>
                </a:solidFill>
                <a:latin typeface="Comic Sans MS" panose="030F0702030302020204" pitchFamily="66" charset="0"/>
                <a:ea typeface="Sassoon Infant Rg" panose="02000503030000020003" pitchFamily="50" charset="0"/>
                <a:cs typeface="Sassoon Infant Rg" panose="02000503030000020003" pitchFamily="50" charset="0"/>
              </a:rPr>
              <a:t> has very few plants because it is very cold . </a:t>
            </a:r>
          </a:p>
          <a:p>
            <a:pPr>
              <a:lnSpc>
                <a:spcPct val="90000"/>
              </a:lnSpc>
              <a:spcBef>
                <a:spcPts val="1000"/>
              </a:spcBef>
              <a:buFont typeface="Arial" panose="020B0604020202020204" pitchFamily="34" charset="0"/>
              <a:buChar char="•"/>
              <a:defRPr/>
            </a:pPr>
            <a:r>
              <a:rPr lang="en-GB" altLang="en-US" sz="3200" dirty="0">
                <a:solidFill>
                  <a:srgbClr val="1C1C1C"/>
                </a:solidFill>
                <a:latin typeface="Comic Sans MS" panose="030F0702030302020204" pitchFamily="66" charset="0"/>
                <a:ea typeface="Sassoon Infant Rg" panose="02000503030000020003" pitchFamily="50" charset="0"/>
                <a:cs typeface="Sassoon Infant Rg" panose="02000503030000020003" pitchFamily="50" charset="0"/>
              </a:rPr>
              <a:t>The ice acts as the land.</a:t>
            </a:r>
          </a:p>
          <a:p>
            <a:pPr marL="288925" indent="-288925">
              <a:lnSpc>
                <a:spcPct val="90000"/>
              </a:lnSpc>
              <a:spcBef>
                <a:spcPts val="1000"/>
              </a:spcBef>
              <a:buFont typeface="Arial" panose="020B0604020202020204" pitchFamily="34" charset="0"/>
              <a:buChar char="•"/>
              <a:defRPr/>
            </a:pPr>
            <a:r>
              <a:rPr lang="en-GB" altLang="en-US" sz="3200" dirty="0">
                <a:solidFill>
                  <a:srgbClr val="1C1C1C"/>
                </a:solidFill>
                <a:latin typeface="Comic Sans MS" panose="030F0702030302020204" pitchFamily="66" charset="0"/>
                <a:ea typeface="Sassoon Infant Rg" panose="02000503030000020003" pitchFamily="50" charset="0"/>
                <a:cs typeface="Sassoon Infant Rg" panose="02000503030000020003" pitchFamily="50" charset="0"/>
              </a:rPr>
              <a:t>There are icebergs in the </a:t>
            </a:r>
            <a:r>
              <a:rPr lang="en-GB" altLang="en-US" sz="3200" dirty="0">
                <a:solidFill>
                  <a:srgbClr val="00B0F0"/>
                </a:solidFill>
                <a:latin typeface="Comic Sans MS" panose="030F0702030302020204" pitchFamily="66" charset="0"/>
                <a:ea typeface="Sassoon Infant Rg" panose="02000503030000020003" pitchFamily="50" charset="0"/>
                <a:cs typeface="Sassoon Infant Rg" panose="02000503030000020003" pitchFamily="50" charset="0"/>
              </a:rPr>
              <a:t>Arctic Ocean </a:t>
            </a:r>
            <a:r>
              <a:rPr lang="en-GB" altLang="en-US" sz="3200" dirty="0">
                <a:solidFill>
                  <a:srgbClr val="1C1C1C"/>
                </a:solidFill>
                <a:latin typeface="Comic Sans MS" panose="030F0702030302020204" pitchFamily="66" charset="0"/>
                <a:ea typeface="Sassoon Infant Rg" panose="02000503030000020003" pitchFamily="50" charset="0"/>
                <a:cs typeface="Sassoon Infant Rg" panose="02000503030000020003" pitchFamily="50" charset="0"/>
              </a:rPr>
              <a:t>which surrounds the Arctic.</a:t>
            </a:r>
          </a:p>
          <a:p>
            <a:pPr marL="288925" indent="-288925">
              <a:lnSpc>
                <a:spcPct val="90000"/>
              </a:lnSpc>
              <a:spcBef>
                <a:spcPts val="1000"/>
              </a:spcBef>
              <a:buFont typeface="Arial" panose="020B0604020202020204" pitchFamily="34" charset="0"/>
              <a:buChar char="•"/>
              <a:defRPr/>
            </a:pPr>
            <a:r>
              <a:rPr lang="en-GB" altLang="en-US" sz="3200" dirty="0">
                <a:solidFill>
                  <a:srgbClr val="00B0F0"/>
                </a:solidFill>
                <a:latin typeface="Comic Sans MS" panose="030F0702030302020204" pitchFamily="66" charset="0"/>
                <a:ea typeface="Sassoon Infant Rg" panose="02000503030000020003" pitchFamily="50" charset="0"/>
                <a:cs typeface="Sassoon Infant Rg" panose="02000503030000020003" pitchFamily="50" charset="0"/>
              </a:rPr>
              <a:t>Icebergs</a:t>
            </a:r>
            <a:r>
              <a:rPr lang="en-GB" altLang="en-US" sz="3200" dirty="0">
                <a:solidFill>
                  <a:srgbClr val="1C1C1C"/>
                </a:solidFill>
                <a:latin typeface="Comic Sans MS" panose="030F0702030302020204" pitchFamily="66" charset="0"/>
                <a:ea typeface="Sassoon Infant Rg" panose="02000503030000020003" pitchFamily="50" charset="0"/>
                <a:cs typeface="Sassoon Infant Rg" panose="02000503030000020003" pitchFamily="50" charset="0"/>
              </a:rPr>
              <a:t> are pieces of ice that have broken off and are floating in the Ocean.</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EA9A7347-02BF-4637-9198-6F895F62B8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01200" y="416904"/>
            <a:ext cx="2261710" cy="1435362"/>
          </a:xfrm>
          <a:prstGeom prst="rect">
            <a:avLst/>
          </a:prstGeom>
        </p:spPr>
      </p:pic>
    </p:spTree>
    <p:extLst>
      <p:ext uri="{BB962C8B-B14F-4D97-AF65-F5344CB8AC3E}">
        <p14:creationId xmlns:p14="http://schemas.microsoft.com/office/powerpoint/2010/main" val="22596748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1401466" cy="6894195"/>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b="1"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There are many different animals that live in the Arctic including:</a:t>
            </a: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600" dirty="0">
                <a:solidFill>
                  <a:prstClr val="black"/>
                </a:solidFill>
                <a:latin typeface="Comic Sans MS" panose="030F0702030302020204" pitchFamily="66" charset="0"/>
                <a:ea typeface="+mj-ea"/>
                <a:cs typeface="+mj-cs"/>
              </a:rPr>
              <a:t>                                                  walrus             seal</a:t>
            </a:r>
          </a:p>
          <a:p>
            <a:r>
              <a:rPr lang="en-GB" sz="3600" dirty="0">
                <a:solidFill>
                  <a:prstClr val="black"/>
                </a:solidFill>
                <a:latin typeface="Comic Sans MS" panose="030F0702030302020204" pitchFamily="66" charset="0"/>
                <a:ea typeface="+mj-ea"/>
                <a:cs typeface="+mj-cs"/>
              </a:rPr>
              <a:t>  Polar       Arctic   reindeer</a:t>
            </a:r>
          </a:p>
          <a:p>
            <a:r>
              <a:rPr lang="en-GB" sz="3600" dirty="0">
                <a:solidFill>
                  <a:prstClr val="black"/>
                </a:solidFill>
                <a:latin typeface="Comic Sans MS" panose="030F0702030302020204" pitchFamily="66" charset="0"/>
                <a:ea typeface="+mj-ea"/>
                <a:cs typeface="+mj-cs"/>
              </a:rPr>
              <a:t>  </a:t>
            </a:r>
            <a:r>
              <a:rPr lang="en-GB" sz="3600" dirty="0">
                <a:solidFill>
                  <a:prstClr val="black"/>
                </a:solidFill>
                <a:latin typeface="Comic Sans MS" panose="030F0702030302020204" pitchFamily="66" charset="0"/>
              </a:rPr>
              <a:t>bear</a:t>
            </a:r>
            <a:r>
              <a:rPr lang="en-GB" sz="3600" dirty="0">
                <a:solidFill>
                  <a:prstClr val="black"/>
                </a:solidFill>
                <a:latin typeface="Comic Sans MS" panose="030F0702030302020204" pitchFamily="66" charset="0"/>
                <a:ea typeface="+mj-ea"/>
                <a:cs typeface="+mj-cs"/>
              </a:rPr>
              <a:t>        hare                                         orca whale</a:t>
            </a: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79224" y="152548"/>
            <a:ext cx="2261710" cy="1435362"/>
          </a:xfrm>
          <a:prstGeom prst="rect">
            <a:avLst/>
          </a:prstGeom>
        </p:spPr>
      </p:pic>
      <p:pic>
        <p:nvPicPr>
          <p:cNvPr id="2" name="Picture 1">
            <a:extLst>
              <a:ext uri="{FF2B5EF4-FFF2-40B4-BE49-F238E27FC236}">
                <a16:creationId xmlns:a16="http://schemas.microsoft.com/office/drawing/2014/main" id="{608264E5-168E-4911-A8E3-1EF32BE928BD}"/>
              </a:ext>
            </a:extLst>
          </p:cNvPr>
          <p:cNvPicPr>
            <a:picLocks noChangeAspect="1"/>
          </p:cNvPicPr>
          <p:nvPr/>
        </p:nvPicPr>
        <p:blipFill>
          <a:blip r:embed="rId5"/>
          <a:stretch>
            <a:fillRect/>
          </a:stretch>
        </p:blipFill>
        <p:spPr>
          <a:xfrm>
            <a:off x="2443264" y="2676996"/>
            <a:ext cx="1349723" cy="1737267"/>
          </a:xfrm>
          <a:prstGeom prst="rect">
            <a:avLst/>
          </a:prstGeom>
        </p:spPr>
      </p:pic>
      <p:pic>
        <p:nvPicPr>
          <p:cNvPr id="6" name="Picture 5">
            <a:extLst>
              <a:ext uri="{FF2B5EF4-FFF2-40B4-BE49-F238E27FC236}">
                <a16:creationId xmlns:a16="http://schemas.microsoft.com/office/drawing/2014/main" id="{16D1E252-9E14-41E6-B3CC-E498182A3D4F}"/>
              </a:ext>
            </a:extLst>
          </p:cNvPr>
          <p:cNvPicPr>
            <a:picLocks noChangeAspect="1"/>
          </p:cNvPicPr>
          <p:nvPr/>
        </p:nvPicPr>
        <p:blipFill>
          <a:blip r:embed="rId6"/>
          <a:stretch>
            <a:fillRect/>
          </a:stretch>
        </p:blipFill>
        <p:spPr>
          <a:xfrm>
            <a:off x="6528455" y="2681367"/>
            <a:ext cx="2548688" cy="1435362"/>
          </a:xfrm>
          <a:prstGeom prst="rect">
            <a:avLst/>
          </a:prstGeom>
        </p:spPr>
      </p:pic>
      <p:pic>
        <p:nvPicPr>
          <p:cNvPr id="7" name="Picture 6">
            <a:extLst>
              <a:ext uri="{FF2B5EF4-FFF2-40B4-BE49-F238E27FC236}">
                <a16:creationId xmlns:a16="http://schemas.microsoft.com/office/drawing/2014/main" id="{0C0768A4-1469-470D-869C-9A0A1180474D}"/>
              </a:ext>
            </a:extLst>
          </p:cNvPr>
          <p:cNvPicPr>
            <a:picLocks noChangeAspect="1"/>
          </p:cNvPicPr>
          <p:nvPr/>
        </p:nvPicPr>
        <p:blipFill>
          <a:blip r:embed="rId7"/>
          <a:stretch>
            <a:fillRect/>
          </a:stretch>
        </p:blipFill>
        <p:spPr>
          <a:xfrm>
            <a:off x="392225" y="2676996"/>
            <a:ext cx="1489929" cy="1761373"/>
          </a:xfrm>
          <a:prstGeom prst="rect">
            <a:avLst/>
          </a:prstGeom>
        </p:spPr>
      </p:pic>
      <p:pic>
        <p:nvPicPr>
          <p:cNvPr id="8" name="Picture 7">
            <a:extLst>
              <a:ext uri="{FF2B5EF4-FFF2-40B4-BE49-F238E27FC236}">
                <a16:creationId xmlns:a16="http://schemas.microsoft.com/office/drawing/2014/main" id="{BCAC8EFA-3CAF-4725-BA8C-A8A0096D2D4F}"/>
              </a:ext>
            </a:extLst>
          </p:cNvPr>
          <p:cNvPicPr>
            <a:picLocks noChangeAspect="1"/>
          </p:cNvPicPr>
          <p:nvPr/>
        </p:nvPicPr>
        <p:blipFill>
          <a:blip r:embed="rId8"/>
          <a:stretch>
            <a:fillRect/>
          </a:stretch>
        </p:blipFill>
        <p:spPr>
          <a:xfrm>
            <a:off x="9594174" y="2657261"/>
            <a:ext cx="2205601" cy="1459468"/>
          </a:xfrm>
          <a:prstGeom prst="rect">
            <a:avLst/>
          </a:prstGeom>
        </p:spPr>
      </p:pic>
      <p:pic>
        <p:nvPicPr>
          <p:cNvPr id="10" name="Picture 9">
            <a:extLst>
              <a:ext uri="{FF2B5EF4-FFF2-40B4-BE49-F238E27FC236}">
                <a16:creationId xmlns:a16="http://schemas.microsoft.com/office/drawing/2014/main" id="{6BF41BE3-DF7E-47DD-97EF-BF1EAE960510}"/>
              </a:ext>
            </a:extLst>
          </p:cNvPr>
          <p:cNvPicPr>
            <a:picLocks noChangeAspect="1"/>
          </p:cNvPicPr>
          <p:nvPr/>
        </p:nvPicPr>
        <p:blipFill>
          <a:blip r:embed="rId9"/>
          <a:stretch>
            <a:fillRect/>
          </a:stretch>
        </p:blipFill>
        <p:spPr>
          <a:xfrm>
            <a:off x="4238962" y="2676995"/>
            <a:ext cx="1602595" cy="1737267"/>
          </a:xfrm>
          <a:prstGeom prst="rect">
            <a:avLst/>
          </a:prstGeom>
        </p:spPr>
      </p:pic>
      <p:pic>
        <p:nvPicPr>
          <p:cNvPr id="11" name="Picture 10">
            <a:extLst>
              <a:ext uri="{FF2B5EF4-FFF2-40B4-BE49-F238E27FC236}">
                <a16:creationId xmlns:a16="http://schemas.microsoft.com/office/drawing/2014/main" id="{A71874DD-1622-4C40-BB8F-D22CAF37573E}"/>
              </a:ext>
            </a:extLst>
          </p:cNvPr>
          <p:cNvPicPr>
            <a:picLocks noChangeAspect="1"/>
          </p:cNvPicPr>
          <p:nvPr/>
        </p:nvPicPr>
        <p:blipFill>
          <a:blip r:embed="rId10"/>
          <a:stretch>
            <a:fillRect/>
          </a:stretch>
        </p:blipFill>
        <p:spPr>
          <a:xfrm>
            <a:off x="6951210" y="5190373"/>
            <a:ext cx="2125933" cy="1461579"/>
          </a:xfrm>
          <a:prstGeom prst="rect">
            <a:avLst/>
          </a:prstGeom>
        </p:spPr>
      </p:pic>
    </p:spTree>
    <p:extLst>
      <p:ext uri="{BB962C8B-B14F-4D97-AF65-F5344CB8AC3E}">
        <p14:creationId xmlns:p14="http://schemas.microsoft.com/office/powerpoint/2010/main" val="35976945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567178"/>
            <a:ext cx="10882745" cy="4431983"/>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b="1"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People (</a:t>
            </a:r>
            <a:r>
              <a:rPr lang="en-GB" sz="3200" dirty="0" err="1">
                <a:solidFill>
                  <a:prstClr val="black"/>
                </a:solidFill>
                <a:latin typeface="Comic Sans MS" panose="030F0702030302020204" pitchFamily="66" charset="0"/>
                <a:ea typeface="+mj-ea"/>
                <a:cs typeface="+mj-cs"/>
              </a:rPr>
              <a:t>Inuits</a:t>
            </a:r>
            <a:r>
              <a:rPr lang="en-GB" sz="3200" dirty="0">
                <a:solidFill>
                  <a:prstClr val="black"/>
                </a:solidFill>
                <a:latin typeface="Comic Sans MS" panose="030F0702030302020204" pitchFamily="66" charset="0"/>
                <a:ea typeface="+mj-ea"/>
                <a:cs typeface="+mj-cs"/>
              </a:rPr>
              <a:t>) live in the Arctic in houses that are built up off the ground. This stops the people</a:t>
            </a:r>
          </a:p>
          <a:p>
            <a:r>
              <a:rPr lang="en-GB" sz="3200" dirty="0">
                <a:solidFill>
                  <a:prstClr val="black"/>
                </a:solidFill>
                <a:latin typeface="Comic Sans MS" panose="030F0702030302020204" pitchFamily="66" charset="0"/>
                <a:ea typeface="+mj-ea"/>
                <a:cs typeface="+mj-cs"/>
              </a:rPr>
              <a:t>from getting snowed in for weeks at a time. Also </a:t>
            </a:r>
          </a:p>
          <a:p>
            <a:r>
              <a:rPr lang="en-GB" sz="3200" dirty="0">
                <a:solidFill>
                  <a:prstClr val="black"/>
                </a:solidFill>
                <a:latin typeface="Comic Sans MS" panose="030F0702030302020204" pitchFamily="66" charset="0"/>
                <a:ea typeface="+mj-ea"/>
                <a:cs typeface="+mj-cs"/>
              </a:rPr>
              <a:t>it is easier for them to keep their houses warm.</a:t>
            </a: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pic>
        <p:nvPicPr>
          <p:cNvPr id="2" name="Picture 1">
            <a:extLst>
              <a:ext uri="{FF2B5EF4-FFF2-40B4-BE49-F238E27FC236}">
                <a16:creationId xmlns:a16="http://schemas.microsoft.com/office/drawing/2014/main" id="{03801941-FC6C-4B0F-8630-73296273A8B0}"/>
              </a:ext>
            </a:extLst>
          </p:cNvPr>
          <p:cNvPicPr>
            <a:picLocks noChangeAspect="1"/>
          </p:cNvPicPr>
          <p:nvPr/>
        </p:nvPicPr>
        <p:blipFill>
          <a:blip r:embed="rId5"/>
          <a:stretch>
            <a:fillRect/>
          </a:stretch>
        </p:blipFill>
        <p:spPr>
          <a:xfrm>
            <a:off x="2278418" y="4323591"/>
            <a:ext cx="2790825" cy="1638300"/>
          </a:xfrm>
          <a:prstGeom prst="rect">
            <a:avLst/>
          </a:prstGeom>
        </p:spPr>
      </p:pic>
      <p:pic>
        <p:nvPicPr>
          <p:cNvPr id="6" name="Picture 5">
            <a:extLst>
              <a:ext uri="{FF2B5EF4-FFF2-40B4-BE49-F238E27FC236}">
                <a16:creationId xmlns:a16="http://schemas.microsoft.com/office/drawing/2014/main" id="{D47B341A-81A6-444B-8575-85F2E9737C3C}"/>
              </a:ext>
            </a:extLst>
          </p:cNvPr>
          <p:cNvPicPr>
            <a:picLocks noChangeAspect="1"/>
          </p:cNvPicPr>
          <p:nvPr/>
        </p:nvPicPr>
        <p:blipFill>
          <a:blip r:embed="rId6"/>
          <a:stretch>
            <a:fillRect/>
          </a:stretch>
        </p:blipFill>
        <p:spPr>
          <a:xfrm>
            <a:off x="6509460" y="4277394"/>
            <a:ext cx="2762250" cy="1657350"/>
          </a:xfrm>
          <a:prstGeom prst="rect">
            <a:avLst/>
          </a:prstGeom>
        </p:spPr>
      </p:pic>
    </p:spTree>
    <p:extLst>
      <p:ext uri="{BB962C8B-B14F-4D97-AF65-F5344CB8AC3E}">
        <p14:creationId xmlns:p14="http://schemas.microsoft.com/office/powerpoint/2010/main" val="3992860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431983"/>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Some people use vehicles with special snow tyres to travel from place to place. Others use snow mobiles or even sleds that are pulled by dogs to skim across the snow and ice.</a:t>
            </a: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pic>
        <p:nvPicPr>
          <p:cNvPr id="2" name="Picture 1">
            <a:extLst>
              <a:ext uri="{FF2B5EF4-FFF2-40B4-BE49-F238E27FC236}">
                <a16:creationId xmlns:a16="http://schemas.microsoft.com/office/drawing/2014/main" id="{D1C40515-BEC8-4CBD-A3A6-D9F029EF755E}"/>
              </a:ext>
            </a:extLst>
          </p:cNvPr>
          <p:cNvPicPr>
            <a:picLocks noChangeAspect="1"/>
          </p:cNvPicPr>
          <p:nvPr/>
        </p:nvPicPr>
        <p:blipFill>
          <a:blip r:embed="rId5"/>
          <a:stretch>
            <a:fillRect/>
          </a:stretch>
        </p:blipFill>
        <p:spPr>
          <a:xfrm>
            <a:off x="4652825" y="4688496"/>
            <a:ext cx="2609850" cy="1752600"/>
          </a:xfrm>
          <a:prstGeom prst="rect">
            <a:avLst/>
          </a:prstGeom>
        </p:spPr>
      </p:pic>
      <p:pic>
        <p:nvPicPr>
          <p:cNvPr id="6" name="Picture 5">
            <a:extLst>
              <a:ext uri="{FF2B5EF4-FFF2-40B4-BE49-F238E27FC236}">
                <a16:creationId xmlns:a16="http://schemas.microsoft.com/office/drawing/2014/main" id="{FF3B20A5-F086-4ADA-8848-B2EC64766123}"/>
              </a:ext>
            </a:extLst>
          </p:cNvPr>
          <p:cNvPicPr>
            <a:picLocks noChangeAspect="1"/>
          </p:cNvPicPr>
          <p:nvPr/>
        </p:nvPicPr>
        <p:blipFill>
          <a:blip r:embed="rId6"/>
          <a:stretch>
            <a:fillRect/>
          </a:stretch>
        </p:blipFill>
        <p:spPr>
          <a:xfrm>
            <a:off x="7823785" y="4688496"/>
            <a:ext cx="2609850" cy="1739900"/>
          </a:xfrm>
          <a:prstGeom prst="rect">
            <a:avLst/>
          </a:prstGeom>
        </p:spPr>
      </p:pic>
      <p:pic>
        <p:nvPicPr>
          <p:cNvPr id="7" name="Picture 6">
            <a:extLst>
              <a:ext uri="{FF2B5EF4-FFF2-40B4-BE49-F238E27FC236}">
                <a16:creationId xmlns:a16="http://schemas.microsoft.com/office/drawing/2014/main" id="{33E7F0FA-6FC2-431F-AAD5-540CC9C1B118}"/>
              </a:ext>
            </a:extLst>
          </p:cNvPr>
          <p:cNvPicPr>
            <a:picLocks noChangeAspect="1"/>
          </p:cNvPicPr>
          <p:nvPr/>
        </p:nvPicPr>
        <p:blipFill>
          <a:blip r:embed="rId7"/>
          <a:stretch>
            <a:fillRect/>
          </a:stretch>
        </p:blipFill>
        <p:spPr>
          <a:xfrm>
            <a:off x="1074138" y="4688496"/>
            <a:ext cx="2852487" cy="1784202"/>
          </a:xfrm>
          <a:prstGeom prst="rect">
            <a:avLst/>
          </a:prstGeom>
        </p:spPr>
      </p:pic>
    </p:spTree>
    <p:extLst>
      <p:ext uri="{BB962C8B-B14F-4D97-AF65-F5344CB8AC3E}">
        <p14:creationId xmlns:p14="http://schemas.microsoft.com/office/powerpoint/2010/main" val="25309129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4370427"/>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b="1" dirty="0">
              <a:solidFill>
                <a:prstClr val="black"/>
              </a:solidFill>
              <a:latin typeface="Comic Sans MS" panose="030F0702030302020204" pitchFamily="66" charset="0"/>
              <a:ea typeface="+mj-ea"/>
              <a:cs typeface="+mj-cs"/>
            </a:endParaRP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As plants don’t grow, they have to hunt and fish for their food. When fishing, they have to break a hole in the ice to get to the water and then put a fishing line through the hole and wait to catch the fish.</a:t>
            </a: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Tree>
    <p:extLst>
      <p:ext uri="{BB962C8B-B14F-4D97-AF65-F5344CB8AC3E}">
        <p14:creationId xmlns:p14="http://schemas.microsoft.com/office/powerpoint/2010/main" val="28397668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0" y="745837"/>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3385542"/>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b="1"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As it is so cold, it is important to wear gloves, hats, boots and lots of thin layers of clothing to keep you warm.</a:t>
            </a: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99506"/>
            <a:ext cx="2261710" cy="1435362"/>
          </a:xfrm>
          <a:prstGeom prst="rect">
            <a:avLst/>
          </a:prstGeom>
        </p:spPr>
      </p:pic>
      <p:sp>
        <p:nvSpPr>
          <p:cNvPr id="2" name="Rectangle 1">
            <a:extLst>
              <a:ext uri="{FF2B5EF4-FFF2-40B4-BE49-F238E27FC236}">
                <a16:creationId xmlns:a16="http://schemas.microsoft.com/office/drawing/2014/main" id="{B4C3457A-6C3F-4AC9-B735-03106BB86C7B}"/>
              </a:ext>
            </a:extLst>
          </p:cNvPr>
          <p:cNvSpPr/>
          <p:nvPr/>
        </p:nvSpPr>
        <p:spPr>
          <a:xfrm>
            <a:off x="1095923" y="5097175"/>
            <a:ext cx="184731" cy="646331"/>
          </a:xfrm>
          <a:prstGeom prst="rect">
            <a:avLst/>
          </a:prstGeom>
        </p:spPr>
        <p:txBody>
          <a:bodyPr wrap="none">
            <a:spAutoFit/>
          </a:bodyPr>
          <a:lstStyle/>
          <a:p>
            <a:endParaRPr lang="en-US" sz="3600" dirty="0">
              <a:solidFill>
                <a:srgbClr val="00B0F0"/>
              </a:solidFill>
              <a:latin typeface="Comic Sans MS" panose="030F0702030302020204" pitchFamily="66" charset="0"/>
            </a:endParaRPr>
          </a:p>
        </p:txBody>
      </p:sp>
      <p:pic>
        <p:nvPicPr>
          <p:cNvPr id="7" name="Picture 6">
            <a:extLst>
              <a:ext uri="{FF2B5EF4-FFF2-40B4-BE49-F238E27FC236}">
                <a16:creationId xmlns:a16="http://schemas.microsoft.com/office/drawing/2014/main" id="{53C72E75-B398-4876-BC6A-D45D84233712}"/>
              </a:ext>
            </a:extLst>
          </p:cNvPr>
          <p:cNvPicPr>
            <a:picLocks noChangeAspect="1"/>
          </p:cNvPicPr>
          <p:nvPr/>
        </p:nvPicPr>
        <p:blipFill>
          <a:blip r:embed="rId5"/>
          <a:stretch>
            <a:fillRect/>
          </a:stretch>
        </p:blipFill>
        <p:spPr>
          <a:xfrm>
            <a:off x="3814301" y="2741126"/>
            <a:ext cx="7622623" cy="3852004"/>
          </a:xfrm>
          <a:prstGeom prst="rect">
            <a:avLst/>
          </a:prstGeom>
        </p:spPr>
      </p:pic>
    </p:spTree>
    <p:extLst>
      <p:ext uri="{BB962C8B-B14F-4D97-AF65-F5344CB8AC3E}">
        <p14:creationId xmlns:p14="http://schemas.microsoft.com/office/powerpoint/2010/main" val="33240283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0" y="745837"/>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3016210"/>
          </a:xfrm>
          <a:prstGeom prst="rect">
            <a:avLst/>
          </a:prstGeom>
        </p:spPr>
        <p:txBody>
          <a:bodyPr wrap="square">
            <a:spAutoFit/>
          </a:bodyPr>
          <a:lstStyle/>
          <a:p>
            <a:pPr algn="ctr"/>
            <a:r>
              <a:rPr lang="en-GB" sz="3600" u="sng" dirty="0">
                <a:solidFill>
                  <a:prstClr val="black"/>
                </a:solidFill>
                <a:latin typeface="Comic Sans MS" panose="030F0702030302020204" pitchFamily="66" charset="0"/>
              </a:rPr>
              <a:t>The Arctic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
        <p:nvSpPr>
          <p:cNvPr id="2" name="Rectangle 1">
            <a:extLst>
              <a:ext uri="{FF2B5EF4-FFF2-40B4-BE49-F238E27FC236}">
                <a16:creationId xmlns:a16="http://schemas.microsoft.com/office/drawing/2014/main" id="{B4C3457A-6C3F-4AC9-B735-03106BB86C7B}"/>
              </a:ext>
            </a:extLst>
          </p:cNvPr>
          <p:cNvSpPr/>
          <p:nvPr/>
        </p:nvSpPr>
        <p:spPr>
          <a:xfrm>
            <a:off x="171140" y="5438665"/>
            <a:ext cx="11849719" cy="1138773"/>
          </a:xfrm>
          <a:prstGeom prst="rect">
            <a:avLst/>
          </a:prstGeom>
        </p:spPr>
        <p:txBody>
          <a:bodyPr wrap="none">
            <a:spAutoFit/>
          </a:bodyPr>
          <a:lstStyle/>
          <a:p>
            <a:endParaRPr lang="en-US" sz="3600" dirty="0">
              <a:solidFill>
                <a:srgbClr val="00B0F0"/>
              </a:solidFill>
              <a:latin typeface="Comic Sans MS" panose="030F0702030302020204" pitchFamily="66" charset="0"/>
            </a:endParaRPr>
          </a:p>
          <a:p>
            <a:r>
              <a:rPr lang="en-US" sz="3200" dirty="0">
                <a:latin typeface="Comic Sans MS" panose="030F0702030302020204" pitchFamily="66" charset="0"/>
              </a:rPr>
              <a:t>Now watch </a:t>
            </a:r>
            <a:r>
              <a:rPr lang="en-US" sz="3200" dirty="0">
                <a:solidFill>
                  <a:srgbClr val="00B0F0"/>
                </a:solidFill>
                <a:latin typeface="Comic Sans MS" panose="030F0702030302020204" pitchFamily="66" charset="0"/>
              </a:rPr>
              <a:t>https://www.youtube.com/watch?v=b-9xDztBhzE</a:t>
            </a:r>
          </a:p>
        </p:txBody>
      </p:sp>
      <p:pic>
        <p:nvPicPr>
          <p:cNvPr id="6" name="Picture 5">
            <a:extLst>
              <a:ext uri="{FF2B5EF4-FFF2-40B4-BE49-F238E27FC236}">
                <a16:creationId xmlns:a16="http://schemas.microsoft.com/office/drawing/2014/main" id="{2ED02DDC-750F-42F9-992C-31EFC70BAF01}"/>
              </a:ext>
            </a:extLst>
          </p:cNvPr>
          <p:cNvPicPr>
            <a:picLocks noChangeAspect="1"/>
          </p:cNvPicPr>
          <p:nvPr/>
        </p:nvPicPr>
        <p:blipFill>
          <a:blip r:embed="rId5"/>
          <a:stretch>
            <a:fillRect/>
          </a:stretch>
        </p:blipFill>
        <p:spPr>
          <a:xfrm>
            <a:off x="2084491" y="1497658"/>
            <a:ext cx="6813634" cy="4053791"/>
          </a:xfrm>
          <a:prstGeom prst="rect">
            <a:avLst/>
          </a:prstGeom>
        </p:spPr>
      </p:pic>
    </p:spTree>
    <p:extLst>
      <p:ext uri="{BB962C8B-B14F-4D97-AF65-F5344CB8AC3E}">
        <p14:creationId xmlns:p14="http://schemas.microsoft.com/office/powerpoint/2010/main" val="328019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6463308"/>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The Arctic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In the back of your purple book write the date</a:t>
            </a:r>
          </a:p>
          <a:p>
            <a:endParaRPr lang="en-GB" sz="3200" dirty="0">
              <a:solidFill>
                <a:prstClr val="black"/>
              </a:solidFill>
              <a:latin typeface="Comic Sans MS" panose="030F0702030302020204" pitchFamily="66" charset="0"/>
              <a:ea typeface="+mj-ea"/>
              <a:cs typeface="+mj-cs"/>
            </a:endParaRPr>
          </a:p>
          <a:p>
            <a:r>
              <a:rPr lang="en-GB" sz="3200" dirty="0">
                <a:solidFill>
                  <a:srgbClr val="FF0000"/>
                </a:solidFill>
                <a:latin typeface="Comic Sans MS" panose="030F0702030302020204" pitchFamily="66" charset="0"/>
                <a:ea typeface="+mj-ea"/>
                <a:cs typeface="+mj-cs"/>
              </a:rPr>
              <a:t>Tuesday 19</a:t>
            </a:r>
            <a:r>
              <a:rPr lang="en-GB" sz="3200" baseline="30000" dirty="0">
                <a:solidFill>
                  <a:srgbClr val="FF0000"/>
                </a:solidFill>
                <a:latin typeface="Comic Sans MS" panose="030F0702030302020204" pitchFamily="66" charset="0"/>
                <a:ea typeface="+mj-ea"/>
                <a:cs typeface="+mj-cs"/>
              </a:rPr>
              <a:t>th</a:t>
            </a:r>
            <a:r>
              <a:rPr lang="en-GB" sz="3200" dirty="0">
                <a:solidFill>
                  <a:srgbClr val="FF0000"/>
                </a:solidFill>
                <a:latin typeface="Comic Sans MS" panose="030F0702030302020204" pitchFamily="66" charset="0"/>
                <a:ea typeface="+mj-ea"/>
                <a:cs typeface="+mj-cs"/>
              </a:rPr>
              <a:t> January </a:t>
            </a: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and title</a:t>
            </a:r>
          </a:p>
          <a:p>
            <a:endParaRPr lang="en-GB" sz="3200" dirty="0">
              <a:solidFill>
                <a:prstClr val="black"/>
              </a:solidFill>
              <a:latin typeface="Comic Sans MS" panose="030F0702030302020204" pitchFamily="66" charset="0"/>
              <a:ea typeface="+mj-ea"/>
              <a:cs typeface="+mj-cs"/>
            </a:endParaRPr>
          </a:p>
          <a:p>
            <a:r>
              <a:rPr lang="en-GB" sz="3200" dirty="0">
                <a:solidFill>
                  <a:srgbClr val="FF0000"/>
                </a:solidFill>
                <a:latin typeface="Comic Sans MS" panose="030F0702030302020204" pitchFamily="66" charset="0"/>
                <a:ea typeface="+mj-ea"/>
                <a:cs typeface="+mj-cs"/>
              </a:rPr>
              <a:t>The Arctic</a:t>
            </a: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Tree>
    <p:extLst>
      <p:ext uri="{BB962C8B-B14F-4D97-AF65-F5344CB8AC3E}">
        <p14:creationId xmlns:p14="http://schemas.microsoft.com/office/powerpoint/2010/main" val="5398413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C4853E-CEC7-44AE-B471-634CB3AFE5FD}"/>
              </a:ext>
            </a:extLst>
          </p:cNvPr>
          <p:cNvSpPr>
            <a:spLocks noGrp="1"/>
          </p:cNvSpPr>
          <p:nvPr>
            <p:ph idx="1"/>
          </p:nvPr>
        </p:nvSpPr>
        <p:spPr>
          <a:xfrm>
            <a:off x="838200" y="839035"/>
            <a:ext cx="10515600" cy="43513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US"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a:p>
            <a:pPr marL="0" indent="0">
              <a:buNone/>
            </a:pPr>
            <a:endParaRPr lang="en-US" dirty="0"/>
          </a:p>
        </p:txBody>
      </p:sp>
      <p:sp>
        <p:nvSpPr>
          <p:cNvPr id="4" name="Rectangle 3">
            <a:extLst>
              <a:ext uri="{FF2B5EF4-FFF2-40B4-BE49-F238E27FC236}">
                <a16:creationId xmlns:a16="http://schemas.microsoft.com/office/drawing/2014/main" id="{401AADF9-5673-4B63-8669-AA40AD74252D}"/>
              </a:ext>
            </a:extLst>
          </p:cNvPr>
          <p:cNvSpPr/>
          <p:nvPr/>
        </p:nvSpPr>
        <p:spPr>
          <a:xfrm>
            <a:off x="277090" y="416904"/>
            <a:ext cx="10882745" cy="5478423"/>
          </a:xfrm>
          <a:prstGeom prst="rect">
            <a:avLst/>
          </a:prstGeom>
        </p:spPr>
        <p:txBody>
          <a:bodyPr wrap="square">
            <a:spAutoFit/>
          </a:bodyPr>
          <a:lstStyle/>
          <a:p>
            <a:pPr algn="ctr"/>
            <a:r>
              <a:rPr lang="en-GB" sz="3600" u="sng" dirty="0">
                <a:solidFill>
                  <a:prstClr val="black"/>
                </a:solidFill>
                <a:latin typeface="Comic Sans MS" panose="030F0702030302020204" pitchFamily="66" charset="0"/>
                <a:ea typeface="+mj-ea"/>
                <a:cs typeface="+mj-cs"/>
              </a:rPr>
              <a:t>The Arctic</a:t>
            </a:r>
          </a:p>
          <a:p>
            <a:endParaRPr lang="en-GB" sz="3600" b="1" dirty="0">
              <a:solidFill>
                <a:prstClr val="black"/>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I would like you to draw and label a picture about what you have found out about the Arctic. Or you could make an information page about the Arctic.</a:t>
            </a:r>
          </a:p>
          <a:p>
            <a:endParaRPr lang="en-GB" sz="3200" dirty="0">
              <a:solidFill>
                <a:prstClr val="black"/>
              </a:solidFill>
              <a:latin typeface="Comic Sans MS" panose="030F0702030302020204" pitchFamily="66" charset="0"/>
              <a:ea typeface="+mj-ea"/>
              <a:cs typeface="+mj-cs"/>
            </a:endParaRPr>
          </a:p>
          <a:p>
            <a:r>
              <a:rPr lang="en-GB" sz="3200" dirty="0">
                <a:solidFill>
                  <a:prstClr val="black"/>
                </a:solidFill>
                <a:latin typeface="Comic Sans MS" panose="030F0702030302020204" pitchFamily="66" charset="0"/>
                <a:ea typeface="+mj-ea"/>
                <a:cs typeface="+mj-cs"/>
              </a:rPr>
              <a:t>I am looking forward to seeing what you have produced.</a:t>
            </a:r>
            <a:endParaRPr lang="en-GB" sz="3200" dirty="0">
              <a:solidFill>
                <a:srgbClr val="FF0000"/>
              </a:solidFill>
              <a:latin typeface="Comic Sans MS" panose="030F0702030302020204" pitchFamily="66" charset="0"/>
              <a:ea typeface="+mj-ea"/>
              <a:cs typeface="+mj-cs"/>
            </a:endParaRPr>
          </a:p>
          <a:p>
            <a:endParaRPr lang="en-GB" sz="3600" dirty="0">
              <a:solidFill>
                <a:prstClr val="black"/>
              </a:solidFill>
              <a:latin typeface="Comic Sans MS" panose="030F0702030302020204" pitchFamily="66" charset="0"/>
              <a:ea typeface="+mj-ea"/>
              <a:cs typeface="+mj-cs"/>
            </a:endParaRPr>
          </a:p>
          <a:p>
            <a:r>
              <a:rPr lang="en-GB" sz="2800" dirty="0">
                <a:solidFill>
                  <a:prstClr val="black"/>
                </a:solidFill>
                <a:latin typeface="Comic Sans MS" panose="030F0702030302020204" pitchFamily="66" charset="0"/>
                <a:ea typeface="+mj-ea"/>
                <a:cs typeface="+mj-cs"/>
                <a:hlinkClick r:id="rId2"/>
              </a:rPr>
              <a:t> </a:t>
            </a:r>
            <a:r>
              <a:rPr lang="en-GB" sz="2800" u="sng" dirty="0">
                <a:solidFill>
                  <a:prstClr val="black"/>
                </a:solidFill>
                <a:latin typeface="Comic Sans MS" panose="030F0702030302020204" pitchFamily="66" charset="0"/>
                <a:ea typeface="+mj-ea"/>
                <a:cs typeface="+mj-cs"/>
                <a:hlinkClick r:id="rId2"/>
              </a:rPr>
              <a:t> </a:t>
            </a:r>
            <a:endParaRPr lang="en-GB" sz="3600" dirty="0">
              <a:solidFill>
                <a:prstClr val="black"/>
              </a:solidFill>
              <a:latin typeface="Comic Sans MS" panose="030F0702030302020204" pitchFamily="66" charset="0"/>
              <a:ea typeface="+mj-ea"/>
              <a:cs typeface="+mj-cs"/>
            </a:endParaRPr>
          </a:p>
          <a:p>
            <a:r>
              <a:rPr lang="en-GB" dirty="0"/>
              <a:t>   </a:t>
            </a:r>
          </a:p>
        </p:txBody>
      </p:sp>
      <p:pic>
        <p:nvPicPr>
          <p:cNvPr id="5" name="Picture 4">
            <a:extLst>
              <a:ext uri="{FF2B5EF4-FFF2-40B4-BE49-F238E27FC236}">
                <a16:creationId xmlns:a16="http://schemas.microsoft.com/office/drawing/2014/main" id="{90670A24-1D82-4BA3-88B0-D0A5818B87B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653200" y="325464"/>
            <a:ext cx="2261710" cy="1435362"/>
          </a:xfrm>
          <a:prstGeom prst="rect">
            <a:avLst/>
          </a:prstGeom>
        </p:spPr>
      </p:pic>
    </p:spTree>
    <p:extLst>
      <p:ext uri="{BB962C8B-B14F-4D97-AF65-F5344CB8AC3E}">
        <p14:creationId xmlns:p14="http://schemas.microsoft.com/office/powerpoint/2010/main" val="38015852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Mr. Debenham</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1604</TotalTime>
  <Words>1569</Words>
  <Application>Microsoft Office PowerPoint</Application>
  <PresentationFormat>Widescreen</PresentationFormat>
  <Paragraphs>356</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Comic Sans MS</vt:lpstr>
      <vt:lpstr>Sassoon Infant Rg</vt:lpstr>
      <vt:lpstr>Times New Roman</vt:lpstr>
      <vt:lpstr>Office Theme</vt:lpstr>
      <vt:lpstr>    Tuesday 19th January 2021</vt:lpstr>
      <vt:lpstr>             RWI     You will need:                  Rainbow Group                       Sunshine Group                                      The Web                                 Snow                       book                                       book                                                      ‘Weekly Writing sheet’ RWI (from                         your pack)                                           </vt:lpstr>
      <vt:lpstr>          Rainbow Group                           ir   is our sound for this week</vt:lpstr>
      <vt:lpstr>          Sunshine Group                                are   is our sound for this week</vt:lpstr>
      <vt:lpstr>Continue with RWI</vt:lpstr>
      <vt:lpstr>Continue with RWI</vt:lpstr>
      <vt:lpstr>Continue with RWI</vt:lpstr>
      <vt:lpstr>Our Structure for RWI</vt:lpstr>
      <vt:lpstr>          Rainbow Group Today’s Hold a Sentence is:    A bug is stuck in the web.</vt:lpstr>
      <vt:lpstr>Our Structure for RWI  Now you are ready to write the Hold a Sentence down on your paper. </vt:lpstr>
      <vt:lpstr>           Time to check                      Rainbow Group  A bug is stuck in the web.</vt:lpstr>
      <vt:lpstr>        Stick your sheet in the front of your purple book.     Thank you for working hard.                                         Now have a break and a snack.  </vt:lpstr>
      <vt:lpstr>                          White Rose Maths</vt:lpstr>
      <vt:lpstr>                  White Rose Maths  Is this true or false?</vt:lpstr>
      <vt:lpstr>                  White Rose Maths  Is this true or false?</vt:lpstr>
      <vt:lpstr>                  White Rose Maths  </vt:lpstr>
      <vt:lpstr>                  White Rose Maths  </vt:lpstr>
      <vt:lpstr>                  White Rose Maths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Worship Time with: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101</cp:revision>
  <dcterms:created xsi:type="dcterms:W3CDTF">2021-01-05T21:58:22Z</dcterms:created>
  <dcterms:modified xsi:type="dcterms:W3CDTF">2021-01-18T18:18:22Z</dcterms:modified>
</cp:coreProperties>
</file>