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8" r:id="rId3"/>
    <p:sldId id="289" r:id="rId4"/>
    <p:sldId id="297" r:id="rId5"/>
    <p:sldId id="291" r:id="rId6"/>
    <p:sldId id="290" r:id="rId7"/>
    <p:sldId id="283" r:id="rId8"/>
    <p:sldId id="295" r:id="rId9"/>
    <p:sldId id="296" r:id="rId10"/>
    <p:sldId id="298" r:id="rId11"/>
    <p:sldId id="299" r:id="rId12"/>
    <p:sldId id="300" r:id="rId13"/>
    <p:sldId id="294" r:id="rId14"/>
    <p:sldId id="301" r:id="rId15"/>
    <p:sldId id="302" r:id="rId16"/>
    <p:sldId id="29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D34F1-C2B0-41B3-A9F0-997DA06EA9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D10B1B-084A-4AEA-9357-73F18EC488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647B4F1-7E2E-45B1-926B-3E42B9743BB4}"/>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C5A7745C-35D3-4F72-829E-E27DEE252D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DCF108-0A86-451C-BB22-1364744CFC48}"/>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192040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C4AC4-1579-4888-9D6A-73F6C2B495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E0918CA-722D-4CAF-88AA-52426A2A7B6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B616CB-25F1-481F-A37B-41A0B4B2289B}"/>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D708FBAF-1797-46A9-BDF5-0BE1C1EAF3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AAD6D0-23F8-402D-BC2F-DFD8A808F96E}"/>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2336111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8E763-C409-4CE3-9197-352753271E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55C3BFD-2E3B-4FB4-A0DD-B02978E6CA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611FC2D-6CFC-48E4-80B5-623433E4C7F3}"/>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58570760-1581-4CE3-9753-34B446F633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2AF6A-32E2-4B54-9580-9D7A7E3B989C}"/>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2443455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6545B-3CC8-4A4D-B8A1-2672FAAAB35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49661E0-E247-476A-9340-6E2BD6D985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E71B35E-3898-406D-A7A0-401C489E99A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908A137-2858-46FA-802E-4D8EDC99BEAF}"/>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6" name="Footer Placeholder 5">
            <a:extLst>
              <a:ext uri="{FF2B5EF4-FFF2-40B4-BE49-F238E27FC236}">
                <a16:creationId xmlns:a16="http://schemas.microsoft.com/office/drawing/2014/main" id="{011EA5F9-B226-4EC5-BA02-2FCB951464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3896AF-E44D-426E-BF33-E126B221E166}"/>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3266454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B163-B97A-4045-A260-9C635F5013B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6D9EAE3-8D57-4445-B8F6-D7D19428F8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1FDD72F-D136-4336-8D62-461CD9ECF48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1AEFF4-C0F0-4B1F-9D3D-720DD50104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3E14D0D-C8B1-43C6-BF7B-9123128644C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C23055C-ED1F-4AF8-9F1D-4660673C4FCF}"/>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8" name="Footer Placeholder 7">
            <a:extLst>
              <a:ext uri="{FF2B5EF4-FFF2-40B4-BE49-F238E27FC236}">
                <a16:creationId xmlns:a16="http://schemas.microsoft.com/office/drawing/2014/main" id="{6D982A74-1B15-4D50-AB67-BEC6E7E5826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054A90E-F8EE-4751-AF86-2AA397EE6FDE}"/>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4290202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BC1AA-C7B8-40AC-A428-05BC9F71E44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AC1CC9F-98B6-4A7E-8EAE-26704DE42C82}"/>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4" name="Footer Placeholder 3">
            <a:extLst>
              <a:ext uri="{FF2B5EF4-FFF2-40B4-BE49-F238E27FC236}">
                <a16:creationId xmlns:a16="http://schemas.microsoft.com/office/drawing/2014/main" id="{19A508A5-FF7C-424E-98E6-C5215D4EF0E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EE9B842-ED7A-432C-ADF9-64E76B7333D1}"/>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3034299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77A0A6-FAD8-4673-88FB-ACF7605CBD1A}"/>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3" name="Footer Placeholder 2">
            <a:extLst>
              <a:ext uri="{FF2B5EF4-FFF2-40B4-BE49-F238E27FC236}">
                <a16:creationId xmlns:a16="http://schemas.microsoft.com/office/drawing/2014/main" id="{387B1B04-EE6B-4960-9E06-CAA3EF07EB4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8CF976-75E2-402A-97B7-AB2D084FEC4D}"/>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81064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AF5F7-7E68-40ED-A97E-D0B38CCFBE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33A4FAC-F83B-4C3F-8E42-45B73E90C2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0D75ADB-AF89-4725-86E4-838C6A350C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83A137-64B8-49CC-ABBA-180866BED140}"/>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6" name="Footer Placeholder 5">
            <a:extLst>
              <a:ext uri="{FF2B5EF4-FFF2-40B4-BE49-F238E27FC236}">
                <a16:creationId xmlns:a16="http://schemas.microsoft.com/office/drawing/2014/main" id="{BD816176-4110-4D2F-BA0E-5835C45DA5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ACEA08-40C1-44A2-8498-B13119155C6D}"/>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235759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FE0CB-533A-41E6-B3EC-C765788084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69C87AF-8503-4A6D-BC0C-CD8875BC19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DC494E7-A34C-4A8A-8AA4-A4B7DD250E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109261-4CE3-468B-A2DE-762DB28FADA8}"/>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6" name="Footer Placeholder 5">
            <a:extLst>
              <a:ext uri="{FF2B5EF4-FFF2-40B4-BE49-F238E27FC236}">
                <a16:creationId xmlns:a16="http://schemas.microsoft.com/office/drawing/2014/main" id="{F29B0572-B893-4B08-9B39-8879C1240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360EDF-A18B-49B3-A439-3EEFD5739EB7}"/>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603011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107EA-D665-437C-A2B8-A0E4FBFCDBA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6D78838-4FB4-4217-8CF9-18817799354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1FC8A-86E0-4479-A98E-9BFB433E1BD7}"/>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CE77268B-2981-468C-BE23-54806F0270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CB943A-4B14-4005-B900-ADFCA49912AC}"/>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53068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111F7B-A9AA-4EF1-BB2C-4A4326E2C49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EA3BB1-8DD7-487B-8667-B1770D74A45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26AC2F-37F5-49C2-9E7A-BF25DC170708}"/>
              </a:ext>
            </a:extLst>
          </p:cNvPr>
          <p:cNvSpPr>
            <a:spLocks noGrp="1"/>
          </p:cNvSpPr>
          <p:nvPr>
            <p:ph type="dt" sz="half" idx="10"/>
          </p:nvPr>
        </p:nvSpPr>
        <p:spPr/>
        <p:txBody>
          <a:body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115D30F2-9309-4383-9C34-DCD89A600B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A6F455-42E9-4081-993E-0CCB224BA01C}"/>
              </a:ext>
            </a:extLst>
          </p:cNvPr>
          <p:cNvSpPr>
            <a:spLocks noGrp="1"/>
          </p:cNvSpPr>
          <p:nvPr>
            <p:ph type="sldNum" sz="quarter" idx="12"/>
          </p:nvPr>
        </p:nvSpPr>
        <p:spPr/>
        <p:txBody>
          <a:bodyPr/>
          <a:lstStyle/>
          <a:p>
            <a:fld id="{871D3B90-4AE4-4F6D-A946-02980EDA770D}" type="slidenum">
              <a:rPr lang="en-US" smtClean="0"/>
              <a:t>‹#›</a:t>
            </a:fld>
            <a:endParaRPr lang="en-US"/>
          </a:p>
        </p:txBody>
      </p:sp>
    </p:spTree>
    <p:extLst>
      <p:ext uri="{BB962C8B-B14F-4D97-AF65-F5344CB8AC3E}">
        <p14:creationId xmlns:p14="http://schemas.microsoft.com/office/powerpoint/2010/main" val="1843827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6B9CB-86AA-416C-A928-4C25931A57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88795D1-966F-4058-BDC8-1C87BA0E9E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5B839A-1DE7-41B6-B35F-238087B054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376E26-A114-47F1-9E89-76A2E6807B7E}" type="datetimeFigureOut">
              <a:rPr lang="en-US" smtClean="0"/>
              <a:t>1/18/2021</a:t>
            </a:fld>
            <a:endParaRPr lang="en-US"/>
          </a:p>
        </p:txBody>
      </p:sp>
      <p:sp>
        <p:nvSpPr>
          <p:cNvPr id="5" name="Footer Placeholder 4">
            <a:extLst>
              <a:ext uri="{FF2B5EF4-FFF2-40B4-BE49-F238E27FC236}">
                <a16:creationId xmlns:a16="http://schemas.microsoft.com/office/drawing/2014/main" id="{9764C516-5F86-4880-A1CB-396C769D29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DE83E3C-8E91-46D1-BAA8-365F99FE68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1D3B90-4AE4-4F6D-A946-02980EDA770D}" type="slidenum">
              <a:rPr lang="en-US" smtClean="0"/>
              <a:t>‹#›</a:t>
            </a:fld>
            <a:endParaRPr lang="en-US"/>
          </a:p>
        </p:txBody>
      </p:sp>
    </p:spTree>
    <p:extLst>
      <p:ext uri="{BB962C8B-B14F-4D97-AF65-F5344CB8AC3E}">
        <p14:creationId xmlns:p14="http://schemas.microsoft.com/office/powerpoint/2010/main" val="4074836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NOYgRf5jes" TargetMode="External"/><Relationship Id="rId2" Type="http://schemas.openxmlformats.org/officeDocument/2006/relationships/hyperlink" Target="https://www.youtube.com/watch?v=LYK8ERKPnNM" TargetMode="External"/><Relationship Id="rId1" Type="http://schemas.openxmlformats.org/officeDocument/2006/relationships/slideLayout" Target="../slideLayouts/slideLayout2.xml"/><Relationship Id="rId5" Type="http://schemas.openxmlformats.org/officeDocument/2006/relationships/hyperlink" Target="http://elgarblog.wordpress.com/2012/10/16/challenges-and-opportunities-in-the-arctic-by-joseph-f-c-dimento-hermanni-backer-and-alexis-hickman/"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hyperlink" Target="http://elgarblog.wordpress.com/2012/10/16/challenges-and-opportunities-in-the-arctic-by-joseph-f-c-dimento-hermanni-backer-and-alexis-hickman/" TargetMode="External"/><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90486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Topic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(Topic work will go at back of your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purple book. Can an adult draw a line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top for the date and another for the title?)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 to the following story</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https://www.youtube.com/watch?v=LYK8ERKPnNM</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This week we are looking at two questions: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Where is the Arctic?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What is it like there?</a:t>
            </a:r>
            <a:endParaRPr kumimoji="0" lang="en-GB" sz="32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3"/>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3"/>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601200" y="416904"/>
            <a:ext cx="2261710" cy="1435362"/>
          </a:xfrm>
          <a:prstGeom prst="rect">
            <a:avLst/>
          </a:prstGeom>
        </p:spPr>
      </p:pic>
    </p:spTree>
    <p:extLst>
      <p:ext uri="{BB962C8B-B14F-4D97-AF65-F5344CB8AC3E}">
        <p14:creationId xmlns:p14="http://schemas.microsoft.com/office/powerpoint/2010/main" val="3065199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 is found in the far North (top) of our earth. The North Pole is located in 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59235" y="232265"/>
            <a:ext cx="2261710" cy="1435362"/>
          </a:xfrm>
          <a:prstGeom prst="rect">
            <a:avLst/>
          </a:prstGeom>
        </p:spPr>
      </p:pic>
      <p:pic>
        <p:nvPicPr>
          <p:cNvPr id="2" name="Picture 1">
            <a:extLst>
              <a:ext uri="{FF2B5EF4-FFF2-40B4-BE49-F238E27FC236}">
                <a16:creationId xmlns:a16="http://schemas.microsoft.com/office/drawing/2014/main" id="{22762955-DCF2-4013-97E2-C99F52350169}"/>
              </a:ext>
            </a:extLst>
          </p:cNvPr>
          <p:cNvPicPr>
            <a:picLocks noChangeAspect="1"/>
          </p:cNvPicPr>
          <p:nvPr/>
        </p:nvPicPr>
        <p:blipFill>
          <a:blip r:embed="rId5"/>
          <a:stretch>
            <a:fillRect/>
          </a:stretch>
        </p:blipFill>
        <p:spPr>
          <a:xfrm>
            <a:off x="2949060" y="2674269"/>
            <a:ext cx="5790197" cy="3766827"/>
          </a:xfrm>
          <a:prstGeom prst="rect">
            <a:avLst/>
          </a:prstGeom>
        </p:spPr>
      </p:pic>
      <p:cxnSp>
        <p:nvCxnSpPr>
          <p:cNvPr id="8" name="Straight Arrow Connector 7">
            <a:extLst>
              <a:ext uri="{FF2B5EF4-FFF2-40B4-BE49-F238E27FC236}">
                <a16:creationId xmlns:a16="http://schemas.microsoft.com/office/drawing/2014/main" id="{56FC6839-D05B-4393-995A-2126A6C8D17E}"/>
              </a:ext>
            </a:extLst>
          </p:cNvPr>
          <p:cNvCxnSpPr>
            <a:cxnSpLocks/>
          </p:cNvCxnSpPr>
          <p:nvPr/>
        </p:nvCxnSpPr>
        <p:spPr>
          <a:xfrm flipH="1">
            <a:off x="5983705" y="2021305"/>
            <a:ext cx="1187116" cy="82955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0176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57861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On this world map you can see climatic bands. Around the middle of the earth (the equator) it is </a:t>
            </a:r>
            <a:r>
              <a:rPr kumimoji="0" lang="en-GB" sz="3600" b="0" i="0" u="none" strike="noStrike" kern="1200" cap="none" spc="0" normalizeH="0" baseline="0" noProof="0" dirty="0">
                <a:ln>
                  <a:noFill/>
                </a:ln>
                <a:solidFill>
                  <a:srgbClr val="ED7D31"/>
                </a:solidFill>
                <a:effectLst/>
                <a:uLnTx/>
                <a:uFillTx/>
                <a:latin typeface="Comic Sans MS" panose="030F0702030302020204" pitchFamily="66" charset="0"/>
                <a:ea typeface="+mn-ea"/>
                <a:cs typeface="+mn-cs"/>
              </a:rPr>
              <a:t>hot</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and the further you go towards the north and south (North and South Pole), the </a:t>
            </a:r>
            <a:r>
              <a:rPr kumimoji="0" lang="en-GB" sz="36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rPr>
              <a:t>colder</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it gets.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284163"/>
            <a:ext cx="2261710" cy="1435362"/>
          </a:xfrm>
          <a:prstGeom prst="rect">
            <a:avLst/>
          </a:prstGeom>
        </p:spPr>
      </p:pic>
      <p:pic>
        <p:nvPicPr>
          <p:cNvPr id="2" name="Picture 1">
            <a:extLst>
              <a:ext uri="{FF2B5EF4-FFF2-40B4-BE49-F238E27FC236}">
                <a16:creationId xmlns:a16="http://schemas.microsoft.com/office/drawing/2014/main" id="{55554928-3A41-4D35-A3D2-6B9ABDC1370B}"/>
              </a:ext>
            </a:extLst>
          </p:cNvPr>
          <p:cNvPicPr>
            <a:picLocks noChangeAspect="1"/>
          </p:cNvPicPr>
          <p:nvPr/>
        </p:nvPicPr>
        <p:blipFill>
          <a:blip r:embed="rId5"/>
          <a:stretch>
            <a:fillRect/>
          </a:stretch>
        </p:blipFill>
        <p:spPr>
          <a:xfrm>
            <a:off x="3822725" y="4126241"/>
            <a:ext cx="3791473" cy="2264496"/>
          </a:xfrm>
          <a:prstGeom prst="rect">
            <a:avLst/>
          </a:prstGeom>
        </p:spPr>
      </p:pic>
    </p:spTree>
    <p:extLst>
      <p:ext uri="{BB962C8B-B14F-4D97-AF65-F5344CB8AC3E}">
        <p14:creationId xmlns:p14="http://schemas.microsoft.com/office/powerpoint/2010/main" val="219934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750974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2919413"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2919413"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2919413"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 dotted red line is an </a:t>
            </a:r>
            <a:r>
              <a:rPr kumimoji="0" lang="en-GB" sz="32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imaginary</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line                                           around the top of our earth. This marks the Arctic Circle. </a:t>
            </a:r>
          </a:p>
          <a:p>
            <a:pPr marL="234950" marR="0" lvl="0" indent="2684463"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401638"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countries that are inside </a:t>
            </a:r>
          </a:p>
          <a:p>
            <a:pPr marL="234950" marR="0" lvl="0" indent="-68263"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the circle are parts of </a:t>
            </a:r>
          </a:p>
          <a:p>
            <a:pPr marL="234950" marR="0" lvl="0" indent="-68263"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Canada</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Greenland</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Norway</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234950" marR="0" lvl="0" indent="-68263"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Sweden</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Finland</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Russia</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234950" marR="0" lvl="0" indent="-68263"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USA (Alaska) </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and </a:t>
            </a: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Iceland</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6" name="Picture 5">
            <a:extLst>
              <a:ext uri="{FF2B5EF4-FFF2-40B4-BE49-F238E27FC236}">
                <a16:creationId xmlns:a16="http://schemas.microsoft.com/office/drawing/2014/main" id="{179AF336-DEC5-41BD-9EC3-C3187BFFAB6D}"/>
              </a:ext>
            </a:extLst>
          </p:cNvPr>
          <p:cNvPicPr>
            <a:picLocks noChangeAspect="1"/>
          </p:cNvPicPr>
          <p:nvPr/>
        </p:nvPicPr>
        <p:blipFill>
          <a:blip r:embed="rId5"/>
          <a:stretch>
            <a:fillRect/>
          </a:stretch>
        </p:blipFill>
        <p:spPr>
          <a:xfrm>
            <a:off x="838200" y="1619136"/>
            <a:ext cx="2176103" cy="2051754"/>
          </a:xfrm>
          <a:prstGeom prst="rect">
            <a:avLst/>
          </a:prstGeom>
        </p:spPr>
      </p:pic>
      <p:pic>
        <p:nvPicPr>
          <p:cNvPr id="7" name="Picture 6">
            <a:extLst>
              <a:ext uri="{FF2B5EF4-FFF2-40B4-BE49-F238E27FC236}">
                <a16:creationId xmlns:a16="http://schemas.microsoft.com/office/drawing/2014/main" id="{6A4BA517-D1A5-46B3-A8DF-864697392735}"/>
              </a:ext>
            </a:extLst>
          </p:cNvPr>
          <p:cNvPicPr>
            <a:picLocks noChangeAspect="1"/>
          </p:cNvPicPr>
          <p:nvPr/>
        </p:nvPicPr>
        <p:blipFill>
          <a:blip r:embed="rId6"/>
          <a:stretch>
            <a:fillRect/>
          </a:stretch>
        </p:blipFill>
        <p:spPr>
          <a:xfrm>
            <a:off x="7051965" y="4171778"/>
            <a:ext cx="3740726" cy="2479318"/>
          </a:xfrm>
          <a:prstGeom prst="rect">
            <a:avLst/>
          </a:prstGeom>
        </p:spPr>
      </p:pic>
    </p:spTree>
    <p:extLst>
      <p:ext uri="{BB962C8B-B14F-4D97-AF65-F5344CB8AC3E}">
        <p14:creationId xmlns:p14="http://schemas.microsoft.com/office/powerpoint/2010/main" val="3649253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412135" cy="707886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4860925"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4860925"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5262563"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These are pictures of a     </a:t>
            </a:r>
            <a:r>
              <a:rPr kumimoji="0" lang="en-GB" sz="32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rPr>
              <a:t>Polar Habitat </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the </a:t>
            </a:r>
            <a:r>
              <a:rPr kumimoji="0" lang="en-GB" sz="32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rPr>
              <a:t>Arctic</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5262563"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What can you see? </a:t>
            </a:r>
          </a:p>
          <a:p>
            <a:pPr marL="5599113" marR="0" lvl="0" indent="-738188"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What words can you use to describe the Arctic? </a:t>
            </a:r>
          </a:p>
          <a:p>
            <a:pPr marL="5662613" marR="0" lvl="0" indent="-801688"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Why is there a lot of white?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6A1609D1-AC43-4D45-B4B0-0561C7BC1BF4}"/>
              </a:ext>
            </a:extLst>
          </p:cNvPr>
          <p:cNvPicPr>
            <a:picLocks noChangeAspect="1"/>
          </p:cNvPicPr>
          <p:nvPr/>
        </p:nvPicPr>
        <p:blipFill>
          <a:blip r:embed="rId5"/>
          <a:stretch>
            <a:fillRect/>
          </a:stretch>
        </p:blipFill>
        <p:spPr>
          <a:xfrm>
            <a:off x="502775" y="1134585"/>
            <a:ext cx="3600625" cy="2726399"/>
          </a:xfrm>
          <a:prstGeom prst="rect">
            <a:avLst/>
          </a:prstGeom>
        </p:spPr>
      </p:pic>
      <p:pic>
        <p:nvPicPr>
          <p:cNvPr id="7" name="Picture 6">
            <a:extLst>
              <a:ext uri="{FF2B5EF4-FFF2-40B4-BE49-F238E27FC236}">
                <a16:creationId xmlns:a16="http://schemas.microsoft.com/office/drawing/2014/main" id="{6C897605-A0E7-48C5-9AB4-38CD5AC84399}"/>
              </a:ext>
            </a:extLst>
          </p:cNvPr>
          <p:cNvPicPr>
            <a:picLocks noChangeAspect="1"/>
          </p:cNvPicPr>
          <p:nvPr/>
        </p:nvPicPr>
        <p:blipFill>
          <a:blip r:embed="rId6"/>
          <a:stretch>
            <a:fillRect/>
          </a:stretch>
        </p:blipFill>
        <p:spPr>
          <a:xfrm>
            <a:off x="1450246" y="4035269"/>
            <a:ext cx="3637928" cy="2589965"/>
          </a:xfrm>
          <a:prstGeom prst="rect">
            <a:avLst/>
          </a:prstGeom>
        </p:spPr>
      </p:pic>
    </p:spTree>
    <p:extLst>
      <p:ext uri="{BB962C8B-B14F-4D97-AF65-F5344CB8AC3E}">
        <p14:creationId xmlns:p14="http://schemas.microsoft.com/office/powerpoint/2010/main" val="605244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337394" cy="674235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223838" marR="0" lvl="0" indent="-223838"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The </a:t>
            </a:r>
            <a:r>
              <a:rPr kumimoji="0" lang="en-GB" altLang="en-US" sz="3200" b="0" i="0" u="none" strike="noStrike" kern="1200" cap="none" spc="0" normalizeH="0" baseline="0" noProof="0" dirty="0">
                <a:ln>
                  <a:noFill/>
                </a:ln>
                <a:solidFill>
                  <a:srgbClr val="00B0F0"/>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Arctic</a:t>
            </a: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 has very few plants because it is very cold .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The ice acts as the land.</a:t>
            </a:r>
          </a:p>
          <a:p>
            <a:pPr marL="288925" marR="0" lvl="0" indent="-288925"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There are icebergs in the </a:t>
            </a:r>
            <a:r>
              <a:rPr kumimoji="0" lang="en-GB" altLang="en-US" sz="3200" b="0" i="0" u="none" strike="noStrike" kern="1200" cap="none" spc="0" normalizeH="0" baseline="0" noProof="0" dirty="0">
                <a:ln>
                  <a:noFill/>
                </a:ln>
                <a:solidFill>
                  <a:srgbClr val="00B0F0"/>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Arctic Ocean </a:t>
            </a: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which surrounds the Arctic.</a:t>
            </a:r>
          </a:p>
          <a:p>
            <a:pPr marL="288925" marR="0" lvl="0" indent="-288925"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00B0F0"/>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Icebergs</a:t>
            </a:r>
            <a:r>
              <a:rPr kumimoji="0" lang="en-GB" altLang="en-US" sz="3200" b="0" i="0" u="none" strike="noStrike" kern="1200" cap="none" spc="0" normalizeH="0" baseline="0" noProof="0" dirty="0">
                <a:ln>
                  <a:noFill/>
                </a:ln>
                <a:solidFill>
                  <a:srgbClr val="1C1C1C"/>
                </a:solidFill>
                <a:effectLst/>
                <a:uLnTx/>
                <a:uFillTx/>
                <a:latin typeface="Comic Sans MS" panose="030F0702030302020204" pitchFamily="66" charset="0"/>
                <a:ea typeface="Sassoon Infant Rg" panose="02000503030000020003" pitchFamily="50" charset="0"/>
                <a:cs typeface="Sassoon Infant Rg" panose="02000503030000020003" pitchFamily="50" charset="0"/>
              </a:rPr>
              <a:t> are pieces of ice that have broken off and are floating in the Ocean.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spTree>
    <p:extLst>
      <p:ext uri="{BB962C8B-B14F-4D97-AF65-F5344CB8AC3E}">
        <p14:creationId xmlns:p14="http://schemas.microsoft.com/office/powerpoint/2010/main" val="2259674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401466" cy="689419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are many different animals that live in the Arctic including: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walrus             seal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Polar       Arctic   reindeer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bear        hare                                         orca whale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79224" y="152548"/>
            <a:ext cx="2261710" cy="1435362"/>
          </a:xfrm>
          <a:prstGeom prst="rect">
            <a:avLst/>
          </a:prstGeom>
        </p:spPr>
      </p:pic>
      <p:pic>
        <p:nvPicPr>
          <p:cNvPr id="2" name="Picture 1">
            <a:extLst>
              <a:ext uri="{FF2B5EF4-FFF2-40B4-BE49-F238E27FC236}">
                <a16:creationId xmlns:a16="http://schemas.microsoft.com/office/drawing/2014/main" id="{608264E5-168E-4911-A8E3-1EF32BE928BD}"/>
              </a:ext>
            </a:extLst>
          </p:cNvPr>
          <p:cNvPicPr>
            <a:picLocks noChangeAspect="1"/>
          </p:cNvPicPr>
          <p:nvPr/>
        </p:nvPicPr>
        <p:blipFill>
          <a:blip r:embed="rId5"/>
          <a:stretch>
            <a:fillRect/>
          </a:stretch>
        </p:blipFill>
        <p:spPr>
          <a:xfrm>
            <a:off x="2443264" y="2676996"/>
            <a:ext cx="1349723" cy="1737267"/>
          </a:xfrm>
          <a:prstGeom prst="rect">
            <a:avLst/>
          </a:prstGeom>
        </p:spPr>
      </p:pic>
      <p:pic>
        <p:nvPicPr>
          <p:cNvPr id="6" name="Picture 5">
            <a:extLst>
              <a:ext uri="{FF2B5EF4-FFF2-40B4-BE49-F238E27FC236}">
                <a16:creationId xmlns:a16="http://schemas.microsoft.com/office/drawing/2014/main" id="{16D1E252-9E14-41E6-B3CC-E498182A3D4F}"/>
              </a:ext>
            </a:extLst>
          </p:cNvPr>
          <p:cNvPicPr>
            <a:picLocks noChangeAspect="1"/>
          </p:cNvPicPr>
          <p:nvPr/>
        </p:nvPicPr>
        <p:blipFill>
          <a:blip r:embed="rId6"/>
          <a:stretch>
            <a:fillRect/>
          </a:stretch>
        </p:blipFill>
        <p:spPr>
          <a:xfrm>
            <a:off x="6528455" y="2681367"/>
            <a:ext cx="2548688" cy="1435362"/>
          </a:xfrm>
          <a:prstGeom prst="rect">
            <a:avLst/>
          </a:prstGeom>
        </p:spPr>
      </p:pic>
      <p:pic>
        <p:nvPicPr>
          <p:cNvPr id="7" name="Picture 6">
            <a:extLst>
              <a:ext uri="{FF2B5EF4-FFF2-40B4-BE49-F238E27FC236}">
                <a16:creationId xmlns:a16="http://schemas.microsoft.com/office/drawing/2014/main" id="{0C0768A4-1469-470D-869C-9A0A1180474D}"/>
              </a:ext>
            </a:extLst>
          </p:cNvPr>
          <p:cNvPicPr>
            <a:picLocks noChangeAspect="1"/>
          </p:cNvPicPr>
          <p:nvPr/>
        </p:nvPicPr>
        <p:blipFill>
          <a:blip r:embed="rId7"/>
          <a:stretch>
            <a:fillRect/>
          </a:stretch>
        </p:blipFill>
        <p:spPr>
          <a:xfrm>
            <a:off x="392225" y="2676996"/>
            <a:ext cx="1489929" cy="1761373"/>
          </a:xfrm>
          <a:prstGeom prst="rect">
            <a:avLst/>
          </a:prstGeom>
        </p:spPr>
      </p:pic>
      <p:pic>
        <p:nvPicPr>
          <p:cNvPr id="8" name="Picture 7">
            <a:extLst>
              <a:ext uri="{FF2B5EF4-FFF2-40B4-BE49-F238E27FC236}">
                <a16:creationId xmlns:a16="http://schemas.microsoft.com/office/drawing/2014/main" id="{BCAC8EFA-3CAF-4725-BA8C-A8A0096D2D4F}"/>
              </a:ext>
            </a:extLst>
          </p:cNvPr>
          <p:cNvPicPr>
            <a:picLocks noChangeAspect="1"/>
          </p:cNvPicPr>
          <p:nvPr/>
        </p:nvPicPr>
        <p:blipFill>
          <a:blip r:embed="rId8"/>
          <a:stretch>
            <a:fillRect/>
          </a:stretch>
        </p:blipFill>
        <p:spPr>
          <a:xfrm>
            <a:off x="9594174" y="2657261"/>
            <a:ext cx="2205601" cy="1459468"/>
          </a:xfrm>
          <a:prstGeom prst="rect">
            <a:avLst/>
          </a:prstGeom>
        </p:spPr>
      </p:pic>
      <p:pic>
        <p:nvPicPr>
          <p:cNvPr id="10" name="Picture 9">
            <a:extLst>
              <a:ext uri="{FF2B5EF4-FFF2-40B4-BE49-F238E27FC236}">
                <a16:creationId xmlns:a16="http://schemas.microsoft.com/office/drawing/2014/main" id="{6BF41BE3-DF7E-47DD-97EF-BF1EAE960510}"/>
              </a:ext>
            </a:extLst>
          </p:cNvPr>
          <p:cNvPicPr>
            <a:picLocks noChangeAspect="1"/>
          </p:cNvPicPr>
          <p:nvPr/>
        </p:nvPicPr>
        <p:blipFill>
          <a:blip r:embed="rId9"/>
          <a:stretch>
            <a:fillRect/>
          </a:stretch>
        </p:blipFill>
        <p:spPr>
          <a:xfrm>
            <a:off x="4238962" y="2676995"/>
            <a:ext cx="1602595" cy="1737267"/>
          </a:xfrm>
          <a:prstGeom prst="rect">
            <a:avLst/>
          </a:prstGeom>
        </p:spPr>
      </p:pic>
      <p:pic>
        <p:nvPicPr>
          <p:cNvPr id="11" name="Picture 10">
            <a:extLst>
              <a:ext uri="{FF2B5EF4-FFF2-40B4-BE49-F238E27FC236}">
                <a16:creationId xmlns:a16="http://schemas.microsoft.com/office/drawing/2014/main" id="{A71874DD-1622-4C40-BB8F-D22CAF37573E}"/>
              </a:ext>
            </a:extLst>
          </p:cNvPr>
          <p:cNvPicPr>
            <a:picLocks noChangeAspect="1"/>
          </p:cNvPicPr>
          <p:nvPr/>
        </p:nvPicPr>
        <p:blipFill>
          <a:blip r:embed="rId10"/>
          <a:stretch>
            <a:fillRect/>
          </a:stretch>
        </p:blipFill>
        <p:spPr>
          <a:xfrm>
            <a:off x="6951210" y="5190373"/>
            <a:ext cx="2125933" cy="1461579"/>
          </a:xfrm>
          <a:prstGeom prst="rect">
            <a:avLst/>
          </a:prstGeom>
        </p:spPr>
      </p:pic>
    </p:spTree>
    <p:extLst>
      <p:ext uri="{BB962C8B-B14F-4D97-AF65-F5344CB8AC3E}">
        <p14:creationId xmlns:p14="http://schemas.microsoft.com/office/powerpoint/2010/main" val="3597694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567178"/>
            <a:ext cx="10882745" cy="443198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People (</a:t>
            </a:r>
            <a:r>
              <a:rPr kumimoji="0" lang="en-GB" sz="32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Inuits</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live in the Arctic in houses that are built up off the ground. This stops the people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from getting snowed in for weeks at a time. Also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it is easier for them to keep their houses warm.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2" name="Picture 1">
            <a:extLst>
              <a:ext uri="{FF2B5EF4-FFF2-40B4-BE49-F238E27FC236}">
                <a16:creationId xmlns:a16="http://schemas.microsoft.com/office/drawing/2014/main" id="{03801941-FC6C-4B0F-8630-73296273A8B0}"/>
              </a:ext>
            </a:extLst>
          </p:cNvPr>
          <p:cNvPicPr>
            <a:picLocks noChangeAspect="1"/>
          </p:cNvPicPr>
          <p:nvPr/>
        </p:nvPicPr>
        <p:blipFill>
          <a:blip r:embed="rId5"/>
          <a:stretch>
            <a:fillRect/>
          </a:stretch>
        </p:blipFill>
        <p:spPr>
          <a:xfrm>
            <a:off x="2278418" y="4323591"/>
            <a:ext cx="2790825" cy="1638300"/>
          </a:xfrm>
          <a:prstGeom prst="rect">
            <a:avLst/>
          </a:prstGeom>
        </p:spPr>
      </p:pic>
      <p:pic>
        <p:nvPicPr>
          <p:cNvPr id="6" name="Picture 5">
            <a:extLst>
              <a:ext uri="{FF2B5EF4-FFF2-40B4-BE49-F238E27FC236}">
                <a16:creationId xmlns:a16="http://schemas.microsoft.com/office/drawing/2014/main" id="{D47B341A-81A6-444B-8575-85F2E9737C3C}"/>
              </a:ext>
            </a:extLst>
          </p:cNvPr>
          <p:cNvPicPr>
            <a:picLocks noChangeAspect="1"/>
          </p:cNvPicPr>
          <p:nvPr/>
        </p:nvPicPr>
        <p:blipFill>
          <a:blip r:embed="rId6"/>
          <a:stretch>
            <a:fillRect/>
          </a:stretch>
        </p:blipFill>
        <p:spPr>
          <a:xfrm>
            <a:off x="6509460" y="4277394"/>
            <a:ext cx="2762250" cy="1657350"/>
          </a:xfrm>
          <a:prstGeom prst="rect">
            <a:avLst/>
          </a:prstGeom>
        </p:spPr>
      </p:pic>
    </p:spTree>
    <p:extLst>
      <p:ext uri="{BB962C8B-B14F-4D97-AF65-F5344CB8AC3E}">
        <p14:creationId xmlns:p14="http://schemas.microsoft.com/office/powerpoint/2010/main" val="3992860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43198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Some people use vehicles with special snow tyres to travel from place to place. Others use snow mobiles or even sleds that are pulled by dogs to skim across the snow and 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2" name="Picture 1">
            <a:extLst>
              <a:ext uri="{FF2B5EF4-FFF2-40B4-BE49-F238E27FC236}">
                <a16:creationId xmlns:a16="http://schemas.microsoft.com/office/drawing/2014/main" id="{D1C40515-BEC8-4CBD-A3A6-D9F029EF755E}"/>
              </a:ext>
            </a:extLst>
          </p:cNvPr>
          <p:cNvPicPr>
            <a:picLocks noChangeAspect="1"/>
          </p:cNvPicPr>
          <p:nvPr/>
        </p:nvPicPr>
        <p:blipFill>
          <a:blip r:embed="rId5"/>
          <a:stretch>
            <a:fillRect/>
          </a:stretch>
        </p:blipFill>
        <p:spPr>
          <a:xfrm>
            <a:off x="4652825" y="4688496"/>
            <a:ext cx="2609850" cy="1752600"/>
          </a:xfrm>
          <a:prstGeom prst="rect">
            <a:avLst/>
          </a:prstGeom>
        </p:spPr>
      </p:pic>
      <p:pic>
        <p:nvPicPr>
          <p:cNvPr id="6" name="Picture 5">
            <a:extLst>
              <a:ext uri="{FF2B5EF4-FFF2-40B4-BE49-F238E27FC236}">
                <a16:creationId xmlns:a16="http://schemas.microsoft.com/office/drawing/2014/main" id="{FF3B20A5-F086-4ADA-8848-B2EC64766123}"/>
              </a:ext>
            </a:extLst>
          </p:cNvPr>
          <p:cNvPicPr>
            <a:picLocks noChangeAspect="1"/>
          </p:cNvPicPr>
          <p:nvPr/>
        </p:nvPicPr>
        <p:blipFill>
          <a:blip r:embed="rId6"/>
          <a:stretch>
            <a:fillRect/>
          </a:stretch>
        </p:blipFill>
        <p:spPr>
          <a:xfrm>
            <a:off x="7823785" y="4688496"/>
            <a:ext cx="2609850" cy="1739900"/>
          </a:xfrm>
          <a:prstGeom prst="rect">
            <a:avLst/>
          </a:prstGeom>
        </p:spPr>
      </p:pic>
      <p:pic>
        <p:nvPicPr>
          <p:cNvPr id="7" name="Picture 6">
            <a:extLst>
              <a:ext uri="{FF2B5EF4-FFF2-40B4-BE49-F238E27FC236}">
                <a16:creationId xmlns:a16="http://schemas.microsoft.com/office/drawing/2014/main" id="{33E7F0FA-6FC2-431F-AAD5-540CC9C1B118}"/>
              </a:ext>
            </a:extLst>
          </p:cNvPr>
          <p:cNvPicPr>
            <a:picLocks noChangeAspect="1"/>
          </p:cNvPicPr>
          <p:nvPr/>
        </p:nvPicPr>
        <p:blipFill>
          <a:blip r:embed="rId7"/>
          <a:stretch>
            <a:fillRect/>
          </a:stretch>
        </p:blipFill>
        <p:spPr>
          <a:xfrm>
            <a:off x="1074138" y="4688496"/>
            <a:ext cx="2852487" cy="1784202"/>
          </a:xfrm>
          <a:prstGeom prst="rect">
            <a:avLst/>
          </a:prstGeom>
        </p:spPr>
      </p:pic>
    </p:spTree>
    <p:extLst>
      <p:ext uri="{BB962C8B-B14F-4D97-AF65-F5344CB8AC3E}">
        <p14:creationId xmlns:p14="http://schemas.microsoft.com/office/powerpoint/2010/main" val="2530912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37042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plants don’t grow, they have to hunt and fish for their food. When fishing, they have to break a hole in the ice to get to the water and then put a fishing line through the hole and wait to catch the fish.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2839766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0" y="745837"/>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338554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it is so cold, it is important to wear gloves, hats, boots and lots of thin layers of clothing to keep you warm.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99506"/>
            <a:ext cx="2261710" cy="1435362"/>
          </a:xfrm>
          <a:prstGeom prst="rect">
            <a:avLst/>
          </a:prstGeom>
        </p:spPr>
      </p:pic>
      <p:sp>
        <p:nvSpPr>
          <p:cNvPr id="2" name="Rectangle 1">
            <a:extLst>
              <a:ext uri="{FF2B5EF4-FFF2-40B4-BE49-F238E27FC236}">
                <a16:creationId xmlns:a16="http://schemas.microsoft.com/office/drawing/2014/main" id="{B4C3457A-6C3F-4AC9-B735-03106BB86C7B}"/>
              </a:ext>
            </a:extLst>
          </p:cNvPr>
          <p:cNvSpPr/>
          <p:nvPr/>
        </p:nvSpPr>
        <p:spPr>
          <a:xfrm>
            <a:off x="1095923" y="5097175"/>
            <a:ext cx="18473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endParaRPr>
          </a:p>
        </p:txBody>
      </p:sp>
      <p:pic>
        <p:nvPicPr>
          <p:cNvPr id="7" name="Picture 6">
            <a:extLst>
              <a:ext uri="{FF2B5EF4-FFF2-40B4-BE49-F238E27FC236}">
                <a16:creationId xmlns:a16="http://schemas.microsoft.com/office/drawing/2014/main" id="{53C72E75-B398-4876-BC6A-D45D84233712}"/>
              </a:ext>
            </a:extLst>
          </p:cNvPr>
          <p:cNvPicPr>
            <a:picLocks noChangeAspect="1"/>
          </p:cNvPicPr>
          <p:nvPr/>
        </p:nvPicPr>
        <p:blipFill>
          <a:blip r:embed="rId5"/>
          <a:stretch>
            <a:fillRect/>
          </a:stretch>
        </p:blipFill>
        <p:spPr>
          <a:xfrm>
            <a:off x="3814301" y="2741126"/>
            <a:ext cx="7622623" cy="3852004"/>
          </a:xfrm>
          <a:prstGeom prst="rect">
            <a:avLst/>
          </a:prstGeom>
        </p:spPr>
      </p:pic>
    </p:spTree>
    <p:extLst>
      <p:ext uri="{BB962C8B-B14F-4D97-AF65-F5344CB8AC3E}">
        <p14:creationId xmlns:p14="http://schemas.microsoft.com/office/powerpoint/2010/main" val="3324028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0" y="745837"/>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30162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
        <p:nvSpPr>
          <p:cNvPr id="2" name="Rectangle 1">
            <a:extLst>
              <a:ext uri="{FF2B5EF4-FFF2-40B4-BE49-F238E27FC236}">
                <a16:creationId xmlns:a16="http://schemas.microsoft.com/office/drawing/2014/main" id="{B4C3457A-6C3F-4AC9-B735-03106BB86C7B}"/>
              </a:ext>
            </a:extLst>
          </p:cNvPr>
          <p:cNvSpPr/>
          <p:nvPr/>
        </p:nvSpPr>
        <p:spPr>
          <a:xfrm>
            <a:off x="171140" y="5438665"/>
            <a:ext cx="11849719" cy="113877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Now watch </a:t>
            </a:r>
            <a:r>
              <a:rPr kumimoji="0" lang="en-US" sz="3200" b="0" i="0" u="none" strike="noStrike" kern="1200" cap="none" spc="0" normalizeH="0" baseline="0" noProof="0" dirty="0">
                <a:ln>
                  <a:noFill/>
                </a:ln>
                <a:solidFill>
                  <a:srgbClr val="00B0F0"/>
                </a:solidFill>
                <a:effectLst/>
                <a:uLnTx/>
                <a:uFillTx/>
                <a:latin typeface="Comic Sans MS" panose="030F0702030302020204" pitchFamily="66" charset="0"/>
                <a:ea typeface="+mn-ea"/>
                <a:cs typeface="+mn-cs"/>
              </a:rPr>
              <a:t>https://www.youtube.com/watch?v=b-9xDztBhzE</a:t>
            </a:r>
          </a:p>
        </p:txBody>
      </p:sp>
      <p:pic>
        <p:nvPicPr>
          <p:cNvPr id="6" name="Picture 5">
            <a:extLst>
              <a:ext uri="{FF2B5EF4-FFF2-40B4-BE49-F238E27FC236}">
                <a16:creationId xmlns:a16="http://schemas.microsoft.com/office/drawing/2014/main" id="{2ED02DDC-750F-42F9-992C-31EFC70BAF01}"/>
              </a:ext>
            </a:extLst>
          </p:cNvPr>
          <p:cNvPicPr>
            <a:picLocks noChangeAspect="1"/>
          </p:cNvPicPr>
          <p:nvPr/>
        </p:nvPicPr>
        <p:blipFill>
          <a:blip r:embed="rId5"/>
          <a:stretch>
            <a:fillRect/>
          </a:stretch>
        </p:blipFill>
        <p:spPr>
          <a:xfrm>
            <a:off x="2084491" y="1497658"/>
            <a:ext cx="6813634" cy="4053791"/>
          </a:xfrm>
          <a:prstGeom prst="rect">
            <a:avLst/>
          </a:prstGeom>
        </p:spPr>
      </p:pic>
    </p:spTree>
    <p:extLst>
      <p:ext uri="{BB962C8B-B14F-4D97-AF65-F5344CB8AC3E}">
        <p14:creationId xmlns:p14="http://schemas.microsoft.com/office/powerpoint/2010/main" val="32801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6463308"/>
          </a:xfrm>
          <a:prstGeom prst="rect">
            <a:avLst/>
          </a:prstGeom>
        </p:spPr>
        <p:txBody>
          <a:bodyPr wrap="square">
            <a:spAutoFit/>
          </a:bodyPr>
          <a:lstStyle/>
          <a:p>
            <a:pPr lvl="0" algn="ctr">
              <a:defRPr/>
            </a:pPr>
            <a:r>
              <a:rPr lang="en-GB" sz="3600" u="sng" dirty="0">
                <a:solidFill>
                  <a:prstClr val="black"/>
                </a:solidFill>
                <a:latin typeface="Comic Sans MS" panose="030F0702030302020204" pitchFamily="66" charset="0"/>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the back of your purple book write the date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Tuesday 19</a:t>
            </a:r>
            <a:r>
              <a:rPr kumimoji="0" lang="en-GB" sz="3200" b="0" i="0" u="none" strike="noStrike" kern="1200" cap="none" spc="0" normalizeH="0" baseline="30000" noProof="0" dirty="0">
                <a:ln>
                  <a:noFill/>
                </a:ln>
                <a:solidFill>
                  <a:srgbClr val="FF0000"/>
                </a:solidFill>
                <a:effectLst/>
                <a:uLnTx/>
                <a:uFillTx/>
                <a:latin typeface="Comic Sans MS" panose="030F0702030302020204" pitchFamily="66" charset="0"/>
                <a:ea typeface="+mn-ea"/>
                <a:cs typeface="+mn-cs"/>
              </a:rPr>
              <a:t>th</a:t>
            </a:r>
            <a:r>
              <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 January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and title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539841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6032421"/>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would like you to draw and label a picture about what you have found out about the Arctic. Or you could make an information page about 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am looking forward to seeing what you have produced.</a:t>
            </a:r>
            <a:endParaRPr kumimoji="0" lang="en-GB" sz="32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3801585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645</Words>
  <Application>Microsoft Office PowerPoint</Application>
  <PresentationFormat>Widescreen</PresentationFormat>
  <Paragraphs>204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Comic Sans MS</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cp:revision>
  <dcterms:created xsi:type="dcterms:W3CDTF">2021-01-18T18:15:57Z</dcterms:created>
  <dcterms:modified xsi:type="dcterms:W3CDTF">2021-01-18T18:17:18Z</dcterms:modified>
</cp:coreProperties>
</file>