
<file path=[Content_Types].xml><?xml version="1.0" encoding="utf-8"?>
<Types xmlns="http://schemas.openxmlformats.org/package/2006/content-types">
  <Default Extension="png" ContentType="image/png"/>
  <Default Extension="bin" ContentType="application/vnd.ms-office.activeX"/>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ctiveX/activeX1.xml" ContentType="application/vnd.ms-office.activeX+xml"/>
  <Override PartName="/ppt/activeX/activeX2.xml" ContentType="application/vnd.ms-office.activeX+xml"/>
  <Override PartName="/ppt/activeX/activeX3.xml" ContentType="application/vnd.ms-office.activeX+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312" r:id="rId3"/>
    <p:sldId id="293" r:id="rId4"/>
    <p:sldId id="305" r:id="rId5"/>
    <p:sldId id="294" r:id="rId6"/>
    <p:sldId id="298" r:id="rId7"/>
    <p:sldId id="299" r:id="rId8"/>
    <p:sldId id="300" r:id="rId9"/>
    <p:sldId id="257" r:id="rId10"/>
    <p:sldId id="270" r:id="rId11"/>
    <p:sldId id="281" r:id="rId12"/>
    <p:sldId id="309" r:id="rId13"/>
    <p:sldId id="310" r:id="rId14"/>
    <p:sldId id="287" r:id="rId15"/>
    <p:sldId id="306" r:id="rId16"/>
    <p:sldId id="286" r:id="rId17"/>
    <p:sldId id="307" r:id="rId18"/>
    <p:sldId id="289" r:id="rId19"/>
    <p:sldId id="308" r:id="rId20"/>
    <p:sldId id="301" r:id="rId21"/>
    <p:sldId id="263" r:id="rId22"/>
    <p:sldId id="264" r:id="rId23"/>
    <p:sldId id="302" r:id="rId24"/>
    <p:sldId id="303" r:id="rId25"/>
    <p:sldId id="314" r:id="rId26"/>
    <p:sldId id="315" r:id="rId27"/>
    <p:sldId id="313" r:id="rId28"/>
    <p:sldId id="265" r:id="rId29"/>
    <p:sldId id="296" r:id="rId30"/>
    <p:sldId id="31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73" autoAdjust="0"/>
    <p:restoredTop sz="94660"/>
  </p:normalViewPr>
  <p:slideViewPr>
    <p:cSldViewPr snapToGrid="0">
      <p:cViewPr>
        <p:scale>
          <a:sx n="53" d="100"/>
          <a:sy n="53" d="100"/>
        </p:scale>
        <p:origin x="1296" y="4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activeX/activeX3.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1/28/2021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1/28/2021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pixabay.com/en/rainbow-default-colors-948520/"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2.png"/><Relationship Id="rId4" Type="http://schemas.openxmlformats.org/officeDocument/2006/relationships/hyperlink" Target="https://vimeo.com/49088233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s://pixabay.com/en/rainbow-default-colors-94852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3.png"/><Relationship Id="rId4" Type="http://schemas.openxmlformats.org/officeDocument/2006/relationships/hyperlink" Target="http://www.pngall.com/sunshine-p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hyperlink" Target="https://tscpl.org/kids-library/parents"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hyperlink" Target="https://pixabay.com/en/rainbow-default-colors-948520/" TargetMode="Externa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14.jpeg"/><Relationship Id="rId5" Type="http://schemas.openxmlformats.org/officeDocument/2006/relationships/hyperlink" Target="http://www.pngall.com/sunshine-png" TargetMode="Externa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5.jp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creativecommons.org/licenses/by/3.0/"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pexels.com/photo/abstract-arachnid-art-black-and-white-206901/" TargetMode="External"/><Relationship Id="rId5" Type="http://schemas.openxmlformats.org/officeDocument/2006/relationships/image" Target="../media/image16.jp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pixabay.com/en/rainbow-default-colors-948520/" TargetMode="External"/><Relationship Id="rId3" Type="http://schemas.openxmlformats.org/officeDocument/2006/relationships/control" Target="../activeX/activeX2.xml"/><Relationship Id="rId7" Type="http://schemas.openxmlformats.org/officeDocument/2006/relationships/image" Target="../media/image3.pn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slideLayout" Target="../slideLayouts/slideLayout2.xml"/><Relationship Id="rId10" Type="http://schemas.openxmlformats.org/officeDocument/2006/relationships/image" Target="../media/image18.wmf"/><Relationship Id="rId4" Type="http://schemas.openxmlformats.org/officeDocument/2006/relationships/control" Target="../activeX/activeX3.xml"/><Relationship Id="rId9" Type="http://schemas.openxmlformats.org/officeDocument/2006/relationships/image" Target="../media/image17.wmf"/></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2Mii45v85YY" TargetMode="External"/><Relationship Id="rId2" Type="http://schemas.openxmlformats.org/officeDocument/2006/relationships/hyperlink" Target="https://www.youtube.com/watch?v=9FVoTMOorXA" TargetMode="External"/><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2.pn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pixabay.com/en/rainbow-default-colors-948520/" TargetMode="Externa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9.png"/><Relationship Id="rId4" Type="http://schemas.openxmlformats.org/officeDocument/2006/relationships/hyperlink" Target="http://www.pngall.com/sunshine-png"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google.com/search?q=jack+hartman+number+bonds+to+10&amp;ie=&amp;oe" TargetMode="Externa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hyperlink" Target="https://en.wikipedia.org/wiki/File:Operators_(maths)_linear.svg"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vimeo.com/490882337"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Friday 29</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r>
              <a:rPr lang="en-GB" dirty="0">
                <a:latin typeface="Comic Sans MS" panose="030F0702030302020204" pitchFamily="66" charset="0"/>
              </a:rPr>
              <a:t>      Below is the timetable for today.</a:t>
            </a:r>
          </a:p>
          <a:p>
            <a:pPr marL="0" indent="0">
              <a:buNone/>
            </a:pPr>
            <a:r>
              <a:rPr lang="en-GB" dirty="0">
                <a:latin typeface="Comic Sans MS" panose="030F0702030302020204" pitchFamily="66" charset="0"/>
              </a:rPr>
              <a:t>      It is here to give you a guide on today’s work.</a:t>
            </a:r>
          </a:p>
          <a:p>
            <a:pPr marL="0" indent="0">
              <a:buNone/>
            </a:pPr>
            <a:r>
              <a:rPr lang="en-GB" sz="2400" i="1" u="sng" dirty="0">
                <a:solidFill>
                  <a:srgbClr val="FFC000"/>
                </a:solidFill>
                <a:latin typeface="Comic Sans MS" panose="030F0702030302020204" pitchFamily="66" charset="0"/>
              </a:rPr>
              <a:t>For maths you need to be able to see or have a copy of the worksheet and game</a:t>
            </a:r>
            <a:r>
              <a:rPr lang="en-GB" sz="1800" i="1" u="sng" dirty="0">
                <a:solidFill>
                  <a:srgbClr val="FFC000"/>
                </a:solidFill>
                <a:latin typeface="Comic Sans MS" panose="030F0702030302020204" pitchFamily="66" charset="0"/>
              </a:rPr>
              <a:t>.</a:t>
            </a:r>
            <a:r>
              <a:rPr lang="en-GB" i="1" u="sng" dirty="0">
                <a:solidFill>
                  <a:srgbClr val="FFC000"/>
                </a:solidFill>
                <a:latin typeface="Comic Sans MS" panose="030F0702030302020204" pitchFamily="66" charset="0"/>
              </a:rPr>
              <a:t> For RWI you need the red words to spell sheet.</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68821724"/>
              </p:ext>
            </p:extLst>
          </p:nvPr>
        </p:nvGraphicFramePr>
        <p:xfrm>
          <a:off x="838201" y="4068776"/>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51071">
                  <a:extLst>
                    <a:ext uri="{9D8B030D-6E8A-4147-A177-3AD203B41FA5}">
                      <a16:colId xmlns:a16="http://schemas.microsoft.com/office/drawing/2014/main" val="2036603641"/>
                    </a:ext>
                  </a:extLst>
                </a:gridCol>
                <a:gridCol w="1492591">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9">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ou</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shout it out</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ur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nurse with a purse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We can all swim</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Bats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-Big Write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Find and make number bonds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https://vimeo.com/490882337</a:t>
                      </a:r>
                      <a:endPar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none"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worksheet</a:t>
                      </a:r>
                      <a:endParaRPr lang="en-US" sz="1100" u="none"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 and Golden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Big Joe</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10" name="Picture 9">
            <a:extLst>
              <a:ext uri="{FF2B5EF4-FFF2-40B4-BE49-F238E27FC236}">
                <a16:creationId xmlns:a16="http://schemas.microsoft.com/office/drawing/2014/main" id="{455759E2-5C1F-490C-97B4-308BB054A767}"/>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63282" y="545592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279120" y="4833681"/>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98169" y="5121721"/>
            <a:ext cx="180975" cy="184785"/>
          </a:xfrm>
          <a:prstGeom prst="rect">
            <a:avLst/>
          </a:prstGeom>
        </p:spPr>
      </p:pic>
      <p:pic>
        <p:nvPicPr>
          <p:cNvPr id="13" name="Picture 12">
            <a:extLst>
              <a:ext uri="{FF2B5EF4-FFF2-40B4-BE49-F238E27FC236}">
                <a16:creationId xmlns:a16="http://schemas.microsoft.com/office/drawing/2014/main" id="{02B797F0-AFED-48D2-9303-EB77251118EB}"/>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810739" y="4833681"/>
            <a:ext cx="219075" cy="106680"/>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We can all swim!                      Bats</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838201" y="4296315"/>
            <a:ext cx="2126672" cy="1381778"/>
          </a:xfrm>
          <a:prstGeom prst="rect">
            <a:avLst/>
          </a:prstGeom>
        </p:spPr>
      </p:pic>
      <p:pic>
        <p:nvPicPr>
          <p:cNvPr id="9" name="Picture 8">
            <a:extLst>
              <a:ext uri="{FF2B5EF4-FFF2-40B4-BE49-F238E27FC236}">
                <a16:creationId xmlns:a16="http://schemas.microsoft.com/office/drawing/2014/main" id="{AEF00534-1C13-4389-B43D-688D8A3986CF}"/>
              </a:ext>
            </a:extLst>
          </p:cNvPr>
          <p:cNvPicPr>
            <a:picLocks noChangeAspect="1"/>
          </p:cNvPicPr>
          <p:nvPr/>
        </p:nvPicPr>
        <p:blipFill>
          <a:blip r:embed="rId4"/>
          <a:stretch>
            <a:fillRect/>
          </a:stretch>
        </p:blipFill>
        <p:spPr>
          <a:xfrm>
            <a:off x="838201" y="2523259"/>
            <a:ext cx="2112783" cy="1456539"/>
          </a:xfrm>
          <a:prstGeom prst="rect">
            <a:avLst/>
          </a:prstGeom>
        </p:spPr>
      </p:pic>
      <p:pic>
        <p:nvPicPr>
          <p:cNvPr id="3" name="Picture 2">
            <a:extLst>
              <a:ext uri="{FF2B5EF4-FFF2-40B4-BE49-F238E27FC236}">
                <a16:creationId xmlns:a16="http://schemas.microsoft.com/office/drawing/2014/main" id="{5129092E-A6BE-441D-AADE-2210FD00F3DB}"/>
              </a:ext>
            </a:extLst>
          </p:cNvPr>
          <p:cNvPicPr>
            <a:picLocks noChangeAspect="1"/>
          </p:cNvPicPr>
          <p:nvPr/>
        </p:nvPicPr>
        <p:blipFill>
          <a:blip r:embed="rId5"/>
          <a:stretch>
            <a:fillRect/>
          </a:stretch>
        </p:blipFill>
        <p:spPr>
          <a:xfrm>
            <a:off x="6220691" y="2523259"/>
            <a:ext cx="2085013" cy="1457070"/>
          </a:xfrm>
          <a:prstGeom prst="rect">
            <a:avLst/>
          </a:prstGeom>
        </p:spPr>
      </p:pic>
    </p:spTree>
    <p:extLst>
      <p:ext uri="{BB962C8B-B14F-4D97-AF65-F5344CB8AC3E}">
        <p14:creationId xmlns:p14="http://schemas.microsoft.com/office/powerpoint/2010/main" val="1454681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302327" y="1057041"/>
            <a:ext cx="7384474" cy="1569659"/>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700" dirty="0" err="1">
                <a:solidFill>
                  <a:srgbClr val="C00000"/>
                </a:solidFill>
                <a:latin typeface="Comic Sans MS" panose="030F0702030302020204" pitchFamily="66" charset="0"/>
              </a:rPr>
              <a:t>ou</a:t>
            </a:r>
            <a:r>
              <a:rPr lang="en-GB" sz="6700" dirty="0">
                <a:solidFill>
                  <a:srgbClr val="C00000"/>
                </a:solidFill>
                <a:latin typeface="Comic Sans MS" panose="030F0702030302020204" pitchFamily="66" charset="0"/>
              </a:rPr>
              <a:t> – shout it out </a:t>
            </a:r>
            <a:endParaRPr lang="en-US" sz="6700" u="sng" dirty="0">
              <a:solidFill>
                <a:srgbClr val="C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154905" y="3569200"/>
            <a:ext cx="8248732" cy="1569660"/>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green words.</a:t>
            </a:r>
            <a:endParaRPr lang="en-US" sz="3200" dirty="0">
              <a:latin typeface="Comic Sans MS" panose="030F0702030302020204" pitchFamily="66" charset="0"/>
            </a:endParaRPr>
          </a:p>
        </p:txBody>
      </p:sp>
      <p:pic>
        <p:nvPicPr>
          <p:cNvPr id="8" name="Picture 7">
            <a:extLst>
              <a:ext uri="{FF2B5EF4-FFF2-40B4-BE49-F238E27FC236}">
                <a16:creationId xmlns:a16="http://schemas.microsoft.com/office/drawing/2014/main" id="{2A62E01B-A633-46BA-91BA-C5E2970924D2}"/>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180174" y="753035"/>
            <a:ext cx="1162050" cy="552449"/>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154905" y="3569200"/>
            <a:ext cx="8248732" cy="1569660"/>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read through the green words.</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
        <p:nvSpPr>
          <p:cNvPr id="3" name="Rectangle 2">
            <a:extLst>
              <a:ext uri="{FF2B5EF4-FFF2-40B4-BE49-F238E27FC236}">
                <a16:creationId xmlns:a16="http://schemas.microsoft.com/office/drawing/2014/main" id="{B91A9573-5E08-4C79-9AD4-BA9441406929}"/>
              </a:ext>
            </a:extLst>
          </p:cNvPr>
          <p:cNvSpPr/>
          <p:nvPr/>
        </p:nvSpPr>
        <p:spPr>
          <a:xfrm>
            <a:off x="1392382" y="1786788"/>
            <a:ext cx="9407235" cy="1123384"/>
          </a:xfrm>
          <a:prstGeom prst="rect">
            <a:avLst/>
          </a:prstGeom>
        </p:spPr>
        <p:txBody>
          <a:bodyPr wrap="square">
            <a:spAutoFit/>
          </a:bodyPr>
          <a:lstStyle/>
          <a:p>
            <a:r>
              <a:rPr lang="en-GB" sz="6700" dirty="0" err="1">
                <a:solidFill>
                  <a:srgbClr val="C00000"/>
                </a:solidFill>
                <a:latin typeface="Comic Sans MS" panose="030F0702030302020204" pitchFamily="66" charset="0"/>
                <a:ea typeface="+mj-ea"/>
                <a:cs typeface="+mj-cs"/>
              </a:rPr>
              <a:t>ur</a:t>
            </a:r>
            <a:r>
              <a:rPr lang="en-GB" sz="6700" dirty="0">
                <a:solidFill>
                  <a:srgbClr val="C00000"/>
                </a:solidFill>
                <a:latin typeface="Comic Sans MS" panose="030F0702030302020204" pitchFamily="66" charset="0"/>
                <a:ea typeface="+mj-ea"/>
                <a:cs typeface="+mj-cs"/>
              </a:rPr>
              <a:t> – nurse with a purse</a:t>
            </a:r>
            <a:endParaRPr lang="en-US" dirty="0"/>
          </a:p>
        </p:txBody>
      </p:sp>
    </p:spTree>
    <p:extLst>
      <p:ext uri="{BB962C8B-B14F-4D97-AF65-F5344CB8AC3E}">
        <p14:creationId xmlns:p14="http://schemas.microsoft.com/office/powerpoint/2010/main" val="34844882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639125" y="2516678"/>
            <a:ext cx="8248732" cy="3539430"/>
          </a:xfrm>
          <a:prstGeom prst="rect">
            <a:avLst/>
          </a:prstGeom>
          <a:noFill/>
        </p:spPr>
        <p:txBody>
          <a:bodyPr wrap="square" rtlCol="0">
            <a:spAutoFit/>
          </a:bodyPr>
          <a:lstStyle/>
          <a:p>
            <a:r>
              <a:rPr lang="en-GB" sz="3200" dirty="0">
                <a:latin typeface="Comic Sans MS" panose="030F0702030302020204" pitchFamily="66" charset="0"/>
              </a:rPr>
              <a:t>Yesterday we had the Spelling Quiz.</a:t>
            </a:r>
          </a:p>
          <a:p>
            <a:r>
              <a:rPr lang="en-GB" sz="3200" dirty="0">
                <a:latin typeface="Comic Sans MS" panose="030F0702030302020204" pitchFamily="66" charset="0"/>
              </a:rPr>
              <a:t>I would like you to look back at your quiz and see which words (if any) you found a challenge.</a:t>
            </a:r>
          </a:p>
          <a:p>
            <a:endParaRPr lang="en-GB" sz="3200" dirty="0">
              <a:latin typeface="Comic Sans MS" panose="030F0702030302020204" pitchFamily="66" charset="0"/>
            </a:endParaRPr>
          </a:p>
          <a:p>
            <a:r>
              <a:rPr lang="en-GB" sz="3200" dirty="0">
                <a:latin typeface="Comic Sans MS" panose="030F0702030302020204" pitchFamily="66" charset="0"/>
              </a:rPr>
              <a:t>I would like you to practise these words 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Tree>
    <p:extLst>
      <p:ext uri="{BB962C8B-B14F-4D97-AF65-F5344CB8AC3E}">
        <p14:creationId xmlns:p14="http://schemas.microsoft.com/office/powerpoint/2010/main" val="773922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163782" y="2356545"/>
            <a:ext cx="9864435" cy="4524315"/>
          </a:xfrm>
          <a:prstGeom prst="rect">
            <a:avLst/>
          </a:prstGeom>
          <a:noFill/>
        </p:spPr>
        <p:txBody>
          <a:bodyPr wrap="square" rtlCol="0">
            <a:spAutoFit/>
          </a:bodyPr>
          <a:lstStyle/>
          <a:p>
            <a:r>
              <a:rPr lang="en-GB" sz="3200" dirty="0">
                <a:latin typeface="Comic Sans MS" panose="030F0702030302020204" pitchFamily="66" charset="0"/>
              </a:rPr>
              <a:t>In the Friday file are the </a:t>
            </a:r>
            <a:r>
              <a:rPr lang="en-GB" sz="3200" dirty="0">
                <a:solidFill>
                  <a:srgbClr val="FF0000"/>
                </a:solidFill>
                <a:latin typeface="Comic Sans MS" panose="030F0702030302020204" pitchFamily="66" charset="0"/>
              </a:rPr>
              <a:t>red </a:t>
            </a:r>
            <a:r>
              <a:rPr lang="en-GB" sz="3200" dirty="0">
                <a:latin typeface="Comic Sans MS" panose="030F0702030302020204" pitchFamily="66" charset="0"/>
              </a:rPr>
              <a:t>(tricky) words that you have been</a:t>
            </a:r>
            <a:r>
              <a:rPr lang="en-US" sz="3200" dirty="0">
                <a:latin typeface="Comic Sans MS" panose="030F0702030302020204" pitchFamily="66" charset="0"/>
              </a:rPr>
              <a:t> reading in your RWI book this week.</a:t>
            </a:r>
          </a:p>
          <a:p>
            <a:endParaRPr lang="en-GB" sz="3200" dirty="0">
              <a:latin typeface="Comic Sans MS" panose="030F0702030302020204" pitchFamily="66" charset="0"/>
            </a:endParaRPr>
          </a:p>
          <a:p>
            <a:endParaRPr lang="en-GB" sz="3200" dirty="0">
              <a:latin typeface="Comic Sans MS" panose="030F0702030302020204" pitchFamily="66" charset="0"/>
            </a:endParaRPr>
          </a:p>
          <a:p>
            <a:endParaRPr lang="en-US" sz="3200" dirty="0">
              <a:latin typeface="Comic Sans MS" panose="030F0702030302020204" pitchFamily="66" charset="0"/>
            </a:endParaRPr>
          </a:p>
          <a:p>
            <a:r>
              <a:rPr lang="en-US" sz="3200" dirty="0">
                <a:latin typeface="Comic Sans MS" panose="030F0702030302020204" pitchFamily="66" charset="0"/>
              </a:rPr>
              <a:t> </a:t>
            </a:r>
          </a:p>
          <a:p>
            <a:r>
              <a:rPr lang="en-GB" sz="3200" dirty="0">
                <a:latin typeface="Comic Sans MS" panose="030F0702030302020204" pitchFamily="66" charset="0"/>
              </a:rPr>
              <a:t>I</a:t>
            </a:r>
            <a:r>
              <a:rPr lang="en-US" sz="3200" dirty="0">
                <a:latin typeface="Comic Sans MS" panose="030F0702030302020204" pitchFamily="66" charset="0"/>
              </a:rPr>
              <a:t> would now like you to try to learn how to spell these words </a:t>
            </a:r>
            <a:r>
              <a:rPr lang="en-GB" sz="3200" dirty="0">
                <a:latin typeface="Comic Sans MS" panose="030F0702030302020204" pitchFamily="66" charset="0"/>
              </a:rPr>
              <a:t>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pic>
        <p:nvPicPr>
          <p:cNvPr id="9" name="Picture 8">
            <a:extLst>
              <a:ext uri="{FF2B5EF4-FFF2-40B4-BE49-F238E27FC236}">
                <a16:creationId xmlns:a16="http://schemas.microsoft.com/office/drawing/2014/main" id="{48812186-B71A-47B0-AF1D-07DE8AF3E18A}"/>
              </a:ext>
            </a:extLst>
          </p:cNvPr>
          <p:cNvPicPr>
            <a:picLocks noChangeAspect="1"/>
          </p:cNvPicPr>
          <p:nvPr/>
        </p:nvPicPr>
        <p:blipFill>
          <a:blip r:embed="rId7"/>
          <a:stretch>
            <a:fillRect/>
          </a:stretch>
        </p:blipFill>
        <p:spPr>
          <a:xfrm>
            <a:off x="4280189" y="3602936"/>
            <a:ext cx="2966603" cy="1593865"/>
          </a:xfrm>
          <a:prstGeom prst="rect">
            <a:avLst/>
          </a:prstGeom>
        </p:spPr>
      </p:pic>
    </p:spTree>
    <p:extLst>
      <p:ext uri="{BB962C8B-B14F-4D97-AF65-F5344CB8AC3E}">
        <p14:creationId xmlns:p14="http://schemas.microsoft.com/office/powerpoint/2010/main" val="2059472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2793319"/>
            <a:ext cx="10792693" cy="3539430"/>
          </a:xfrm>
          <a:prstGeom prst="rect">
            <a:avLst/>
          </a:prstGeom>
        </p:spPr>
        <p:txBody>
          <a:bodyPr wrap="square">
            <a:spAutoFit/>
          </a:bodyPr>
          <a:lstStyle/>
          <a:p>
            <a:pPr lvl="0"/>
            <a:r>
              <a:rPr lang="en-US" sz="3200" dirty="0">
                <a:solidFill>
                  <a:prstClr val="black"/>
                </a:solidFill>
                <a:latin typeface="Comic Sans MS" panose="030F0702030302020204" pitchFamily="66" charset="0"/>
              </a:rPr>
              <a:t>Look at the words in the Look and Say column. You need to take your time to </a:t>
            </a:r>
            <a:r>
              <a:rPr lang="en-US" sz="3200" dirty="0">
                <a:solidFill>
                  <a:srgbClr val="00B050"/>
                </a:solidFill>
                <a:latin typeface="Comic Sans MS" panose="030F0702030302020204" pitchFamily="66" charset="0"/>
              </a:rPr>
              <a:t>look</a:t>
            </a:r>
            <a:r>
              <a:rPr lang="en-US" sz="3200" dirty="0">
                <a:solidFill>
                  <a:prstClr val="black"/>
                </a:solidFill>
                <a:latin typeface="Comic Sans MS" panose="030F0702030302020204" pitchFamily="66" charset="0"/>
              </a:rPr>
              <a:t> at each word, </a:t>
            </a:r>
            <a:r>
              <a:rPr lang="en-US" sz="3200" dirty="0">
                <a:solidFill>
                  <a:srgbClr val="00B050"/>
                </a:solidFill>
                <a:latin typeface="Comic Sans MS" panose="030F0702030302020204" pitchFamily="66" charset="0"/>
              </a:rPr>
              <a:t>say the letters </a:t>
            </a:r>
            <a:r>
              <a:rPr lang="en-US" sz="3200" dirty="0">
                <a:solidFill>
                  <a:prstClr val="black"/>
                </a:solidFill>
                <a:latin typeface="Comic Sans MS" panose="030F0702030302020204" pitchFamily="66" charset="0"/>
              </a:rPr>
              <a:t>out loud, </a:t>
            </a:r>
            <a:r>
              <a:rPr lang="en-US" sz="3200" dirty="0">
                <a:solidFill>
                  <a:srgbClr val="00B050"/>
                </a:solidFill>
                <a:latin typeface="Comic Sans MS" panose="030F0702030302020204" pitchFamily="66" charset="0"/>
              </a:rPr>
              <a:t>look at the shape </a:t>
            </a:r>
            <a:r>
              <a:rPr lang="en-US" sz="3200" dirty="0">
                <a:solidFill>
                  <a:prstClr val="black"/>
                </a:solidFill>
                <a:latin typeface="Comic Sans MS" panose="030F0702030302020204" pitchFamily="66" charset="0"/>
              </a:rPr>
              <a:t>of the word and try to </a:t>
            </a:r>
            <a:r>
              <a:rPr lang="en-US" sz="3200" dirty="0">
                <a:solidFill>
                  <a:srgbClr val="00B050"/>
                </a:solidFill>
                <a:latin typeface="Comic Sans MS" panose="030F0702030302020204" pitchFamily="66" charset="0"/>
              </a:rPr>
              <a:t>write it in the air</a:t>
            </a:r>
            <a:r>
              <a:rPr lang="en-US" sz="3200" dirty="0">
                <a:solidFill>
                  <a:prstClr val="black"/>
                </a:solidFill>
                <a:latin typeface="Comic Sans MS" panose="030F0702030302020204" pitchFamily="66" charset="0"/>
              </a:rPr>
              <a:t>. </a:t>
            </a:r>
          </a:p>
          <a:p>
            <a:pPr lvl="0"/>
            <a:r>
              <a:rPr lang="en-US" sz="3200" dirty="0">
                <a:solidFill>
                  <a:prstClr val="black"/>
                </a:solidFill>
                <a:latin typeface="Comic Sans MS" panose="030F0702030302020204" pitchFamily="66" charset="0"/>
              </a:rPr>
              <a:t>Once you think you know how to spell them, have a go in the second column. </a:t>
            </a:r>
          </a:p>
          <a:p>
            <a:pPr lvl="0"/>
            <a:r>
              <a:rPr lang="en-US" sz="3200" dirty="0">
                <a:solidFill>
                  <a:prstClr val="black"/>
                </a:solidFill>
                <a:latin typeface="Comic Sans MS" panose="030F0702030302020204" pitchFamily="66" charset="0"/>
              </a:rPr>
              <a:t>In the final column, cover the words up and write them.</a:t>
            </a:r>
          </a:p>
        </p:txBody>
      </p:sp>
    </p:spTree>
    <p:extLst>
      <p:ext uri="{BB962C8B-B14F-4D97-AF65-F5344CB8AC3E}">
        <p14:creationId xmlns:p14="http://schemas.microsoft.com/office/powerpoint/2010/main" val="1094898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3310271"/>
            <a:ext cx="10792693" cy="2062103"/>
          </a:xfrm>
          <a:prstGeom prst="rect">
            <a:avLst/>
          </a:prstGeom>
        </p:spPr>
        <p:txBody>
          <a:bodyPr wrap="square">
            <a:spAutoFit/>
          </a:bodyPr>
          <a:lstStyle/>
          <a:p>
            <a:pPr lvl="0"/>
            <a:r>
              <a:rPr lang="en-US" sz="3200" dirty="0">
                <a:solidFill>
                  <a:prstClr val="black"/>
                </a:solidFill>
                <a:latin typeface="Comic Sans MS" panose="030F0702030302020204" pitchFamily="66" charset="0"/>
              </a:rPr>
              <a:t>If you have time, write two different sentences using these words. </a:t>
            </a:r>
          </a:p>
          <a:p>
            <a:pPr lvl="0"/>
            <a:endParaRPr lang="en-GB" sz="3200" dirty="0">
              <a:solidFill>
                <a:prstClr val="black"/>
              </a:solidFill>
              <a:latin typeface="Comic Sans MS" panose="030F0702030302020204" pitchFamily="66" charset="0"/>
            </a:endParaRPr>
          </a:p>
          <a:p>
            <a:pPr lvl="0"/>
            <a:r>
              <a:rPr lang="en-GB" sz="3200" dirty="0">
                <a:solidFill>
                  <a:prstClr val="black"/>
                </a:solidFill>
                <a:latin typeface="Comic Sans MS" panose="030F0702030302020204" pitchFamily="66" charset="0"/>
              </a:rPr>
              <a:t>U</a:t>
            </a:r>
            <a:r>
              <a:rPr lang="en-US" sz="3200" dirty="0">
                <a:solidFill>
                  <a:prstClr val="black"/>
                </a:solidFill>
                <a:latin typeface="Comic Sans MS" panose="030F0702030302020204" pitchFamily="66" charset="0"/>
              </a:rPr>
              <a:t>se the handwriting lines to help you to keep it neat.</a:t>
            </a:r>
          </a:p>
        </p:txBody>
      </p:sp>
    </p:spTree>
    <p:extLst>
      <p:ext uri="{BB962C8B-B14F-4D97-AF65-F5344CB8AC3E}">
        <p14:creationId xmlns:p14="http://schemas.microsoft.com/office/powerpoint/2010/main" val="1687637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84DD865A-A88F-4525-ACD8-05D7676448C7}"/>
              </a:ext>
            </a:extLst>
          </p:cNvPr>
          <p:cNvPicPr>
            <a:picLocks noChangeAspect="1"/>
          </p:cNvPicPr>
          <p:nvPr/>
        </p:nvPicPr>
        <p:blipFill>
          <a:blip r:embed="rId5"/>
          <a:stretch>
            <a:fillRect/>
          </a:stretch>
        </p:blipFill>
        <p:spPr>
          <a:xfrm>
            <a:off x="3951576" y="1917968"/>
            <a:ext cx="1798061" cy="2160260"/>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503526" y="2311661"/>
            <a:ext cx="7712219" cy="3539430"/>
          </a:xfrm>
          <a:prstGeom prst="rect">
            <a:avLst/>
          </a:prstGeom>
        </p:spPr>
        <p:txBody>
          <a:bodyPr wrap="square">
            <a:spAutoFit/>
          </a:bodyPr>
          <a:lstStyle/>
          <a:p>
            <a:r>
              <a:rPr lang="en-GB" sz="3200" dirty="0">
                <a:latin typeface="Comic Sans MS" panose="030F0702030302020204" pitchFamily="66" charset="0"/>
              </a:rPr>
              <a:t>Now you are ready to </a:t>
            </a:r>
            <a:r>
              <a:rPr lang="en-GB" sz="3200" u="sng" dirty="0">
                <a:latin typeface="Comic Sans MS" panose="030F0702030302020204" pitchFamily="66" charset="0"/>
              </a:rPr>
              <a:t>read the book </a:t>
            </a:r>
            <a:r>
              <a:rPr lang="en-GB" sz="3200" dirty="0">
                <a:latin typeface="Comic Sans MS" panose="030F0702030302020204" pitchFamily="66" charset="0"/>
              </a:rPr>
              <a:t>to an adult. You have been working on this story all week so you should be getting very confident!</a:t>
            </a:r>
          </a:p>
          <a:p>
            <a:r>
              <a:rPr lang="en-GB" sz="3200" dirty="0">
                <a:solidFill>
                  <a:srgbClr val="FF0000"/>
                </a:solidFill>
                <a:latin typeface="Comic Sans MS" panose="030F0702030302020204" pitchFamily="66" charset="0"/>
              </a:rPr>
              <a:t>Remember to think about your expression to make it interesting to listen to and pausing for punctuation.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056" y="1842326"/>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5412" y="4461701"/>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E35FB61-B746-406D-A5C1-4C46292D365D}"/>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73952" y="671243"/>
            <a:ext cx="1162050" cy="552449"/>
          </a:xfrm>
          <a:prstGeom prst="rect">
            <a:avLst/>
          </a:prstGeom>
        </p:spPr>
      </p:pic>
      <p:pic>
        <p:nvPicPr>
          <p:cNvPr id="3" name="Picture 2">
            <a:extLst>
              <a:ext uri="{FF2B5EF4-FFF2-40B4-BE49-F238E27FC236}">
                <a16:creationId xmlns:a16="http://schemas.microsoft.com/office/drawing/2014/main" id="{6EDE00F7-FCE4-4D6C-9C14-A24A9B8F620A}"/>
              </a:ext>
            </a:extLst>
          </p:cNvPr>
          <p:cNvPicPr>
            <a:picLocks noChangeAspect="1"/>
          </p:cNvPicPr>
          <p:nvPr/>
        </p:nvPicPr>
        <p:blipFill rotWithShape="1">
          <a:blip r:embed="rId6"/>
          <a:srcRect t="9207" b="16640"/>
          <a:stretch/>
        </p:blipFill>
        <p:spPr>
          <a:xfrm>
            <a:off x="2998621" y="1842326"/>
            <a:ext cx="6194757" cy="4807199"/>
          </a:xfrm>
          <a:prstGeom prst="rect">
            <a:avLst/>
          </a:prstGeom>
        </p:spPr>
      </p:pic>
    </p:spTree>
    <p:extLst>
      <p:ext uri="{BB962C8B-B14F-4D97-AF65-F5344CB8AC3E}">
        <p14:creationId xmlns:p14="http://schemas.microsoft.com/office/powerpoint/2010/main" val="2217967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803" y="1601325"/>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086" y="4315922"/>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898580E-D233-4A84-8325-0188FD14BBC0}"/>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657445" y="384542"/>
            <a:ext cx="1069124" cy="1033753"/>
          </a:xfrm>
          <a:prstGeom prst="rect">
            <a:avLst/>
          </a:prstGeom>
        </p:spPr>
      </p:pic>
      <p:pic>
        <p:nvPicPr>
          <p:cNvPr id="6" name="Picture 2" descr="Image preview">
            <a:extLst>
              <a:ext uri="{FF2B5EF4-FFF2-40B4-BE49-F238E27FC236}">
                <a16:creationId xmlns:a16="http://schemas.microsoft.com/office/drawing/2014/main" id="{12771E22-650B-4892-8203-502791AAE1B6}"/>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9318" r="8409"/>
          <a:stretch/>
        </p:blipFill>
        <p:spPr bwMode="auto">
          <a:xfrm rot="5400000">
            <a:off x="3699420" y="1519152"/>
            <a:ext cx="4355254" cy="45196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5489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1077218"/>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endParaRPr lang="en-GB" sz="3200" dirty="0">
              <a:latin typeface="Comic Sans MS" panose="030F0702030302020204" pitchFamily="66" charset="0"/>
            </a:endParaRPr>
          </a:p>
        </p:txBody>
      </p:sp>
      <p:sp>
        <p:nvSpPr>
          <p:cNvPr id="4" name="TextBox 3">
            <a:extLst>
              <a:ext uri="{FF2B5EF4-FFF2-40B4-BE49-F238E27FC236}">
                <a16:creationId xmlns:a16="http://schemas.microsoft.com/office/drawing/2014/main" id="{9ECA5402-6857-41E0-BBFD-2FCD05A69A6D}"/>
              </a:ext>
            </a:extLst>
          </p:cNvPr>
          <p:cNvSpPr txBox="1"/>
          <p:nvPr/>
        </p:nvSpPr>
        <p:spPr>
          <a:xfrm>
            <a:off x="518680" y="2673975"/>
            <a:ext cx="8677708" cy="3539430"/>
          </a:xfrm>
          <a:prstGeom prst="rect">
            <a:avLst/>
          </a:prstGeom>
          <a:noFill/>
        </p:spPr>
        <p:txBody>
          <a:bodyPr wrap="square" rtlCol="0">
            <a:spAutoFit/>
          </a:bodyPr>
          <a:lstStyle/>
          <a:p>
            <a:r>
              <a:rPr lang="en-GB" sz="3200" dirty="0">
                <a:latin typeface="Comic Sans MS" panose="030F0702030302020204" pitchFamily="66" charset="0"/>
              </a:rPr>
              <a:t>Today is the final day of RWI for the week.</a:t>
            </a:r>
          </a:p>
          <a:p>
            <a:r>
              <a:rPr lang="en-GB" sz="3200" dirty="0">
                <a:latin typeface="Comic Sans MS" panose="030F0702030302020204" pitchFamily="66" charset="0"/>
              </a:rPr>
              <a:t>This is when we do our </a:t>
            </a:r>
            <a:r>
              <a:rPr lang="en-GB" sz="3200" u="sng" dirty="0">
                <a:latin typeface="Comic Sans MS" panose="030F0702030302020204" pitchFamily="66" charset="0"/>
              </a:rPr>
              <a:t>Big Write</a:t>
            </a:r>
            <a:r>
              <a:rPr lang="en-GB" sz="3200" dirty="0">
                <a:latin typeface="Comic Sans MS" panose="030F0702030302020204" pitchFamily="66" charset="0"/>
              </a:rPr>
              <a:t>. We base this around the book that we have been reading in RWI. This week we are writing </a:t>
            </a:r>
            <a:r>
              <a:rPr lang="en-GB" sz="3200" b="1" u="sng" dirty="0">
                <a:solidFill>
                  <a:srgbClr val="0070C0"/>
                </a:solidFill>
                <a:latin typeface="Comic Sans MS" panose="030F0702030302020204" pitchFamily="66" charset="0"/>
              </a:rPr>
              <a:t>non-fiction</a:t>
            </a:r>
            <a:r>
              <a:rPr lang="en-GB" sz="3200" dirty="0">
                <a:latin typeface="Comic Sans MS" panose="030F0702030302020204" pitchFamily="66" charset="0"/>
              </a:rPr>
              <a:t> texts.</a:t>
            </a:r>
          </a:p>
          <a:p>
            <a:endParaRPr lang="en-GB" sz="3200" dirty="0">
              <a:latin typeface="Comic Sans MS" panose="030F0702030302020204" pitchFamily="66" charset="0"/>
            </a:endParaRPr>
          </a:p>
          <a:p>
            <a:endParaRPr lang="en-US"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71054" y="1449665"/>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 start with, we are thinking about the fish. Think about where he is and what is with him?</a:t>
            </a:r>
            <a:br>
              <a:rPr lang="en-GB" sz="3600" dirty="0">
                <a:latin typeface="Comic Sans MS" panose="030F0702030302020204" pitchFamily="66" charset="0"/>
              </a:rPr>
            </a:br>
            <a:br>
              <a:rPr lang="en-GB" sz="3600" dirty="0">
                <a:latin typeface="Comic Sans MS" panose="030F0702030302020204" pitchFamily="66" charset="0"/>
              </a:rPr>
            </a:br>
            <a:r>
              <a:rPr lang="en-GB" sz="3600" dirty="0">
                <a:solidFill>
                  <a:srgbClr val="FF0000"/>
                </a:solidFill>
                <a:latin typeface="Comic Sans MS" panose="030F0702030302020204" pitchFamily="66" charset="0"/>
              </a:rPr>
              <a:t>The fish…</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Now think about the duck. Where is he?</a:t>
            </a:r>
            <a:br>
              <a:rPr lang="en-GB" sz="3600" dirty="0">
                <a:latin typeface="Comic Sans MS" panose="030F0702030302020204" pitchFamily="66" charset="0"/>
              </a:rPr>
            </a:br>
            <a:r>
              <a:rPr lang="en-GB" sz="3600" dirty="0">
                <a:latin typeface="Comic Sans MS" panose="030F0702030302020204" pitchFamily="66" charset="0"/>
              </a:rPr>
              <a:t>What is around him?</a:t>
            </a:r>
            <a:br>
              <a:rPr lang="en-GB" sz="3600" dirty="0">
                <a:latin typeface="Comic Sans MS" panose="030F0702030302020204" pitchFamily="66" charset="0"/>
              </a:rPr>
            </a:br>
            <a:br>
              <a:rPr lang="en-GB" sz="3600" dirty="0">
                <a:latin typeface="Comic Sans MS" panose="030F0702030302020204" pitchFamily="66" charset="0"/>
              </a:rPr>
            </a:br>
            <a:r>
              <a:rPr lang="en-GB" sz="3600" dirty="0">
                <a:solidFill>
                  <a:srgbClr val="FF0000"/>
                </a:solidFill>
                <a:latin typeface="Comic Sans MS" panose="030F0702030302020204" pitchFamily="66" charset="0"/>
              </a:rPr>
              <a:t>The duck…</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5095180"/>
            <a:ext cx="11238200"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pic>
        <p:nvPicPr>
          <p:cNvPr id="6" name="Picture 5">
            <a:extLst>
              <a:ext uri="{FF2B5EF4-FFF2-40B4-BE49-F238E27FC236}">
                <a16:creationId xmlns:a16="http://schemas.microsoft.com/office/drawing/2014/main" id="{4C56C6C7-B749-46F7-AEFE-2FA9FE0D57F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347796" y="4082671"/>
            <a:ext cx="3134591" cy="2089727"/>
          </a:xfrm>
          <a:prstGeom prst="rect">
            <a:avLst/>
          </a:prstGeom>
        </p:spPr>
      </p:pic>
    </p:spTree>
    <p:extLst>
      <p:ext uri="{BB962C8B-B14F-4D97-AF65-F5344CB8AC3E}">
        <p14:creationId xmlns:p14="http://schemas.microsoft.com/office/powerpoint/2010/main" val="3764116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08707" y="858043"/>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 would like you and your adult to think of some words to help you with your writing:</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1. Think about where the fish is.</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2. How is he moving?</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3. What is in there with him?</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Now do the same for the duck and  use this to help you with your writing.</a:t>
            </a: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6"/>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609600" y="4017962"/>
            <a:ext cx="12082246"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controls>
      <mc:AlternateContent xmlns:mc="http://schemas.openxmlformats.org/markup-compatibility/2006">
        <mc:Choice xmlns:v="urn:schemas-microsoft-com:vml" Requires="v">
          <p:control spid="3089" name="TextBox1" r:id="rId2" imgW="4095720" imgH="600120"/>
        </mc:Choice>
        <mc:Fallback>
          <p:control name="TextBox1" r:id="rId2" imgW="4095720" imgH="600120">
            <p:pic>
              <p:nvPicPr>
                <p:cNvPr id="6" name="TextBox1">
                  <a:extLst>
                    <a:ext uri="{FF2B5EF4-FFF2-40B4-BE49-F238E27FC236}">
                      <a16:creationId xmlns:a16="http://schemas.microsoft.com/office/drawing/2014/main" id="{835C9206-7540-45FE-A8E5-B1D86D8E0237}"/>
                    </a:ext>
                  </a:extLst>
                </p:cNvPr>
                <p:cNvPicPr>
                  <a:picLocks/>
                </p:cNvPicPr>
                <p:nvPr/>
              </p:nvPicPr>
              <p:blipFill>
                <a:blip r:embed="rId9"/>
                <a:stretch>
                  <a:fillRect/>
                </a:stretch>
              </p:blipFill>
              <p:spPr>
                <a:xfrm>
                  <a:off x="6945311" y="2899435"/>
                  <a:ext cx="4097625" cy="603020"/>
                </a:xfrm>
                <a:prstGeom prst="rect">
                  <a:avLst/>
                </a:prstGeom>
              </p:spPr>
            </p:pic>
          </p:control>
        </mc:Fallback>
      </mc:AlternateContent>
      <mc:AlternateContent xmlns:mc="http://schemas.openxmlformats.org/markup-compatibility/2006">
        <mc:Choice xmlns:v="urn:schemas-microsoft-com:vml" Requires="v">
          <p:control spid="3090" name="TextBox3" r:id="rId3" imgW="4448160" imgH="600120"/>
        </mc:Choice>
        <mc:Fallback>
          <p:control name="TextBox3" r:id="rId3" imgW="4448160" imgH="600120">
            <p:pic>
              <p:nvPicPr>
                <p:cNvPr id="7" name="TextBox3">
                  <a:extLst>
                    <a:ext uri="{FF2B5EF4-FFF2-40B4-BE49-F238E27FC236}">
                      <a16:creationId xmlns:a16="http://schemas.microsoft.com/office/drawing/2014/main" id="{FBE4F79B-70D2-4A59-95A2-449B02978A49}"/>
                    </a:ext>
                  </a:extLst>
                </p:cNvPr>
                <p:cNvPicPr>
                  <a:picLocks/>
                </p:cNvPicPr>
                <p:nvPr/>
              </p:nvPicPr>
              <p:blipFill>
                <a:blip r:embed="rId10"/>
                <a:stretch>
                  <a:fillRect/>
                </a:stretch>
              </p:blipFill>
              <p:spPr>
                <a:xfrm>
                  <a:off x="4807526" y="3783780"/>
                  <a:ext cx="4447311" cy="603020"/>
                </a:xfrm>
                <a:prstGeom prst="rect">
                  <a:avLst/>
                </a:prstGeom>
              </p:spPr>
            </p:pic>
          </p:control>
        </mc:Fallback>
      </mc:AlternateContent>
      <mc:AlternateContent xmlns:mc="http://schemas.openxmlformats.org/markup-compatibility/2006">
        <mc:Choice xmlns:v="urn:schemas-microsoft-com:vml" Requires="v">
          <p:control spid="3091" name="TextBox2" r:id="rId4" imgW="4448160" imgH="600120"/>
        </mc:Choice>
        <mc:Fallback>
          <p:control name="TextBox2" r:id="rId4" imgW="4448160" imgH="600120">
            <p:pic>
              <p:nvPicPr>
                <p:cNvPr id="8" name="TextBox2">
                  <a:extLst>
                    <a:ext uri="{FF2B5EF4-FFF2-40B4-BE49-F238E27FC236}">
                      <a16:creationId xmlns:a16="http://schemas.microsoft.com/office/drawing/2014/main" id="{F0697349-DD42-4F3C-8547-B3D3CF706035}"/>
                    </a:ext>
                  </a:extLst>
                </p:cNvPr>
                <p:cNvPicPr>
                  <a:picLocks/>
                </p:cNvPicPr>
                <p:nvPr/>
              </p:nvPicPr>
              <p:blipFill>
                <a:blip r:embed="rId10"/>
                <a:stretch>
                  <a:fillRect/>
                </a:stretch>
              </p:blipFill>
              <p:spPr>
                <a:xfrm>
                  <a:off x="6234544" y="4793670"/>
                  <a:ext cx="4447311" cy="603020"/>
                </a:xfrm>
                <a:prstGeom prst="rect">
                  <a:avLst/>
                </a:prstGeom>
              </p:spPr>
            </p:pic>
          </p:control>
        </mc:Fallback>
      </mc:AlternateContent>
    </p:controls>
    <p:extLst>
      <p:ext uri="{BB962C8B-B14F-4D97-AF65-F5344CB8AC3E}">
        <p14:creationId xmlns:p14="http://schemas.microsoft.com/office/powerpoint/2010/main" val="4237975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26460" y="1762820"/>
            <a:ext cx="11055927"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Here is an example of my sentence.</a:t>
            </a:r>
            <a:br>
              <a:rPr lang="en-GB" sz="3600" dirty="0">
                <a:latin typeface="Comic Sans MS" panose="030F0702030302020204" pitchFamily="66" charset="0"/>
              </a:rPr>
            </a:br>
            <a:br>
              <a:rPr lang="en-GB" sz="3600" dirty="0">
                <a:latin typeface="Comic Sans MS" panose="030F0702030302020204" pitchFamily="66" charset="0"/>
              </a:rPr>
            </a:br>
            <a:r>
              <a:rPr lang="en-GB" sz="3600" i="1" dirty="0">
                <a:solidFill>
                  <a:srgbClr val="7030A0"/>
                </a:solidFill>
                <a:latin typeface="Comic Sans MS" panose="030F0702030302020204" pitchFamily="66" charset="0"/>
              </a:rPr>
              <a:t>The tiny fish is darting around the weeds in the brightly lit tank.</a:t>
            </a:r>
            <a:br>
              <a:rPr lang="en-GB" sz="3600" i="1" dirty="0">
                <a:solidFill>
                  <a:srgbClr val="7030A0"/>
                </a:solidFill>
                <a:latin typeface="Comic Sans MS" panose="030F0702030302020204" pitchFamily="66" charset="0"/>
              </a:rPr>
            </a:br>
            <a:br>
              <a:rPr lang="en-GB" sz="3600" i="1" dirty="0">
                <a:solidFill>
                  <a:srgbClr val="7030A0"/>
                </a:solidFill>
                <a:latin typeface="Comic Sans MS" panose="030F0702030302020204" pitchFamily="66" charset="0"/>
              </a:rPr>
            </a:br>
            <a:r>
              <a:rPr lang="en-GB" sz="3600" dirty="0">
                <a:latin typeface="Comic Sans MS" panose="030F0702030302020204" pitchFamily="66" charset="0"/>
              </a:rPr>
              <a:t>Using the stem sentences </a:t>
            </a:r>
            <a:r>
              <a:rPr lang="en-GB" sz="3600" dirty="0">
                <a:solidFill>
                  <a:srgbClr val="FF0000"/>
                </a:solidFill>
                <a:latin typeface="Comic Sans MS" panose="030F0702030302020204" pitchFamily="66" charset="0"/>
              </a:rPr>
              <a:t>The fish     </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                                         The duck</a:t>
            </a:r>
            <a:br>
              <a:rPr lang="en-GB" sz="3600" i="1" dirty="0">
                <a:solidFill>
                  <a:srgbClr val="7030A0"/>
                </a:solidFill>
                <a:latin typeface="Comic Sans MS" panose="030F0702030302020204" pitchFamily="66" charset="0"/>
              </a:rPr>
            </a:br>
            <a:r>
              <a:rPr lang="en-GB" sz="3600" dirty="0">
                <a:latin typeface="Comic Sans MS" panose="030F0702030302020204" pitchFamily="66" charset="0"/>
              </a:rPr>
              <a:t>Think of a sentence for the fish and one for the duck. Don’t forget to use </a:t>
            </a:r>
            <a:r>
              <a:rPr lang="en-GB" sz="3600" u="sng" dirty="0">
                <a:latin typeface="Comic Sans MS" panose="030F0702030302020204" pitchFamily="66" charset="0"/>
              </a:rPr>
              <a:t>adjectives</a:t>
            </a:r>
            <a:r>
              <a:rPr lang="en-GB" sz="3600" dirty="0">
                <a:latin typeface="Comic Sans MS" panose="030F0702030302020204" pitchFamily="66" charset="0"/>
              </a:rPr>
              <a:t> (describing words) and the wow words from yesterday’s Build a Sentence.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10836" y="5126182"/>
            <a:ext cx="12539445"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62703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39090" y="570148"/>
            <a:ext cx="11833090" cy="6629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Big Write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we are going to write some bat facts.</a:t>
            </a:r>
            <a:br>
              <a:rPr lang="en-GB" sz="3600" i="1" dirty="0">
                <a:latin typeface="Comic Sans MS" panose="030F0702030302020204" pitchFamily="66" charset="0"/>
              </a:rPr>
            </a:br>
            <a:r>
              <a:rPr lang="en-GB" sz="3600" dirty="0">
                <a:latin typeface="Comic Sans MS" panose="030F0702030302020204" pitchFamily="66" charset="0"/>
              </a:rPr>
              <a:t>1. Talk to your adult about some different facts that you have found out about bats.</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2. Now watch one of the clips below and talk to your adult about some new facts that you have learnt today.</a:t>
            </a:r>
            <a:br>
              <a:rPr lang="en-GB" sz="3600" dirty="0">
                <a:latin typeface="Comic Sans MS" panose="030F0702030302020204" pitchFamily="66" charset="0"/>
              </a:rPr>
            </a:br>
            <a:r>
              <a:rPr lang="en-GB" sz="3100" dirty="0">
                <a:latin typeface="Comic Sans MS" panose="030F0702030302020204" pitchFamily="66" charset="0"/>
                <a:hlinkClick r:id="rId2"/>
              </a:rPr>
              <a:t>https://www.youtube.com/watch?v=9FVoTMOorXA</a:t>
            </a:r>
            <a:br>
              <a:rPr lang="en-GB" sz="3100" dirty="0">
                <a:latin typeface="Comic Sans MS" panose="030F0702030302020204" pitchFamily="66" charset="0"/>
              </a:rPr>
            </a:br>
            <a:r>
              <a:rPr lang="en-GB" sz="3100" dirty="0">
                <a:latin typeface="Comic Sans MS" panose="030F0702030302020204" pitchFamily="66" charset="0"/>
                <a:hlinkClick r:id="rId3"/>
              </a:rPr>
              <a:t>https://www.youtube.com/watch?v=2Mii45v85YY</a:t>
            </a:r>
            <a:br>
              <a:rPr lang="en-GB" sz="3100" dirty="0">
                <a:latin typeface="Comic Sans MS" panose="030F0702030302020204" pitchFamily="66" charset="0"/>
              </a:rPr>
            </a:br>
            <a:br>
              <a:rPr lang="en-GB" sz="3100" dirty="0">
                <a:latin typeface="Comic Sans MS" panose="030F0702030302020204" pitchFamily="66" charset="0"/>
              </a:rPr>
            </a:br>
            <a:r>
              <a:rPr lang="en-GB" sz="3100" dirty="0">
                <a:latin typeface="Comic Sans MS" panose="030F0702030302020204" pitchFamily="66" charset="0"/>
              </a:rPr>
              <a:t>3</a:t>
            </a:r>
            <a:r>
              <a:rPr lang="en-GB" sz="3600" dirty="0">
                <a:latin typeface="Comic Sans MS" panose="030F0702030302020204" pitchFamily="66" charset="0"/>
              </a:rPr>
              <a:t>. Decide on at least 4 facts that you want to write about. Say the sentence out loud to an adult.</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4"/>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98000" y="187179"/>
            <a:ext cx="1214596" cy="1083346"/>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1633476" y="1544461"/>
            <a:ext cx="9950809"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43345" y="1840205"/>
            <a:ext cx="11833090" cy="6629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09165" y="784936"/>
            <a:ext cx="1214596" cy="1083346"/>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959783" y="1846481"/>
            <a:ext cx="10193126" cy="4524315"/>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r>
              <a:rPr lang="en-GB" sz="3200" dirty="0">
                <a:latin typeface="Comic Sans MS" panose="030F0702030302020204" pitchFamily="66" charset="0"/>
              </a:rPr>
              <a:t>Use these ideas to write an information text. I have started my writing below.</a:t>
            </a:r>
          </a:p>
          <a:p>
            <a:endParaRPr lang="en-GB" sz="3200" dirty="0">
              <a:latin typeface="Comic Sans MS" panose="030F0702030302020204" pitchFamily="66" charset="0"/>
            </a:endParaRPr>
          </a:p>
          <a:p>
            <a:pPr marL="457200" indent="-457200">
              <a:buFont typeface="Arial" panose="020B0604020202020204" pitchFamily="34" charset="0"/>
              <a:buChar char="•"/>
            </a:pPr>
            <a:r>
              <a:rPr lang="en-GB" sz="3200" b="1" i="1" dirty="0">
                <a:solidFill>
                  <a:srgbClr val="7030A0"/>
                </a:solidFill>
                <a:latin typeface="Comic Sans MS" panose="030F0702030302020204" pitchFamily="66" charset="0"/>
              </a:rPr>
              <a:t>Bats</a:t>
            </a:r>
            <a:r>
              <a:rPr lang="en-GB" sz="3200" i="1" dirty="0">
                <a:solidFill>
                  <a:srgbClr val="7030A0"/>
                </a:solidFill>
                <a:latin typeface="Comic Sans MS" panose="030F0702030302020204" pitchFamily="66" charset="0"/>
              </a:rPr>
              <a:t> sleep in the day and come out at night.</a:t>
            </a:r>
          </a:p>
          <a:p>
            <a:pPr marL="457200" indent="-457200">
              <a:buFont typeface="Arial" panose="020B0604020202020204" pitchFamily="34" charset="0"/>
              <a:buChar char="•"/>
            </a:pPr>
            <a:r>
              <a:rPr lang="en-GB" sz="3200" b="1" i="1" dirty="0">
                <a:solidFill>
                  <a:srgbClr val="7030A0"/>
                </a:solidFill>
                <a:latin typeface="Comic Sans MS" panose="030F0702030302020204" pitchFamily="66" charset="0"/>
              </a:rPr>
              <a:t>They</a:t>
            </a:r>
            <a:r>
              <a:rPr lang="en-GB" sz="3200" i="1" dirty="0">
                <a:solidFill>
                  <a:srgbClr val="7030A0"/>
                </a:solidFill>
                <a:latin typeface="Comic Sans MS" panose="030F0702030302020204" pitchFamily="66" charset="0"/>
              </a:rPr>
              <a:t> are timid mammals.</a:t>
            </a:r>
          </a:p>
          <a:p>
            <a:endParaRPr lang="en-GB" sz="3200" i="1" dirty="0">
              <a:solidFill>
                <a:srgbClr val="7030A0"/>
              </a:solidFill>
              <a:latin typeface="Comic Sans MS" panose="030F0702030302020204" pitchFamily="66" charset="0"/>
            </a:endParaRPr>
          </a:p>
          <a:p>
            <a:r>
              <a:rPr lang="en-GB" sz="3200" dirty="0">
                <a:solidFill>
                  <a:srgbClr val="FF0000"/>
                </a:solidFill>
                <a:latin typeface="Comic Sans MS" panose="030F0702030302020204" pitchFamily="66" charset="0"/>
              </a:rPr>
              <a:t>Each new point begins with a bullet point and I have varied how I have started my sentences.</a:t>
            </a:r>
          </a:p>
        </p:txBody>
      </p:sp>
    </p:spTree>
    <p:extLst>
      <p:ext uri="{BB962C8B-B14F-4D97-AF65-F5344CB8AC3E}">
        <p14:creationId xmlns:p14="http://schemas.microsoft.com/office/powerpoint/2010/main" val="339333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3043" y="2490689"/>
            <a:ext cx="10304082" cy="95349"/>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You are ready to think about how you can use these words in some super sentences.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Talk through your sentences with an adult, one sentence at a time.  When you are happy with your sentence,  ‘put your headphones on’ say it again and then write it down.</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 will look forward to reading your finished pieces of writing.</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591551" y="341769"/>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858308" y="267942"/>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334025" y="4780886"/>
            <a:ext cx="859611" cy="859611"/>
          </a:xfrm>
          <a:prstGeom prst="rect">
            <a:avLst/>
          </a:prstGeom>
        </p:spPr>
      </p:pic>
      <p:sp>
        <p:nvSpPr>
          <p:cNvPr id="3" name="Rectangle 2">
            <a:extLst>
              <a:ext uri="{FF2B5EF4-FFF2-40B4-BE49-F238E27FC236}">
                <a16:creationId xmlns:a16="http://schemas.microsoft.com/office/drawing/2014/main" id="{6A382521-344C-48CC-808D-5C6F376AF883}"/>
              </a:ext>
            </a:extLst>
          </p:cNvPr>
          <p:cNvSpPr/>
          <p:nvPr/>
        </p:nvSpPr>
        <p:spPr>
          <a:xfrm>
            <a:off x="1508837" y="4452274"/>
            <a:ext cx="9174326" cy="1077218"/>
          </a:xfrm>
          <a:prstGeom prst="rect">
            <a:avLst/>
          </a:prstGeom>
        </p:spPr>
        <p:txBody>
          <a:bodyPr wrap="square">
            <a:spAutoFit/>
          </a:bodyPr>
          <a:lstStyle/>
          <a:p>
            <a:pPr lvl="0"/>
            <a:r>
              <a:rPr lang="en-GB" sz="3200" dirty="0">
                <a:solidFill>
                  <a:srgbClr val="FF0000"/>
                </a:solidFill>
                <a:latin typeface="Comic Sans MS" panose="030F0702030302020204" pitchFamily="66" charset="0"/>
              </a:rPr>
              <a:t>Don’t forget to use neat handwriting, finger spaces, capital letters and full stops.</a:t>
            </a:r>
          </a:p>
        </p:txBody>
      </p:sp>
      <p:pic>
        <p:nvPicPr>
          <p:cNvPr id="13" name="Picture 12">
            <a:extLst>
              <a:ext uri="{FF2B5EF4-FFF2-40B4-BE49-F238E27FC236}">
                <a16:creationId xmlns:a16="http://schemas.microsoft.com/office/drawing/2014/main" id="{7B617499-95F7-475D-A9E0-1C31E0A54ED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193636" y="416876"/>
            <a:ext cx="1276782" cy="702666"/>
          </a:xfrm>
          <a:prstGeom prst="rect">
            <a:avLst/>
          </a:prstGeom>
        </p:spPr>
      </p:pic>
    </p:spTree>
    <p:extLst>
      <p:ext uri="{BB962C8B-B14F-4D97-AF65-F5344CB8AC3E}">
        <p14:creationId xmlns:p14="http://schemas.microsoft.com/office/powerpoint/2010/main" val="4034372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Find and make number bonds</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Friday’s worksheet found in the files</a:t>
            </a:r>
          </a:p>
          <a:p>
            <a:pPr>
              <a:buFontTx/>
              <a:buChar char="-"/>
            </a:pPr>
            <a:r>
              <a:rPr lang="en-GB" dirty="0">
                <a:latin typeface="Comic Sans MS" panose="030F0702030302020204" pitchFamily="66" charset="0"/>
              </a:rPr>
              <a:t>to be able to see a copy of the number bonds to 10 poem</a:t>
            </a:r>
          </a:p>
          <a:p>
            <a:pPr>
              <a:buFontTx/>
              <a:buChar char="-"/>
            </a:pPr>
            <a:r>
              <a:rPr lang="en-GB" dirty="0">
                <a:latin typeface="Comic Sans MS" panose="030F0702030302020204" pitchFamily="66" charset="0"/>
              </a:rPr>
              <a:t>number bonds to 10 maths game</a:t>
            </a:r>
          </a:p>
          <a:p>
            <a:pPr>
              <a:buFontTx/>
              <a:buChar char="-"/>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sp>
        <p:nvSpPr>
          <p:cNvPr id="5" name="TextBox 4">
            <a:extLst>
              <a:ext uri="{FF2B5EF4-FFF2-40B4-BE49-F238E27FC236}">
                <a16:creationId xmlns:a16="http://schemas.microsoft.com/office/drawing/2014/main" id="{342E357F-F357-458A-9FF2-DEA06972E97A}"/>
              </a:ext>
            </a:extLst>
          </p:cNvPr>
          <p:cNvSpPr txBox="1"/>
          <p:nvPr/>
        </p:nvSpPr>
        <p:spPr>
          <a:xfrm>
            <a:off x="321571" y="5833771"/>
            <a:ext cx="11593337" cy="584775"/>
          </a:xfrm>
          <a:prstGeom prst="rect">
            <a:avLst/>
          </a:prstGeom>
          <a:noFill/>
        </p:spPr>
        <p:txBody>
          <a:bodyPr wrap="square" rtlCol="0">
            <a:spAutoFit/>
          </a:bodyPr>
          <a:lstStyle/>
          <a:p>
            <a:pPr algn="ctr"/>
            <a:r>
              <a:rPr lang="en-GB" sz="3200" dirty="0">
                <a:latin typeface="Comic Sans MS" panose="030F0702030302020204" pitchFamily="66" charset="0"/>
              </a:rPr>
              <a:t>Talk about this to your adult.</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9A6E8278-FE13-40F6-8DC8-4EE85AAD3108}"/>
              </a:ext>
            </a:extLst>
          </p:cNvPr>
          <p:cNvPicPr>
            <a:picLocks noChangeAspect="1"/>
          </p:cNvPicPr>
          <p:nvPr/>
        </p:nvPicPr>
        <p:blipFill>
          <a:blip r:embed="rId5"/>
          <a:stretch>
            <a:fillRect/>
          </a:stretch>
        </p:blipFill>
        <p:spPr>
          <a:xfrm>
            <a:off x="2508090" y="1520869"/>
            <a:ext cx="6263785" cy="4312902"/>
          </a:xfrm>
          <a:prstGeom prst="rect">
            <a:avLst/>
          </a:prstGeom>
        </p:spPr>
      </p:pic>
    </p:spTree>
    <p:extLst>
      <p:ext uri="{BB962C8B-B14F-4D97-AF65-F5344CB8AC3E}">
        <p14:creationId xmlns:p14="http://schemas.microsoft.com/office/powerpoint/2010/main" val="35907446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pic>
        <p:nvPicPr>
          <p:cNvPr id="5" name="Picture 4">
            <a:extLst>
              <a:ext uri="{FF2B5EF4-FFF2-40B4-BE49-F238E27FC236}">
                <a16:creationId xmlns:a16="http://schemas.microsoft.com/office/drawing/2014/main" id="{A4C866A7-8A2A-4C6A-9156-C42C69BEF851}"/>
              </a:ext>
            </a:extLst>
          </p:cNvPr>
          <p:cNvPicPr>
            <a:picLocks noChangeAspect="1"/>
          </p:cNvPicPr>
          <p:nvPr/>
        </p:nvPicPr>
        <p:blipFill>
          <a:blip r:embed="rId5"/>
          <a:stretch>
            <a:fillRect/>
          </a:stretch>
        </p:blipFill>
        <p:spPr>
          <a:xfrm>
            <a:off x="2549236" y="1690688"/>
            <a:ext cx="6636327" cy="4648885"/>
          </a:xfrm>
          <a:prstGeom prst="rect">
            <a:avLst/>
          </a:prstGeom>
        </p:spPr>
      </p:pic>
    </p:spTree>
    <p:extLst>
      <p:ext uri="{BB962C8B-B14F-4D97-AF65-F5344CB8AC3E}">
        <p14:creationId xmlns:p14="http://schemas.microsoft.com/office/powerpoint/2010/main" val="39736760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fontScale="85000" lnSpcReduction="20000"/>
          </a:bodyPr>
          <a:lstStyle/>
          <a:p>
            <a:pPr marL="0" indent="0" algn="ctr">
              <a:buNone/>
            </a:pPr>
            <a:endParaRPr lang="en-GB" sz="3500" u="sng" dirty="0">
              <a:latin typeface="Comic Sans MS" panose="030F0702030302020204" pitchFamily="66" charset="0"/>
            </a:endParaRPr>
          </a:p>
          <a:p>
            <a:pPr marL="0" indent="0">
              <a:buNone/>
            </a:pPr>
            <a:r>
              <a:rPr lang="en-US" dirty="0">
                <a:solidFill>
                  <a:srgbClr val="0070C0"/>
                </a:solidFill>
                <a:hlinkClick r:id="rId2">
                  <a:extLst>
                    <a:ext uri="{A12FA001-AC4F-418D-AE19-62706E023703}">
                      <ahyp:hlinkClr xmlns:ahyp="http://schemas.microsoft.com/office/drawing/2018/hyperlinkcolor" val="tx"/>
                    </a:ext>
                  </a:extLst>
                </a:hlinkClick>
              </a:rPr>
              <a:t>https://www.google.com/search?q=jack+hartman+number+bonds+to+10&amp;ie=&amp;oe</a:t>
            </a:r>
            <a:r>
              <a:rPr lang="en-US" dirty="0">
                <a:solidFill>
                  <a:srgbClr val="0070C0"/>
                </a:solidFill>
              </a:rPr>
              <a:t>= </a:t>
            </a: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GB" dirty="0">
              <a:solidFill>
                <a:srgbClr val="0070C0"/>
              </a:solidFill>
            </a:endParaRPr>
          </a:p>
          <a:p>
            <a:pPr marL="0" indent="0">
              <a:buNone/>
            </a:pPr>
            <a:endParaRPr lang="en-US" dirty="0">
              <a:solidFill>
                <a:srgbClr val="0070C0"/>
              </a:solidFill>
            </a:endParaRPr>
          </a:p>
          <a:p>
            <a:pPr marL="0" indent="0">
              <a:buNone/>
            </a:pPr>
            <a:r>
              <a:rPr lang="en-GB" sz="3500" dirty="0">
                <a:latin typeface="Comic Sans MS" panose="030F0702030302020204" pitchFamily="66" charset="0"/>
              </a:rPr>
              <a:t>Watch this Jack Hartman clip on number bonds to 10. Remember to get up and join in with the actions and try to learn the words of the song so you can sing along with him.</a:t>
            </a:r>
          </a:p>
          <a:p>
            <a:pPr>
              <a:buFontTx/>
              <a:buChar char="-"/>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F0559C60-F940-4477-B40A-8ECD69700AB2}"/>
              </a:ext>
            </a:extLst>
          </p:cNvPr>
          <p:cNvPicPr>
            <a:picLocks noChangeAspect="1"/>
          </p:cNvPicPr>
          <p:nvPr/>
        </p:nvPicPr>
        <p:blipFill>
          <a:blip r:embed="rId5"/>
          <a:stretch>
            <a:fillRect/>
          </a:stretch>
        </p:blipFill>
        <p:spPr>
          <a:xfrm>
            <a:off x="3013332" y="2146352"/>
            <a:ext cx="4247068" cy="2219388"/>
          </a:xfrm>
          <a:prstGeom prst="rect">
            <a:avLst/>
          </a:prstGeom>
        </p:spPr>
      </p:pic>
    </p:spTree>
    <p:extLst>
      <p:ext uri="{BB962C8B-B14F-4D97-AF65-F5344CB8AC3E}">
        <p14:creationId xmlns:p14="http://schemas.microsoft.com/office/powerpoint/2010/main" val="17426421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lnSpcReduction="10000"/>
          </a:bodyPr>
          <a:lstStyle/>
          <a:p>
            <a:pPr marL="0" indent="0" algn="ctr">
              <a:buNone/>
            </a:pPr>
            <a:endParaRPr lang="en-GB" sz="3500" u="sng" dirty="0">
              <a:latin typeface="Comic Sans MS" panose="030F0702030302020204" pitchFamily="66" charset="0"/>
            </a:endParaRPr>
          </a:p>
          <a:p>
            <a:pPr marL="0" indent="0">
              <a:buNone/>
            </a:pPr>
            <a:r>
              <a:rPr lang="en-GB" dirty="0">
                <a:latin typeface="Comic Sans MS" panose="030F0702030302020204" pitchFamily="66" charset="0"/>
              </a:rPr>
              <a:t>In today’s maths file there is a poem that I would like you to try and learn over the coming weeks.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This poem is all about the number bonds</a:t>
            </a:r>
          </a:p>
          <a:p>
            <a:pPr marL="0" indent="0">
              <a:buNone/>
            </a:pPr>
            <a:r>
              <a:rPr lang="en-GB" u="sng" dirty="0">
                <a:latin typeface="Comic Sans MS" panose="030F0702030302020204" pitchFamily="66" charset="0"/>
              </a:rPr>
              <a:t>that make 10</a:t>
            </a:r>
            <a:r>
              <a:rPr lang="en-GB" dirty="0">
                <a:latin typeface="Comic Sans MS" panose="030F0702030302020204" pitchFamily="66" charset="0"/>
              </a:rPr>
              <a:t>. If you learn this poem,</a:t>
            </a:r>
          </a:p>
          <a:p>
            <a:pPr marL="0" indent="0">
              <a:buNone/>
            </a:pPr>
            <a:r>
              <a:rPr lang="en-GB" dirty="0">
                <a:latin typeface="Comic Sans MS" panose="030F0702030302020204" pitchFamily="66" charset="0"/>
              </a:rPr>
              <a:t>it will help you to remember those key Instant Recall Facts (KIRFs) that we practise in our maths lessons.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3939CF9B-31C3-492F-8BF2-E6DF7982BA8A}"/>
              </a:ext>
            </a:extLst>
          </p:cNvPr>
          <p:cNvPicPr>
            <a:picLocks noChangeAspect="1"/>
          </p:cNvPicPr>
          <p:nvPr/>
        </p:nvPicPr>
        <p:blipFill>
          <a:blip r:embed="rId4"/>
          <a:stretch>
            <a:fillRect/>
          </a:stretch>
        </p:blipFill>
        <p:spPr>
          <a:xfrm>
            <a:off x="7860262" y="2036617"/>
            <a:ext cx="2184044" cy="3106359"/>
          </a:xfrm>
          <a:prstGeom prst="rect">
            <a:avLst/>
          </a:prstGeom>
        </p:spPr>
      </p:pic>
    </p:spTree>
    <p:extLst>
      <p:ext uri="{BB962C8B-B14F-4D97-AF65-F5344CB8AC3E}">
        <p14:creationId xmlns:p14="http://schemas.microsoft.com/office/powerpoint/2010/main" val="3852624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fontScale="92500" lnSpcReduction="10000"/>
          </a:bodyPr>
          <a:lstStyle/>
          <a:p>
            <a:pPr marL="0" marR="0" indent="0" algn="ctr">
              <a:lnSpc>
                <a:spcPct val="107000"/>
              </a:lnSpc>
              <a:spcBef>
                <a:spcPts val="0"/>
              </a:spcBef>
              <a:spcAft>
                <a:spcPts val="800"/>
              </a:spcAft>
              <a:buNone/>
            </a:pPr>
            <a:endParaRPr lang="en-GB" sz="3200" dirty="0">
              <a:latin typeface="Comic Sans MS" panose="030F0702030302020204" pitchFamily="66" charset="0"/>
            </a:endParaRPr>
          </a:p>
          <a:p>
            <a:pPr marL="0" marR="0" indent="0">
              <a:lnSpc>
                <a:spcPct val="107000"/>
              </a:lnSpc>
              <a:spcBef>
                <a:spcPts val="0"/>
              </a:spcBef>
              <a:spcAft>
                <a:spcPts val="800"/>
              </a:spcAft>
              <a:buNone/>
            </a:pPr>
            <a:r>
              <a:rPr lang="en-GB" sz="3200" dirty="0">
                <a:latin typeface="Comic Sans MS" panose="030F0702030302020204" pitchFamily="66" charset="0"/>
              </a:rPr>
              <a:t>Use this video link  </a:t>
            </a:r>
            <a:r>
              <a:rPr lang="en-US" sz="3300" dirty="0">
                <a:latin typeface="Comic Sans MS" panose="030F0702030302020204" pitchFamily="66" charset="0"/>
                <a:ea typeface="Calibri" panose="020F0502020204030204" pitchFamily="34" charset="0"/>
                <a:cs typeface="Times New Roman" panose="02020603050405020304" pitchFamily="18" charset="0"/>
                <a:hlinkClick r:id="rId2"/>
              </a:rPr>
              <a:t>https://vimeo.com/490882337</a:t>
            </a:r>
            <a:r>
              <a:rPr lang="en-US" sz="3300" dirty="0">
                <a:latin typeface="Comic Sans MS" panose="030F0702030302020204" pitchFamily="66" charset="0"/>
                <a:ea typeface="Calibri" panose="020F0502020204030204" pitchFamily="34" charset="0"/>
                <a:cs typeface="Times New Roman" panose="02020603050405020304" pitchFamily="18" charset="0"/>
              </a:rPr>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White Rose maths worksheet. </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11279499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p>
          <a:p>
            <a:pPr marL="0" indent="0">
              <a:buNone/>
            </a:pPr>
            <a:r>
              <a:rPr lang="en-GB" sz="11200" dirty="0">
                <a:latin typeface="Comic Sans MS" panose="030F0702030302020204" pitchFamily="66" charset="0"/>
              </a:rPr>
              <a:t>This afternoon there is a PE session </a:t>
            </a:r>
          </a:p>
          <a:p>
            <a:pPr marL="0" indent="0">
              <a:buNone/>
            </a:pPr>
            <a:r>
              <a:rPr lang="en-GB" sz="11200" dirty="0">
                <a:latin typeface="Comic Sans MS" panose="030F0702030302020204" pitchFamily="66" charset="0"/>
              </a:rPr>
              <a:t>and after that it is Golden Time. </a:t>
            </a:r>
          </a:p>
          <a:p>
            <a:pPr marL="0" indent="0">
              <a:buNone/>
            </a:pPr>
            <a:r>
              <a:rPr lang="en-GB" sz="11200" dirty="0">
                <a:latin typeface="Comic Sans MS" panose="030F0702030302020204" pitchFamily="66" charset="0"/>
              </a:rPr>
              <a:t>First of all go and enjoy your lunch.</a:t>
            </a:r>
          </a:p>
          <a:p>
            <a:pPr marL="0" indent="0">
              <a:buNone/>
            </a:pPr>
            <a:r>
              <a:rPr lang="en-GB" sz="11200" dirty="0">
                <a:latin typeface="Comic Sans MS" panose="030F0702030302020204" pitchFamily="66" charset="0"/>
              </a:rPr>
              <a:t> </a:t>
            </a: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588819" y="3525982"/>
            <a:ext cx="6597978" cy="1779972"/>
          </a:xfrm>
          <a:prstGeom prst="wedgeRoundRectCallout">
            <a:avLst>
              <a:gd name="adj1" fmla="val 56200"/>
              <a:gd name="adj2" fmla="val 8318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Big Joe</a:t>
            </a:r>
            <a:endParaRPr lang="en-US" sz="7200" dirty="0">
              <a:solidFill>
                <a:srgbClr val="FF0000"/>
              </a:solidFill>
              <a:latin typeface="Comic Sans MS" panose="030F0702030302020204" pitchFamily="66" charset="0"/>
            </a:endParaRPr>
          </a:p>
        </p:txBody>
      </p:sp>
      <p:sp>
        <p:nvSpPr>
          <p:cNvPr id="4" name="Rectangle 3">
            <a:extLst>
              <a:ext uri="{FF2B5EF4-FFF2-40B4-BE49-F238E27FC236}">
                <a16:creationId xmlns:a16="http://schemas.microsoft.com/office/drawing/2014/main" id="{D27DBB71-22E7-497A-B330-6CCFE8241C96}"/>
              </a:ext>
            </a:extLst>
          </p:cNvPr>
          <p:cNvSpPr/>
          <p:nvPr/>
        </p:nvSpPr>
        <p:spPr>
          <a:xfrm>
            <a:off x="3942158" y="5613461"/>
            <a:ext cx="3060774" cy="369332"/>
          </a:xfrm>
          <a:prstGeom prst="rect">
            <a:avLst/>
          </a:prstGeom>
        </p:spPr>
        <p:txBody>
          <a:bodyPr wrap="none">
            <a:spAutoFit/>
          </a:bodyPr>
          <a:lstStyle/>
          <a:p>
            <a:r>
              <a:rPr lang="en-US" dirty="0">
                <a:solidFill>
                  <a:srgbClr val="FFFF00"/>
                </a:solidFill>
              </a:rPr>
              <a:t>https://youtu.be/i-oyAw3nVKs</a:t>
            </a:r>
          </a:p>
        </p:txBody>
      </p:sp>
    </p:spTree>
    <p:extLst>
      <p:ext uri="{BB962C8B-B14F-4D97-AF65-F5344CB8AC3E}">
        <p14:creationId xmlns:p14="http://schemas.microsoft.com/office/powerpoint/2010/main" val="664423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2738064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2553</TotalTime>
  <Words>1754</Words>
  <Application>Microsoft Office PowerPoint</Application>
  <PresentationFormat>Widescreen</PresentationFormat>
  <Paragraphs>195</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Comic Sans MS</vt:lpstr>
      <vt:lpstr>Times New Roman</vt:lpstr>
      <vt:lpstr>Office Theme</vt:lpstr>
      <vt:lpstr>    Friday 29th January 2021</vt:lpstr>
      <vt:lpstr>             RWI     You will need:                  Rainbow Group                       Sunshine Group                                      We can all swim!                      Bats                       book                                       book                                                      ‘Weekly Writing sheet’ RWI (from                         your pack)                                           </vt:lpstr>
      <vt:lpstr>                   Rainbow Group          ou – shout it out </vt:lpstr>
      <vt:lpstr>             Sunshine Group                </vt:lpstr>
      <vt:lpstr>             Sunshine and Rainbow Groups                </vt:lpstr>
      <vt:lpstr>             Sunshine and Rainbow Groups                </vt:lpstr>
      <vt:lpstr>             Sunshine and Rainbow Groups                </vt:lpstr>
      <vt:lpstr>             Sunshine and Rainbow Groups                </vt:lpstr>
      <vt:lpstr>Continue with RWI</vt:lpstr>
      <vt:lpstr>Continue with RWI</vt:lpstr>
      <vt:lpstr>Continue with RWI</vt:lpstr>
      <vt:lpstr>                 Star Big Write Work                </vt:lpstr>
      <vt:lpstr>                     Star Big Write Work                </vt:lpstr>
      <vt:lpstr>Our Structure for RWI</vt:lpstr>
      <vt:lpstr>                                                                                                                                                               Rainbow Group - Big Write   To start with, we are thinking about the fish. Think about where he is and what is with him?  The fish…  Now think about the duck. Where is he? What is around him?  The duck…        </vt:lpstr>
      <vt:lpstr>                                                                                                                          Rainbow Group - Big Write  I would like you and your adult to think of some words to help you with your writing:  1. Think about where the fish is.  2. How is he moving?  3. What is in there with him?  Now do the same for the duck and  use this to help you with your writing. </vt:lpstr>
      <vt:lpstr>                                                                                                        Rainbow Group - Big Write   Here is an example of my sentence.  The tiny fish is darting around the weeds in the brightly lit tank.  Using the stem sentences The fish                                               The duck Think of a sentence for the fish and one for the duck. Don’t forget to use adjectives (describing words) and the wow words from yesterday’s Build a Sentence.   </vt:lpstr>
      <vt:lpstr>                        Big Write                                                              Sunshine Group - Big Write  Today we are going to write some bat facts. 1. Talk to your adult about some different facts that you have found out about bats.  2. Now watch one of the clips below and talk to your adult about some new facts that you have learnt today. https://www.youtube.com/watch?v=9FVoTMOorXA https://www.youtube.com/watch?v=2Mii45v85YY  3. Decide on at least 4 facts that you want to write about. Say the sentence out loud to an adult.      </vt:lpstr>
      <vt:lpstr>                                                      Sunshine Group - Big Write              </vt:lpstr>
      <vt:lpstr>                                                                                Big Write  You are ready to think about how you can use these words in some super sentences.   Talk through your sentences with an adult, one sentence at a time.  When you are happy with your sentence,  ‘put your headphones on’ say it again and then write it down.    I will look forward to reading your finished pieces of writing.</vt:lpstr>
      <vt:lpstr>        Stick your sentence on the next page at the front of your purple book.     Thank you for working hard.                                         Now have a break and a snack.  </vt:lpstr>
      <vt:lpstr>                          White Rose Maths</vt:lpstr>
      <vt:lpstr>                          White Rose Maths</vt:lpstr>
      <vt:lpstr>                          White Rose Maths</vt:lpstr>
      <vt:lpstr>                          White Rose Maths</vt:lpstr>
      <vt:lpstr>                          White Rose Maths</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153</cp:revision>
  <dcterms:created xsi:type="dcterms:W3CDTF">2021-01-05T21:58:22Z</dcterms:created>
  <dcterms:modified xsi:type="dcterms:W3CDTF">2021-01-28T17:53:02Z</dcterms:modified>
</cp:coreProperties>
</file>