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311" r:id="rId3"/>
    <p:sldId id="293" r:id="rId4"/>
    <p:sldId id="305" r:id="rId5"/>
    <p:sldId id="294" r:id="rId6"/>
    <p:sldId id="298" r:id="rId7"/>
    <p:sldId id="299" r:id="rId8"/>
    <p:sldId id="300" r:id="rId9"/>
    <p:sldId id="257" r:id="rId10"/>
    <p:sldId id="270" r:id="rId11"/>
    <p:sldId id="281" r:id="rId12"/>
    <p:sldId id="263" r:id="rId13"/>
    <p:sldId id="322" r:id="rId14"/>
    <p:sldId id="324" r:id="rId15"/>
    <p:sldId id="321" r:id="rId16"/>
    <p:sldId id="275" r:id="rId17"/>
    <p:sldId id="292" r:id="rId18"/>
    <p:sldId id="319" r:id="rId19"/>
    <p:sldId id="320" r:id="rId20"/>
    <p:sldId id="265" r:id="rId21"/>
    <p:sldId id="296" r:id="rId22"/>
    <p:sldId id="31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LEN WILSON" initials="HW" lastIdx="1" clrIdx="0">
    <p:extLst>
      <p:ext uri="{19B8F6BF-5375-455C-9EA6-DF929625EA0E}">
        <p15:presenceInfo xmlns:p15="http://schemas.microsoft.com/office/powerpoint/2012/main" userId="S-1-5-21-1935655697-1500820517-725345543-114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3" autoAdjust="0"/>
    <p:restoredTop sz="94660"/>
  </p:normalViewPr>
  <p:slideViewPr>
    <p:cSldViewPr snapToGrid="0">
      <p:cViewPr varScale="1">
        <p:scale>
          <a:sx n="69" d="100"/>
          <a:sy n="69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E75F8-C2D2-46B4-91CD-B6477B3639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D5AEF8-CFEE-494D-8962-5930BFB076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148C1C-317F-4234-90D3-858B1C51E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8E8954-227A-4FA4-A718-C879F21FA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A9FC0F-30D6-45BD-9B26-5C4F128AA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052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07524-9612-4886-80DA-44E809639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6F6BA-9DAA-403B-AD9F-C0C56CFABF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CA9122-ACB0-4D81-A593-32D771CFE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40F172-EE75-46D8-8037-51463ABD9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417F8-2D3F-4886-B07A-36ECB349D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820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E9D5B-5492-4370-B469-4C729B54F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BE9536-ED36-488C-B98A-C7DA40112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FADB02-A0E6-489E-8D47-01878BF46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B5BAD-385A-41ED-9115-DCC1F35A7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8CB355-EAC6-463E-AC70-9FFC9F48A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661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6AB51-22EA-4C9D-8C76-D0A312343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93D3B-538C-4879-8716-1F76039432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DEAF02-93A9-4BEA-8717-2FFEB765BA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9F6FEB-8DFE-4E04-B4EC-4A0F33B0D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269E10-0418-4D41-B0E1-28649B9A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0FC307-9ACD-4B1A-BF2C-D8FB44C11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11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B1CB1-3934-4407-89CC-10D9B1943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C48165-24C8-44E2-8C40-8C7076932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EE0EF7-DBE5-41A8-AB63-CB18D82CFE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DCA44E-DA14-494C-B2A1-0CBF76FB0C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B0326C-7CFD-4774-9E4D-D7CB99A548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AB7AEB-D3A2-46C8-A525-ABB6479FF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699CDD-8D88-4163-9F27-53A507B66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7E2793-BFAD-4649-BCE9-C7D37A170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589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80181-AC03-4F30-A894-FC5D8A104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6DA194-BFC0-4935-8D0E-594B71F01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815172-4AFA-4081-BF23-5F9024CCD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2C4209-B4AF-4A1B-81FE-994CE977F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010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B91DA4-C751-4E51-BDD4-4B1AFC888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0B8E6A-5793-45BC-BE06-DA0972E37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0BAB44-8E72-49FF-8B99-BD64C72A4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247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37901-4457-4DED-8EC1-7CB3C00BA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41ACC4-B288-43E6-8BA5-3D48264A6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4F2AD0-F4CB-4B08-9D6A-8E425AEE52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993A-9043-48BE-AE3F-1043186CC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64515A-204B-43D3-95D2-69188EB55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54DA68-E0CF-469A-A324-294E73953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913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086A5-7F7E-46DD-A343-26EC14EDA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849C1E-0660-4A00-BA38-63148491B4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DB325B-F262-403F-9462-A991F3A6EA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0D13A5-B16C-47A5-9493-15BFE49C8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2C53F8-6E10-413F-92AB-4FC524D35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F80F0-7169-41F9-BDF3-5B46270E9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536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40DAD-96AD-48A4-8656-525891B67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97F310-6542-4B73-BF01-C8E1261113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757A15-C169-4D1C-930F-CF719B473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BAC7-7723-4AF8-A00B-F359D9E90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C3C379-4021-41FC-BEC8-F546190F2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099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D79A53-10FA-4BD7-AB75-A521CE4F2F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49B1EB-ACCF-40A0-94B6-BAB1DA46CD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D8F155-48BF-48D2-9F3A-088BAD433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EE9492-9244-495C-B736-EAEF10EE8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8AB28-5614-41AC-B798-972F1CEAA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D65CC5-1AC1-4E3D-9355-2147AE836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4D9BED-0822-429D-96ED-7C477E67E8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B9279B-B44B-4A5B-BFFD-5AB52C09DA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791A6-C1F6-4F09-A01F-EAE90D5CCDD0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0F673E-08E5-481C-9BC2-5BC053EA17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2F6C1-D621-474B-B7A5-757F428673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261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rainbow-default-colors-948520/" TargetMode="External"/><Relationship Id="rId3" Type="http://schemas.openxmlformats.org/officeDocument/2006/relationships/hyperlink" Target="http://junior1.cumbresblogs.com/2014/02/25/welcome-to-junior-1-2/" TargetMode="External"/><Relationship Id="rId7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ngall.com/sunshine-png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s://vimeo.com/508439670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pixabay.com/en/rainbow-default-colors-94852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pngall.com/sunshine-p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pixabay.com/en/rainbow-default-colors-948520/" TargetMode="External"/><Relationship Id="rId5" Type="http://schemas.openxmlformats.org/officeDocument/2006/relationships/image" Target="../media/image3.png"/><Relationship Id="rId4" Type="http://schemas.openxmlformats.org/officeDocument/2006/relationships/hyperlink" Target="http://www.pngall.com/sunshine-pn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pixabay.com/en/rainbow-default-colors-948520/" TargetMode="External"/><Relationship Id="rId5" Type="http://schemas.openxmlformats.org/officeDocument/2006/relationships/image" Target="../media/image3.png"/><Relationship Id="rId4" Type="http://schemas.openxmlformats.org/officeDocument/2006/relationships/hyperlink" Target="http://www.pngall.com/sunshine-pn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pixabay.com/en/rainbow-default-colors-948520/" TargetMode="External"/><Relationship Id="rId5" Type="http://schemas.openxmlformats.org/officeDocument/2006/relationships/image" Target="../media/image3.png"/><Relationship Id="rId4" Type="http://schemas.openxmlformats.org/officeDocument/2006/relationships/hyperlink" Target="http://www.pngall.com/sunshine-pn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pixabay.com/en/rainbow-default-colors-948520/" TargetMode="External"/><Relationship Id="rId5" Type="http://schemas.openxmlformats.org/officeDocument/2006/relationships/image" Target="../media/image3.png"/><Relationship Id="rId4" Type="http://schemas.openxmlformats.org/officeDocument/2006/relationships/hyperlink" Target="http://www.pngall.com/sunshine-pn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s://tscpl.org/kids-library/parents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s://tscpl.org/kids-library/parents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scpl.org/kids-library/parents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nearemmaus.wordpress.com/2009/05/08/the-fruit-of-the-spirit-in-galatians-522-23-love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File:Operators_(maths)_linear.svg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File:Operators_(maths)_linear.svg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vimeo.com/50843967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hyperlink" Target="https://en.wikipedia.org/wiki/File:Operators_(maths)_linear.sv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myfabfinance.com/a-frugal-moms-guide-to-healthy-eating-on-a-budget/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rdbSv-A7zH0" TargetMode="External"/><Relationship Id="rId4" Type="http://schemas.openxmlformats.org/officeDocument/2006/relationships/hyperlink" Target="http://www.writerightwords.com/worship-is-a-posture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teacher@kingslandengland.hereford.sch.uk" TargetMode="External"/><Relationship Id="rId2" Type="http://schemas.openxmlformats.org/officeDocument/2006/relationships/hyperlink" Target="https://www.youtube.com/watch?v=i9dXoz9z4R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A2B00-1D4F-47A1-9B7A-E8D1ED3E8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   Friday 5</a:t>
            </a:r>
            <a:r>
              <a:rPr lang="en-GB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March 2021</a:t>
            </a:r>
            <a:endParaRPr lang="en-US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 useBgFill="1">
        <p:nvSpPr>
          <p:cNvPr id="7" name="Content Placeholder 6">
            <a:extLst>
              <a:ext uri="{FF2B5EF4-FFF2-40B4-BE49-F238E27FC236}">
                <a16:creationId xmlns:a16="http://schemas.microsoft.com/office/drawing/2014/main" id="{D96FBEBA-9AC9-4A5C-BEA2-A58CBDDB1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182" y="1514148"/>
            <a:ext cx="11430000" cy="2339885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400" i="1" u="sng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i="1" dirty="0">
                <a:solidFill>
                  <a:srgbClr val="FFC000"/>
                </a:solidFill>
                <a:latin typeface="Comic Sans MS" panose="030F0702030302020204" pitchFamily="66" charset="0"/>
              </a:rPr>
              <a:t>For maths you need to be able to see or have a copy of the Subtraction Revision grid and worksheet. For RWI you need the red words to spell sheet and lines for spelling words.</a:t>
            </a:r>
            <a:endParaRPr lang="en-US" i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98EE43A-AB39-475C-9DA5-A4F9EE2D23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77393" y="365125"/>
            <a:ext cx="1434433" cy="105486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77CD542-F53E-4CE5-B7B0-BFC1602571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493356"/>
              </p:ext>
            </p:extLst>
          </p:nvPr>
        </p:nvGraphicFramePr>
        <p:xfrm>
          <a:off x="838200" y="4068775"/>
          <a:ext cx="10245439" cy="21058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3787">
                  <a:extLst>
                    <a:ext uri="{9D8B030D-6E8A-4147-A177-3AD203B41FA5}">
                      <a16:colId xmlns:a16="http://schemas.microsoft.com/office/drawing/2014/main" val="1057356747"/>
                    </a:ext>
                  </a:extLst>
                </a:gridCol>
                <a:gridCol w="1451071">
                  <a:extLst>
                    <a:ext uri="{9D8B030D-6E8A-4147-A177-3AD203B41FA5}">
                      <a16:colId xmlns:a16="http://schemas.microsoft.com/office/drawing/2014/main" val="2036603641"/>
                    </a:ext>
                  </a:extLst>
                </a:gridCol>
                <a:gridCol w="1492591">
                  <a:extLst>
                    <a:ext uri="{9D8B030D-6E8A-4147-A177-3AD203B41FA5}">
                      <a16:colId xmlns:a16="http://schemas.microsoft.com/office/drawing/2014/main" val="3670510117"/>
                    </a:ext>
                  </a:extLst>
                </a:gridCol>
                <a:gridCol w="298518">
                  <a:extLst>
                    <a:ext uri="{9D8B030D-6E8A-4147-A177-3AD203B41FA5}">
                      <a16:colId xmlns:a16="http://schemas.microsoft.com/office/drawing/2014/main" val="853626756"/>
                    </a:ext>
                  </a:extLst>
                </a:gridCol>
                <a:gridCol w="2340383">
                  <a:extLst>
                    <a:ext uri="{9D8B030D-6E8A-4147-A177-3AD203B41FA5}">
                      <a16:colId xmlns:a16="http://schemas.microsoft.com/office/drawing/2014/main" val="1405776208"/>
                    </a:ext>
                  </a:extLst>
                </a:gridCol>
                <a:gridCol w="322399">
                  <a:extLst>
                    <a:ext uri="{9D8B030D-6E8A-4147-A177-3AD203B41FA5}">
                      <a16:colId xmlns:a16="http://schemas.microsoft.com/office/drawing/2014/main" val="3688789344"/>
                    </a:ext>
                  </a:extLst>
                </a:gridCol>
                <a:gridCol w="1623939">
                  <a:extLst>
                    <a:ext uri="{9D8B030D-6E8A-4147-A177-3AD203B41FA5}">
                      <a16:colId xmlns:a16="http://schemas.microsoft.com/office/drawing/2014/main" val="1246538563"/>
                    </a:ext>
                  </a:extLst>
                </a:gridCol>
                <a:gridCol w="859732">
                  <a:extLst>
                    <a:ext uri="{9D8B030D-6E8A-4147-A177-3AD203B41FA5}">
                      <a16:colId xmlns:a16="http://schemas.microsoft.com/office/drawing/2014/main" val="1958461331"/>
                    </a:ext>
                  </a:extLst>
                </a:gridCol>
                <a:gridCol w="1003019">
                  <a:extLst>
                    <a:ext uri="{9D8B030D-6E8A-4147-A177-3AD203B41FA5}">
                      <a16:colId xmlns:a16="http://schemas.microsoft.com/office/drawing/2014/main" val="3074184855"/>
                    </a:ext>
                  </a:extLst>
                </a:gridCol>
              </a:tblGrid>
              <a:tr h="5538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     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phonics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RWI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 – White Rose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Vimeo link and worksheet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afternoon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2:45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 via email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 to share a book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6843503"/>
                  </a:ext>
                </a:extLst>
              </a:tr>
              <a:tr h="15520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9am On-line registration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000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en-US" sz="1000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Rainbow Group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practice green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/red words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en-US" sz="1000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Sunshine Group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practice green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/red words</a:t>
                      </a:r>
                    </a:p>
                    <a:p>
                      <a:pPr marL="0" marR="0" indent="0" algn="ctr" defTabSz="973138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en-US" sz="1000" dirty="0">
                          <a:solidFill>
                            <a:srgbClr val="7030A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Puppets</a:t>
                      </a:r>
                      <a:endParaRPr lang="en-US" sz="10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en-US" sz="1000" dirty="0">
                          <a:solidFill>
                            <a:schemeClr val="accent2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Jim’s House</a:t>
                      </a:r>
                      <a:endParaRPr lang="en-US" sz="1000" dirty="0">
                        <a:solidFill>
                          <a:schemeClr val="accent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-Speed Sounds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-Red and Green words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-Read story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-Big Write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 Length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800" u="sng" dirty="0">
                          <a:solidFill>
                            <a:srgbClr val="0563C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4"/>
                        </a:rPr>
                        <a:t>https://vimeo.com/508439670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u="sng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u="sng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u="sng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 and Golden Time</a:t>
                      </a:r>
                      <a:endParaRPr lang="en-US" sz="1000" b="1" u="none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Big Joe</a:t>
                      </a:r>
                      <a:endParaRPr lang="en-US" sz="10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strike="noStrik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strike="noStrik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strike="noStrik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 Time</a:t>
                      </a:r>
                      <a:endParaRPr lang="en-US" sz="1000" b="1" u="none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515587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455759E2-5C1F-490C-97B4-308BB054A767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863282" y="5455920"/>
            <a:ext cx="180975" cy="1847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E36050-00A0-47B3-ADE1-C28CBAD4200C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3279120" y="4833681"/>
            <a:ext cx="219075" cy="1066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AFEB695-8C8C-4E99-AA48-00DA7CB52342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298169" y="5121721"/>
            <a:ext cx="180975" cy="18478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2B797F0-AFED-48D2-9303-EB77251118EB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810739" y="4833681"/>
            <a:ext cx="219075" cy="10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958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E6863-D80F-4AF9-931F-67B46D1E5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365" y="1145889"/>
            <a:ext cx="10515600" cy="1325563"/>
          </a:xfrm>
        </p:spPr>
        <p:txBody>
          <a:bodyPr>
            <a:normAutofit fontScale="90000"/>
          </a:bodyPr>
          <a:lstStyle/>
          <a:p>
            <a:pPr>
              <a:buFont typeface="Arial" panose="020B0604020202020204" pitchFamily="34" charset="0"/>
              <a:buChar char="•"/>
            </a:pP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4000" u="sng" dirty="0">
                <a:latin typeface="Comic Sans MS" panose="030F0702030302020204" pitchFamily="66" charset="0"/>
              </a:rPr>
              <a:t>RWI</a:t>
            </a:r>
            <a:r>
              <a:rPr lang="en-GB" sz="3200" u="sng" dirty="0">
                <a:latin typeface="Comic Sans MS" panose="030F0702030302020204" pitchFamily="66" charset="0"/>
              </a:rPr>
              <a:t>  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Each day for RWI you will need</a:t>
            </a:r>
            <a:r>
              <a:rPr lang="en-GB" sz="3200" dirty="0">
                <a:latin typeface="Comic Sans MS" panose="030F0702030302020204" pitchFamily="66" charset="0"/>
              </a:rPr>
              <a:t>: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600" u="sng" dirty="0">
                <a:latin typeface="Comic Sans MS" panose="030F0702030302020204" pitchFamily="66" charset="0"/>
              </a:rPr>
              <a:t>Rainbow</a:t>
            </a:r>
            <a:r>
              <a:rPr lang="en-GB" sz="3200" u="sng" dirty="0">
                <a:latin typeface="Comic Sans MS" panose="030F0702030302020204" pitchFamily="66" charset="0"/>
              </a:rPr>
              <a:t> Group</a:t>
            </a:r>
            <a:r>
              <a:rPr lang="en-GB" sz="3200" dirty="0">
                <a:latin typeface="Comic Sans MS" panose="030F0702030302020204" pitchFamily="66" charset="0"/>
              </a:rPr>
              <a:t>                       </a:t>
            </a:r>
            <a:r>
              <a:rPr lang="en-GB" sz="3600" u="sng" dirty="0">
                <a:latin typeface="Comic Sans MS" panose="030F0702030302020204" pitchFamily="66" charset="0"/>
              </a:rPr>
              <a:t>Sunshine Group</a:t>
            </a:r>
            <a:br>
              <a:rPr lang="en-GB" sz="3200" u="sng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    Puppets                                      Jim’s House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    book                                           book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</a:t>
            </a:r>
            <a:br>
              <a:rPr lang="en-GB" sz="3600" dirty="0">
                <a:latin typeface="Comic Sans MS" panose="030F0702030302020204" pitchFamily="66" charset="0"/>
              </a:rPr>
            </a:br>
            <a:br>
              <a:rPr lang="en-GB" sz="3600" dirty="0">
                <a:latin typeface="Comic Sans MS" panose="030F0702030302020204" pitchFamily="66" charset="0"/>
              </a:rPr>
            </a:b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    ‘Weekly Writing sheet’ RWI (from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     your pack)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</a:t>
            </a:r>
            <a:br>
              <a:rPr lang="en-GB" sz="3600" dirty="0">
                <a:latin typeface="Comic Sans MS" panose="030F0702030302020204" pitchFamily="66" charset="0"/>
              </a:rPr>
            </a:br>
            <a:br>
              <a:rPr lang="en-GB" sz="36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      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B89A3A-66B9-42B2-B337-CCD28E9EE9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0945" y="365125"/>
            <a:ext cx="3442854" cy="10893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D4AFA3A-9C58-47A2-B4EF-58C05798AE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6077" y="4691348"/>
            <a:ext cx="2126672" cy="138177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92229A3-336F-4D71-AB85-2DD2965739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5165" y="2690797"/>
            <a:ext cx="1967345" cy="14857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333726-8D64-42FB-91E1-7ACF864014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1" y="2690797"/>
            <a:ext cx="1900400" cy="1476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5615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91247-995D-4B29-B26A-5B4FBE6CB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2327" y="1057041"/>
            <a:ext cx="7772400" cy="1569659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                  </a:t>
            </a:r>
            <a:r>
              <a:rPr lang="en-GB" sz="4900" u="sng" dirty="0">
                <a:latin typeface="Comic Sans MS" panose="030F0702030302020204" pitchFamily="66" charset="0"/>
              </a:rPr>
              <a:t>Rainbow Group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     </a:t>
            </a:r>
            <a:endParaRPr lang="en-US" sz="6700" u="sng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8CB6AE-216F-40CE-A510-55E84E3E6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5984" y="589453"/>
            <a:ext cx="2263053" cy="7160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729ADE-B140-4685-803A-1B45D6DDF565}"/>
              </a:ext>
            </a:extLst>
          </p:cNvPr>
          <p:cNvSpPr txBox="1"/>
          <p:nvPr/>
        </p:nvSpPr>
        <p:spPr>
          <a:xfrm>
            <a:off x="2328778" y="2930706"/>
            <a:ext cx="82487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Today we are going to have a very brief start to our phonic session to </a:t>
            </a:r>
            <a:r>
              <a:rPr lang="en-GB" sz="3200" u="sng" dirty="0">
                <a:latin typeface="Comic Sans MS" panose="030F0702030302020204" pitchFamily="66" charset="0"/>
              </a:rPr>
              <a:t>read</a:t>
            </a:r>
            <a:r>
              <a:rPr lang="en-GB" sz="3200" dirty="0">
                <a:latin typeface="Comic Sans MS" panose="030F0702030302020204" pitchFamily="66" charset="0"/>
              </a:rPr>
              <a:t> through the green words and </a:t>
            </a:r>
            <a:r>
              <a:rPr lang="en-GB" sz="3200" u="sng" dirty="0">
                <a:latin typeface="Comic Sans MS" panose="030F0702030302020204" pitchFamily="66" charset="0"/>
              </a:rPr>
              <a:t>spell </a:t>
            </a:r>
            <a:r>
              <a:rPr lang="en-GB" sz="3200" dirty="0">
                <a:latin typeface="Comic Sans MS" panose="030F0702030302020204" pitchFamily="66" charset="0"/>
              </a:rPr>
              <a:t>some words. 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A62E01B-A633-46BA-91BA-C5E2970924D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180174" y="753035"/>
            <a:ext cx="1162050" cy="552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122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91247-995D-4B29-B26A-5B4FBE6CB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905" y="1057042"/>
            <a:ext cx="10515600" cy="115934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            </a:t>
            </a:r>
            <a:r>
              <a:rPr lang="en-GB" sz="4900" u="sng" dirty="0">
                <a:latin typeface="Comic Sans MS" panose="030F0702030302020204" pitchFamily="66" charset="0"/>
              </a:rPr>
              <a:t>Sunshine Group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              </a:t>
            </a:r>
            <a:endParaRPr lang="en-US" sz="4000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8CB6AE-216F-40CE-A510-55E84E3E6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5984" y="589453"/>
            <a:ext cx="2263053" cy="7160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729ADE-B140-4685-803A-1B45D6DDF565}"/>
              </a:ext>
            </a:extLst>
          </p:cNvPr>
          <p:cNvSpPr txBox="1"/>
          <p:nvPr/>
        </p:nvSpPr>
        <p:spPr>
          <a:xfrm>
            <a:off x="2328778" y="2837846"/>
            <a:ext cx="82487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Today we are going to have a very brief start to our phonic session to </a:t>
            </a:r>
            <a:r>
              <a:rPr lang="en-GB" sz="3200" u="sng" dirty="0">
                <a:latin typeface="Comic Sans MS" panose="030F0702030302020204" pitchFamily="66" charset="0"/>
              </a:rPr>
              <a:t>read</a:t>
            </a:r>
            <a:r>
              <a:rPr lang="en-GB" sz="3200" dirty="0">
                <a:latin typeface="Comic Sans MS" panose="030F0702030302020204" pitchFamily="66" charset="0"/>
              </a:rPr>
              <a:t> through the green words and </a:t>
            </a:r>
            <a:r>
              <a:rPr lang="en-GB" sz="3200" u="sng" dirty="0">
                <a:latin typeface="Comic Sans MS" panose="030F0702030302020204" pitchFamily="66" charset="0"/>
              </a:rPr>
              <a:t>spell </a:t>
            </a:r>
            <a:r>
              <a:rPr lang="en-GB" sz="3200" dirty="0">
                <a:latin typeface="Comic Sans MS" panose="030F0702030302020204" pitchFamily="66" charset="0"/>
              </a:rPr>
              <a:t>some words.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E94E41-02EF-4D0A-8278-3787F109751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971634" y="753035"/>
            <a:ext cx="1069124" cy="1033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488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91247-995D-4B29-B26A-5B4FBE6CB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67146" y="1081528"/>
            <a:ext cx="10515600" cy="115934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            </a:t>
            </a:r>
            <a:r>
              <a:rPr lang="en-GB" sz="4900" u="sng" dirty="0">
                <a:latin typeface="Comic Sans MS" panose="030F0702030302020204" pitchFamily="66" charset="0"/>
              </a:rPr>
              <a:t>Sunshine and Rainbow Groups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              </a:t>
            </a:r>
            <a:endParaRPr lang="en-US" sz="4000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8CB6AE-216F-40CE-A510-55E84E3E6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5984" y="589453"/>
            <a:ext cx="2263053" cy="7160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729ADE-B140-4685-803A-1B45D6DDF565}"/>
              </a:ext>
            </a:extLst>
          </p:cNvPr>
          <p:cNvSpPr txBox="1"/>
          <p:nvPr/>
        </p:nvSpPr>
        <p:spPr>
          <a:xfrm>
            <a:off x="1639125" y="2516678"/>
            <a:ext cx="82487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Yesterday we had the Spelling Quiz.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I would like you to look back at your quiz and see which words (if any) you found a challenge.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I would like you to practise these words so you are able to spell them with ease.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E94E41-02EF-4D0A-8278-3787F109751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414979" y="1482925"/>
            <a:ext cx="1069124" cy="10337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9F277B2-3BB2-4C95-9516-5285015A0FB6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763491" y="1661199"/>
            <a:ext cx="1162050" cy="552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922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91247-995D-4B29-B26A-5B4FBE6CB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67146" y="1081528"/>
            <a:ext cx="10515600" cy="115934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            </a:t>
            </a:r>
            <a:r>
              <a:rPr lang="en-GB" sz="4900" u="sng" dirty="0">
                <a:latin typeface="Comic Sans MS" panose="030F0702030302020204" pitchFamily="66" charset="0"/>
              </a:rPr>
              <a:t>Sunshine and Rainbow Groups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              </a:t>
            </a:r>
            <a:endParaRPr lang="en-US" sz="4000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8CB6AE-216F-40CE-A510-55E84E3E6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5984" y="589453"/>
            <a:ext cx="2263053" cy="7160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729ADE-B140-4685-803A-1B45D6DDF565}"/>
              </a:ext>
            </a:extLst>
          </p:cNvPr>
          <p:cNvSpPr txBox="1"/>
          <p:nvPr/>
        </p:nvSpPr>
        <p:spPr>
          <a:xfrm>
            <a:off x="1163782" y="2356545"/>
            <a:ext cx="986443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In the Friday file are 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red </a:t>
            </a:r>
            <a:r>
              <a:rPr lang="en-GB" sz="3200" dirty="0">
                <a:latin typeface="Comic Sans MS" panose="030F0702030302020204" pitchFamily="66" charset="0"/>
              </a:rPr>
              <a:t>(tricky) words that you have been</a:t>
            </a:r>
            <a:r>
              <a:rPr lang="en-US" sz="3200" dirty="0">
                <a:latin typeface="Comic Sans MS" panose="030F0702030302020204" pitchFamily="66" charset="0"/>
              </a:rPr>
              <a:t> reading in your RWI book this week.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US" sz="3200" dirty="0">
              <a:latin typeface="Comic Sans MS" panose="030F0702030302020204" pitchFamily="66" charset="0"/>
            </a:endParaRPr>
          </a:p>
          <a:p>
            <a:r>
              <a:rPr lang="en-US" sz="32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I</a:t>
            </a:r>
            <a:r>
              <a:rPr lang="en-US" sz="3200" dirty="0">
                <a:latin typeface="Comic Sans MS" panose="030F0702030302020204" pitchFamily="66" charset="0"/>
              </a:rPr>
              <a:t> would now like you to try to learn how to spell these words </a:t>
            </a:r>
            <a:r>
              <a:rPr lang="en-GB" sz="3200" dirty="0">
                <a:latin typeface="Comic Sans MS" panose="030F0702030302020204" pitchFamily="66" charset="0"/>
              </a:rPr>
              <a:t>so you are able to spell them with ease.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E94E41-02EF-4D0A-8278-3787F109751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414979" y="1482925"/>
            <a:ext cx="1069124" cy="10337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9F277B2-3BB2-4C95-9516-5285015A0FB6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763491" y="1661199"/>
            <a:ext cx="1162050" cy="5524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8812186-B71A-47B0-AF1D-07DE8AF3E18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0189" y="3602936"/>
            <a:ext cx="2966603" cy="1593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472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91247-995D-4B29-B26A-5B4FBE6CB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67146" y="1081528"/>
            <a:ext cx="10515600" cy="115934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            </a:t>
            </a:r>
            <a:r>
              <a:rPr lang="en-GB" sz="4900" u="sng" dirty="0">
                <a:latin typeface="Comic Sans MS" panose="030F0702030302020204" pitchFamily="66" charset="0"/>
              </a:rPr>
              <a:t>Sunshine and Rainbow Groups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              </a:t>
            </a:r>
            <a:endParaRPr lang="en-US" sz="4000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8CB6AE-216F-40CE-A510-55E84E3E6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5984" y="589453"/>
            <a:ext cx="2263053" cy="7160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E94E41-02EF-4D0A-8278-3787F109751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470397" y="1309448"/>
            <a:ext cx="1069124" cy="10337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9F277B2-3BB2-4C95-9516-5285015A0FB6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796039" y="1463362"/>
            <a:ext cx="1162050" cy="55244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B9325C0-63C8-4042-A3CC-73EDFFCBD59E}"/>
              </a:ext>
            </a:extLst>
          </p:cNvPr>
          <p:cNvSpPr/>
          <p:nvPr/>
        </p:nvSpPr>
        <p:spPr>
          <a:xfrm>
            <a:off x="810490" y="2264269"/>
            <a:ext cx="1079269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Look at the words in the Look and Say column. You need to take your time to </a:t>
            </a:r>
            <a:r>
              <a:rPr lang="en-US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look</a:t>
            </a:r>
            <a:r>
              <a:rPr lang="en-US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 at each word, </a:t>
            </a:r>
            <a:r>
              <a:rPr lang="en-US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say the letters </a:t>
            </a:r>
            <a:r>
              <a:rPr lang="en-US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out loud, </a:t>
            </a:r>
            <a:r>
              <a:rPr lang="en-US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look at the shape </a:t>
            </a:r>
            <a:r>
              <a:rPr lang="en-US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of the word and try to </a:t>
            </a:r>
            <a:r>
              <a:rPr lang="en-US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write it in the air</a:t>
            </a:r>
            <a:r>
              <a:rPr lang="en-US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r>
              <a:rPr lang="en-US" sz="32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Remember you can do this outside, if you prefer.</a:t>
            </a:r>
          </a:p>
          <a:p>
            <a:pPr lvl="0"/>
            <a:r>
              <a:rPr lang="en-US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Once you think you know how to spell them, have a go in the second column. </a:t>
            </a:r>
          </a:p>
          <a:p>
            <a:pPr lvl="0"/>
            <a:r>
              <a:rPr lang="en-US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In the final column, cover the words up and write them.</a:t>
            </a:r>
          </a:p>
        </p:txBody>
      </p:sp>
    </p:spTree>
    <p:extLst>
      <p:ext uri="{BB962C8B-B14F-4D97-AF65-F5344CB8AC3E}">
        <p14:creationId xmlns:p14="http://schemas.microsoft.com/office/powerpoint/2010/main" val="1094898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91247-995D-4B29-B26A-5B4FBE6CB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67146" y="1081528"/>
            <a:ext cx="10515600" cy="115934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            </a:t>
            </a:r>
            <a:r>
              <a:rPr lang="en-GB" sz="4900" u="sng" dirty="0">
                <a:latin typeface="Comic Sans MS" panose="030F0702030302020204" pitchFamily="66" charset="0"/>
              </a:rPr>
              <a:t>Sunshine and Rainbow Groups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              </a:t>
            </a:r>
            <a:endParaRPr lang="en-US" sz="4000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8CB6AE-216F-40CE-A510-55E84E3E6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5984" y="589453"/>
            <a:ext cx="2263053" cy="7160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E94E41-02EF-4D0A-8278-3787F109751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414979" y="1482925"/>
            <a:ext cx="1069124" cy="10337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9F277B2-3BB2-4C95-9516-5285015A0FB6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763491" y="1661199"/>
            <a:ext cx="1162050" cy="55244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B9325C0-63C8-4042-A3CC-73EDFFCBD59E}"/>
              </a:ext>
            </a:extLst>
          </p:cNvPr>
          <p:cNvSpPr/>
          <p:nvPr/>
        </p:nvSpPr>
        <p:spPr>
          <a:xfrm>
            <a:off x="699653" y="3310271"/>
            <a:ext cx="1079269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If you have time</a:t>
            </a:r>
            <a:r>
              <a:rPr lang="en-US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, write two different sentences using these words. </a:t>
            </a:r>
          </a:p>
          <a:p>
            <a:pPr lvl="0"/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U</a:t>
            </a:r>
            <a:r>
              <a:rPr lang="en-US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se the handwriting lines to help you to keep it neat.</a:t>
            </a:r>
          </a:p>
        </p:txBody>
      </p:sp>
    </p:spTree>
    <p:extLst>
      <p:ext uri="{BB962C8B-B14F-4D97-AF65-F5344CB8AC3E}">
        <p14:creationId xmlns:p14="http://schemas.microsoft.com/office/powerpoint/2010/main" val="1687637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435" y="218766"/>
            <a:ext cx="10605655" cy="1699202"/>
          </a:xfrm>
        </p:spPr>
        <p:txBody>
          <a:bodyPr>
            <a:norm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Continue with RWI</a:t>
            </a:r>
            <a:endParaRPr lang="en-US" sz="3600" u="sng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142F36-784F-4EED-8A3B-FE6F2719B018}"/>
              </a:ext>
            </a:extLst>
          </p:cNvPr>
          <p:cNvSpPr/>
          <p:nvPr/>
        </p:nvSpPr>
        <p:spPr>
          <a:xfrm>
            <a:off x="1202081" y="4151196"/>
            <a:ext cx="65417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Begin by reading the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Speed Sounds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to an adult, as you did  yesterday.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A97719C-A9DE-451A-956F-8A49BEC61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611626" y="4178758"/>
            <a:ext cx="1322950" cy="1699202"/>
          </a:xfr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3B36ED5-57AA-428E-920A-AC8C12A804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7877" y="1800738"/>
            <a:ext cx="3012731" cy="203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8823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435" y="218766"/>
            <a:ext cx="10605655" cy="1699202"/>
          </a:xfrm>
        </p:spPr>
        <p:txBody>
          <a:bodyPr>
            <a:norm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Continue with RWI</a:t>
            </a:r>
            <a:endParaRPr lang="en-US" sz="3600" u="sng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142F36-784F-4EED-8A3B-FE6F2719B018}"/>
              </a:ext>
            </a:extLst>
          </p:cNvPr>
          <p:cNvSpPr/>
          <p:nvPr/>
        </p:nvSpPr>
        <p:spPr>
          <a:xfrm>
            <a:off x="988435" y="4406299"/>
            <a:ext cx="65417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After that, you are ready to read through the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Speed Words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(on page 15 of your book) to an adult.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A97719C-A9DE-451A-956F-8A49BEC61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888716" y="4669449"/>
            <a:ext cx="1322950" cy="1699202"/>
          </a:xfr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DD865A-A88F-4525-ACD8-05D7676448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1576" y="1917968"/>
            <a:ext cx="1798061" cy="2160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7517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435" y="218766"/>
            <a:ext cx="10605655" cy="1699202"/>
          </a:xfrm>
        </p:spPr>
        <p:txBody>
          <a:bodyPr>
            <a:normAutofit/>
          </a:bodyPr>
          <a:lstStyle/>
          <a:p>
            <a:r>
              <a:rPr lang="en-GB" sz="36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Continue with RWI</a:t>
            </a:r>
            <a:endParaRPr lang="en-US" u="sng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142F36-784F-4EED-8A3B-FE6F2719B018}"/>
              </a:ext>
            </a:extLst>
          </p:cNvPr>
          <p:cNvSpPr/>
          <p:nvPr/>
        </p:nvSpPr>
        <p:spPr>
          <a:xfrm>
            <a:off x="503526" y="2311661"/>
            <a:ext cx="771221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Now you are ready to </a:t>
            </a:r>
            <a:r>
              <a:rPr lang="en-GB" sz="3200" u="sng" dirty="0">
                <a:latin typeface="Comic Sans MS" panose="030F0702030302020204" pitchFamily="66" charset="0"/>
              </a:rPr>
              <a:t>read the book </a:t>
            </a:r>
            <a:r>
              <a:rPr lang="en-GB" sz="3200" dirty="0">
                <a:latin typeface="Comic Sans MS" panose="030F0702030302020204" pitchFamily="66" charset="0"/>
              </a:rPr>
              <a:t>to an adult. You have been working on this story all week so you should be getting very confident!</a:t>
            </a: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Remember to think about your expression to make it interesting to listen to and pausing for punctuation. 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A97719C-A9DE-451A-956F-8A49BEC61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654820" y="4349114"/>
            <a:ext cx="1322950" cy="1699202"/>
          </a:xfrm>
        </p:spPr>
      </p:pic>
    </p:spTree>
    <p:extLst>
      <p:ext uri="{BB962C8B-B14F-4D97-AF65-F5344CB8AC3E}">
        <p14:creationId xmlns:p14="http://schemas.microsoft.com/office/powerpoint/2010/main" val="3384855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77B1D-A37C-4776-A42E-8320EF659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49" y="775855"/>
            <a:ext cx="10515600" cy="307570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sz="4000">
                <a:latin typeface="Comic Sans MS" panose="030F0702030302020204" pitchFamily="66" charset="0"/>
              </a:rPr>
              <a:t>Today we are not going to do our Big Write as I want you to have time to talk to your adult and to think about next week. Below is a link to the story </a:t>
            </a:r>
            <a:br>
              <a:rPr lang="en-GB" sz="4000">
                <a:latin typeface="Comic Sans MS" panose="030F0702030302020204" pitchFamily="66" charset="0"/>
              </a:rPr>
            </a:br>
            <a:r>
              <a:rPr lang="en-GB" sz="4000">
                <a:latin typeface="Comic Sans MS" panose="030F0702030302020204" pitchFamily="66" charset="0"/>
              </a:rPr>
              <a:t>‘The Huge Bag of Worries’ written by Virginia Ironside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AD68C6F-2A61-475F-8BC1-E2C0A96EAF99}"/>
              </a:ext>
            </a:extLst>
          </p:cNvPr>
          <p:cNvSpPr/>
          <p:nvPr/>
        </p:nvSpPr>
        <p:spPr>
          <a:xfrm>
            <a:off x="693249" y="5558925"/>
            <a:ext cx="8334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https://www.youtube.com/watch?v=CDrnuPj7xfs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DEE6CB-D366-48CA-B323-BBA33E22B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415" y="3298404"/>
            <a:ext cx="1612689" cy="2260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5819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77B1D-A37C-4776-A42E-8320EF659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84218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b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31869D4-1621-47B2-9513-5B2A8FB222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1649" y="2019854"/>
            <a:ext cx="2679988" cy="357738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54F26DB-51BB-4E72-AFAA-533E2E1748F0}"/>
              </a:ext>
            </a:extLst>
          </p:cNvPr>
          <p:cNvSpPr txBox="1"/>
          <p:nvPr/>
        </p:nvSpPr>
        <p:spPr>
          <a:xfrm>
            <a:off x="454169" y="518808"/>
            <a:ext cx="115854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Spend your time talking through the story that you have just heard.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Now look at the sheet below and discuss with your adult.</a:t>
            </a:r>
            <a:endParaRPr lang="en-US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2693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77B1D-A37C-4776-A42E-8320EF659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2849" y="744037"/>
            <a:ext cx="10515600" cy="1325563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Stick your sentence on the next page at the front of your purple book.</a:t>
            </a:r>
            <a:br>
              <a:rPr lang="en-GB" sz="4000" b="1" dirty="0"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</a:t>
            </a:r>
            <a:r>
              <a:rPr lang="en-GB" sz="4000" dirty="0">
                <a:latin typeface="Comic Sans MS" panose="030F0702030302020204" pitchFamily="66" charset="0"/>
              </a:rPr>
              <a:t>Thank you for working hard.</a:t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</a:t>
            </a: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 </a:t>
            </a:r>
            <a:r>
              <a:rPr lang="en-GB" sz="4000" dirty="0">
                <a:latin typeface="Comic Sans MS" panose="030F0702030302020204" pitchFamily="66" charset="0"/>
              </a:rPr>
              <a:t>Now have a break and a snack.</a:t>
            </a:r>
            <a:br>
              <a:rPr lang="en-GB" sz="4000" dirty="0">
                <a:latin typeface="Comic Sans MS" panose="030F0702030302020204" pitchFamily="66" charset="0"/>
              </a:rPr>
            </a:br>
            <a:br>
              <a:rPr lang="en-GB" sz="4000" dirty="0">
                <a:latin typeface="Comic Sans MS" panose="030F0702030302020204" pitchFamily="66" charset="0"/>
              </a:rPr>
            </a:br>
            <a:endParaRPr lang="en-US" sz="4000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E1560B9-A71C-43A3-9B23-973503BCEB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182351" y="3429000"/>
            <a:ext cx="2438400" cy="16794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8AAC694D-9746-4056-A07D-52F99EA7DDB2}"/>
              </a:ext>
            </a:extLst>
          </p:cNvPr>
          <p:cNvSpPr/>
          <p:nvPr/>
        </p:nvSpPr>
        <p:spPr>
          <a:xfrm>
            <a:off x="4959927" y="4137237"/>
            <a:ext cx="6747685" cy="1108364"/>
          </a:xfrm>
          <a:prstGeom prst="wedgeRoundRectCallout">
            <a:avLst>
              <a:gd name="adj1" fmla="val -56765"/>
              <a:gd name="adj2" fmla="val 1312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A93D3510-5C87-4E52-9613-97A62B7144D5}"/>
              </a:ext>
            </a:extLst>
          </p:cNvPr>
          <p:cNvSpPr/>
          <p:nvPr/>
        </p:nvSpPr>
        <p:spPr>
          <a:xfrm>
            <a:off x="1884218" y="2219364"/>
            <a:ext cx="6386946" cy="817418"/>
          </a:xfrm>
          <a:prstGeom prst="wedgeRoundRectCallout">
            <a:avLst>
              <a:gd name="adj1" fmla="val -659"/>
              <a:gd name="adj2" fmla="val 126907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1450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                          </a:t>
            </a:r>
            <a:r>
              <a:rPr lang="en-GB" sz="36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White Rose Maths</a:t>
            </a:r>
            <a:endParaRPr lang="en-US" sz="36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6" y="1024229"/>
            <a:ext cx="10515600" cy="52652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u="sng" dirty="0">
                <a:latin typeface="Comic Sans MS" panose="030F0702030302020204" pitchFamily="66" charset="0"/>
              </a:rPr>
              <a:t>Measuring Length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You will need:</a:t>
            </a:r>
          </a:p>
          <a:p>
            <a:pPr>
              <a:buFontTx/>
              <a:buChar char="-"/>
            </a:pPr>
            <a:r>
              <a:rPr lang="en-GB" dirty="0">
                <a:latin typeface="Comic Sans MS" panose="030F0702030302020204" pitchFamily="66" charset="0"/>
              </a:rPr>
              <a:t>Measuring Length worksheet</a:t>
            </a:r>
          </a:p>
          <a:p>
            <a:pPr>
              <a:buFontTx/>
              <a:buChar char="-"/>
            </a:pPr>
            <a:r>
              <a:rPr lang="en-GB" dirty="0">
                <a:latin typeface="Comic Sans MS" panose="030F0702030302020204" pitchFamily="66" charset="0"/>
              </a:rPr>
              <a:t>Subtraction Revision grid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22750D-70F3-470C-8187-3E5317EAFB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29390" y="568565"/>
            <a:ext cx="2483942" cy="6229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80001D-A862-409C-8FD4-74F29974CE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4312" y="358198"/>
            <a:ext cx="1408298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7137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982" y="871481"/>
            <a:ext cx="10758055" cy="1458768"/>
          </a:xfrm>
        </p:spPr>
        <p:txBody>
          <a:bodyPr>
            <a:noAutofit/>
          </a:bodyPr>
          <a:lstStyle/>
          <a:p>
            <a:pPr algn="ctr"/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Is this true or false?    (answer on slide 17)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6" y="1690688"/>
            <a:ext cx="10515600" cy="52652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A8B318-CC55-41EC-B4AB-217EE6C783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2881" y="2692624"/>
            <a:ext cx="5976071" cy="41653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2F1799-E01C-4209-A1F4-3F30E27E06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9651" y="210008"/>
            <a:ext cx="1408298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4531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45" y="365125"/>
            <a:ext cx="10758055" cy="145876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         </a:t>
            </a:r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6" y="1690688"/>
            <a:ext cx="10515600" cy="52652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54844F-16B3-465E-A5D1-C89FB9C40B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9547" y="1387475"/>
            <a:ext cx="7410450" cy="5105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3731C51-43F2-41E8-81CE-8B57511B71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7196" y="134923"/>
            <a:ext cx="1408298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9169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                          </a:t>
            </a:r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endParaRPr lang="en-US" sz="3600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6" y="1024229"/>
            <a:ext cx="10515600" cy="52652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Have a look in files for the Subtraction Revision Grid that you have been looking at these past few days. I would like you to have another go and see how quickly you can fill it in today.</a:t>
            </a:r>
          </a:p>
          <a:p>
            <a:pPr marL="0" indent="0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22750D-70F3-470C-8187-3E5317EAFB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29390" y="568565"/>
            <a:ext cx="2483942" cy="62292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F7826B0-1FCA-4BC1-82CC-F831FF8EBA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004"/>
          <a:stretch/>
        </p:blipFill>
        <p:spPr>
          <a:xfrm>
            <a:off x="3761942" y="3656832"/>
            <a:ext cx="3922568" cy="23748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3754666-9429-4598-BA2D-F6DBDE83CA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07196" y="134923"/>
            <a:ext cx="1408298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2347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45" y="365125"/>
            <a:ext cx="10758055" cy="145876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             </a:t>
            </a:r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745" y="1178133"/>
            <a:ext cx="10515600" cy="606160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Use this video link </a:t>
            </a:r>
            <a:r>
              <a:rPr lang="en-US" u="sng" dirty="0">
                <a:solidFill>
                  <a:srgbClr val="0070C0"/>
                </a:solidFill>
                <a:latin typeface="Comic Sans MS" panose="030F0702030302020204" pitchFamily="66" charset="0"/>
                <a:hlinkClick r:id="rId2"/>
              </a:rPr>
              <a:t>https://vimeo.com/508439670</a:t>
            </a:r>
            <a:r>
              <a:rPr lang="en-US" dirty="0">
                <a:latin typeface="Comic Sans MS" panose="030F0702030302020204" pitchFamily="66" charset="0"/>
              </a:rPr>
              <a:t> and have a go at the ‘questions to think about’ slide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Work through the video, feel free to pause it to explain any of the teaching.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N</a:t>
            </a:r>
            <a:r>
              <a:rPr lang="en-US" dirty="0">
                <a:latin typeface="Comic Sans MS" panose="030F0702030302020204" pitchFamily="66" charset="0"/>
              </a:rPr>
              <a:t>ow you are ready to have a go at the worksheet.</a:t>
            </a:r>
          </a:p>
          <a:p>
            <a:pPr marL="0" indent="0">
              <a:buNone/>
            </a:pPr>
            <a:r>
              <a:rPr lang="en-US" i="1" dirty="0">
                <a:latin typeface="Comic Sans MS" panose="030F0702030302020204" pitchFamily="66" charset="0"/>
              </a:rPr>
              <a:t>Remember you can write your answers in your blue maths book to save printing it out.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C59055-95A5-49F6-82BC-C1BED1D1EC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95745" y="325005"/>
            <a:ext cx="2483942" cy="6229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64C517-873B-4A1B-8CC4-C3F9C0E1E5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07196" y="134923"/>
            <a:ext cx="1408298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9259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E36F6-94A2-41F3-A321-BBC6E9124A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365" y="751443"/>
            <a:ext cx="10515600" cy="573314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1200" dirty="0">
                <a:solidFill>
                  <a:srgbClr val="FF0000"/>
                </a:solidFill>
                <a:latin typeface="Comic Sans MS" panose="030F0702030302020204" pitchFamily="66" charset="0"/>
              </a:rPr>
              <a:t>If you have used a sheet, stick it into the front of your blue maths book. </a:t>
            </a:r>
          </a:p>
          <a:p>
            <a:pPr marL="0" indent="0">
              <a:buNone/>
            </a:pPr>
            <a:endParaRPr lang="en-GB" sz="11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1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I think it is time for lunch and a break from your work.</a:t>
            </a:r>
          </a:p>
          <a:p>
            <a:pPr marL="0" indent="0">
              <a:buNone/>
            </a:pPr>
            <a:endParaRPr lang="en-GB" sz="35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This afternoon there is a PE session 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and after that it is Golden Time. 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First of all go and enjoy your lunch.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                     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DF0176E-72C6-4B08-9A40-0154A69B4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864579" y="3739659"/>
            <a:ext cx="2686749" cy="1779972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7A1CACE0-0853-47AF-8DAB-5C511D44A6F9}"/>
              </a:ext>
            </a:extLst>
          </p:cNvPr>
          <p:cNvSpPr/>
          <p:nvPr/>
        </p:nvSpPr>
        <p:spPr>
          <a:xfrm>
            <a:off x="574964" y="3367484"/>
            <a:ext cx="6597978" cy="2152147"/>
          </a:xfrm>
          <a:prstGeom prst="wedgeRoundRectCallout">
            <a:avLst>
              <a:gd name="adj1" fmla="val 56200"/>
              <a:gd name="adj2" fmla="val 83187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4127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D98A0CD-DF4E-43A0-95D0-AB8013C96D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0"/>
            <a:ext cx="12192000" cy="7097486"/>
          </a:xfrm>
          <a:prstGeom prst="rect">
            <a:avLst/>
          </a:prstGeom>
          <a:effectLst>
            <a:glow rad="127000">
              <a:schemeClr val="accent1">
                <a:alpha val="20000"/>
              </a:schemeClr>
            </a:glo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7B4CF0-CF0C-4064-A8FA-E5A4A1FFC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>
                <a:latin typeface="Comic Sans MS" panose="030F0702030302020204" pitchFamily="66" charset="0"/>
              </a:rPr>
            </a:br>
            <a:r>
              <a:rPr lang="en-GB" sz="6000" dirty="0">
                <a:solidFill>
                  <a:srgbClr val="FFFF00"/>
                </a:solidFill>
                <a:latin typeface="Comic Sans MS" panose="030F0702030302020204" pitchFamily="66" charset="0"/>
              </a:rPr>
              <a:t>Worship Time:</a:t>
            </a:r>
            <a:br>
              <a:rPr lang="en-GB" dirty="0">
                <a:latin typeface="Comic Sans MS" panose="030F0702030302020204" pitchFamily="66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7FA2D-F5F9-4CF8-A2FB-5645018D85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4854" y="1475004"/>
            <a:ext cx="11395363" cy="48842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Today is the </a:t>
            </a:r>
            <a:r>
              <a:rPr 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World Day of Prayer</a:t>
            </a:r>
            <a:r>
              <a:rPr 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, celebrated around the world.</a:t>
            </a:r>
          </a:p>
          <a:p>
            <a:pPr marL="0" indent="0" algn="ctr">
              <a:buNone/>
            </a:pPr>
            <a:endParaRPr lang="en-US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As such, a special Worship Time has been created by Helen Webb, Chair of Governors, Rev Julie Read and Wendy Maddocks, Foundation Governor. </a:t>
            </a:r>
          </a:p>
          <a:p>
            <a:pPr marL="0" indent="0" algn="ctr">
              <a:buNone/>
            </a:pPr>
            <a:r>
              <a:rPr lang="en-US" b="1" u="sng" dirty="0">
                <a:solidFill>
                  <a:schemeClr val="bg1"/>
                </a:solidFill>
                <a:latin typeface="Comic Sans MS" panose="030F0702030302020204" pitchFamily="66" charset="0"/>
              </a:rPr>
              <a:t>Children should bring a stone or Lego / Duplo brick to the Worship </a:t>
            </a:r>
            <a:r>
              <a:rPr lang="en-US" u="sng" dirty="0">
                <a:solidFill>
                  <a:schemeClr val="bg1"/>
                </a:solidFill>
                <a:latin typeface="Comic Sans MS" panose="030F0702030302020204" pitchFamily="66" charset="0"/>
              </a:rPr>
              <a:t>Time</a:t>
            </a: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. </a:t>
            </a:r>
          </a:p>
          <a:p>
            <a:pPr marL="0" indent="0" algn="ctr">
              <a:buNone/>
            </a:pPr>
            <a:endParaRPr lang="en-US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Please follow this link: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>
                <a:solidFill>
                  <a:srgbClr val="FFFF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https://youtu.be/rdbSv-A7zH0</a:t>
            </a:r>
            <a:endParaRPr lang="en-US" sz="72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4236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34A68-369E-4EAE-BC55-1F5E084714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558" y="581891"/>
            <a:ext cx="10586884" cy="60128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dirty="0">
                <a:latin typeface="Comic Sans MS" panose="030F0702030302020204" pitchFamily="66" charset="0"/>
              </a:rPr>
              <a:t>Please make sure your reading record is up to date before bringing your books and bookbag into school on Monday.  </a:t>
            </a:r>
          </a:p>
          <a:p>
            <a:pPr marL="0" indent="0">
              <a:buNone/>
            </a:pPr>
            <a:r>
              <a:rPr lang="en-US" sz="3000" dirty="0">
                <a:latin typeface="Comic Sans MS" panose="030F0702030302020204" pitchFamily="66" charset="0"/>
              </a:rPr>
              <a:t>I have found another story for you to listen </a:t>
            </a:r>
          </a:p>
          <a:p>
            <a:pPr marL="0" indent="0">
              <a:buNone/>
            </a:pPr>
            <a:r>
              <a:rPr lang="en-US" sz="3000" dirty="0">
                <a:latin typeface="Comic Sans MS" panose="030F0702030302020204" pitchFamily="66" charset="0"/>
              </a:rPr>
              <a:t>to this afternoon. 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70C0"/>
                </a:solidFill>
                <a:latin typeface="Comic Sans MS" panose="030F0702030302020204" pitchFamily="66" charset="0"/>
                <a:hlinkClick r:id="rId2"/>
              </a:rPr>
              <a:t>https://www.youtube.com/watch?v=i9dXoz9z4R0</a:t>
            </a:r>
            <a:endParaRPr lang="en-US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Thank you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all for your amazing hard work over the 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past 8 weeks. See you on Monday for the next 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chapter of our story!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US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For the last time, please send an email containing the completed work to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3200" u="sng" dirty="0">
                <a:latin typeface="Comic Sans MS" panose="030F0702030302020204" pitchFamily="66" charset="0"/>
                <a:hlinkClick r:id="rId3"/>
              </a:rPr>
              <a:t>teacher@kingslandengland.hereford.sch.uk</a:t>
            </a:r>
            <a:endParaRPr lang="en-US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E9D3099-913B-4D88-A619-7DE6634E74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0821" y="1523999"/>
            <a:ext cx="1616621" cy="1636052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23781CD-74F8-4AFB-A751-6B45BDC24C9C}"/>
              </a:ext>
            </a:extLst>
          </p:cNvPr>
          <p:cNvSpPr/>
          <p:nvPr/>
        </p:nvSpPr>
        <p:spPr>
          <a:xfrm>
            <a:off x="691722" y="3422073"/>
            <a:ext cx="9337964" cy="17526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064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3752</TotalTime>
  <Words>1136</Words>
  <Application>Microsoft Office PowerPoint</Application>
  <PresentationFormat>Widescreen</PresentationFormat>
  <Paragraphs>157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Comic Sans MS</vt:lpstr>
      <vt:lpstr>Times New Roman</vt:lpstr>
      <vt:lpstr>Office Theme</vt:lpstr>
      <vt:lpstr>    Friday 5th March 2021</vt:lpstr>
      <vt:lpstr>             RWI     Each day for RWI you will need:                  Rainbow Group                       Sunshine Group                   Puppets                                      Jim’s House                   book                                           book                                          ‘Weekly Writing sheet’ RWI (from                         your pack)                                            </vt:lpstr>
      <vt:lpstr>                   Rainbow Group       </vt:lpstr>
      <vt:lpstr>             Sunshine Group                </vt:lpstr>
      <vt:lpstr>             Sunshine and Rainbow Groups                </vt:lpstr>
      <vt:lpstr>             Sunshine and Rainbow Groups                </vt:lpstr>
      <vt:lpstr>             Sunshine and Rainbow Groups                </vt:lpstr>
      <vt:lpstr>             Sunshine and Rainbow Groups                </vt:lpstr>
      <vt:lpstr>Continue with RWI</vt:lpstr>
      <vt:lpstr>Continue with RWI</vt:lpstr>
      <vt:lpstr>Continue with RWI</vt:lpstr>
      <vt:lpstr>Today we are not going to do our Big Write as I want you to have time to talk to your adult and to think about next week. Below is a link to the story  ‘The Huge Bag of Worries’ written by Virginia Ironside</vt:lpstr>
      <vt:lpstr>        </vt:lpstr>
      <vt:lpstr>        Stick your sentence on the next page at the front of your purple book.     Thank you for working hard.                                         Now have a break and a snack.  </vt:lpstr>
      <vt:lpstr>                          White Rose Maths</vt:lpstr>
      <vt:lpstr>White Rose Maths   Is this true or false?    (answer on slide 17)</vt:lpstr>
      <vt:lpstr>                  White Rose Maths  </vt:lpstr>
      <vt:lpstr>                          White Rose Maths</vt:lpstr>
      <vt:lpstr>                      White Rose Maths  </vt:lpstr>
      <vt:lpstr>PowerPoint Presentation</vt:lpstr>
      <vt:lpstr> Worship Time: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WILSON</dc:creator>
  <cp:lastModifiedBy>HELEN WILSON</cp:lastModifiedBy>
  <cp:revision>197</cp:revision>
  <dcterms:created xsi:type="dcterms:W3CDTF">2021-01-05T21:58:22Z</dcterms:created>
  <dcterms:modified xsi:type="dcterms:W3CDTF">2021-03-04T15:19:05Z</dcterms:modified>
</cp:coreProperties>
</file>