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62" r:id="rId3"/>
    <p:sldId id="268" r:id="rId4"/>
    <p:sldId id="269" r:id="rId5"/>
    <p:sldId id="285" r:id="rId6"/>
    <p:sldId id="257" r:id="rId7"/>
    <p:sldId id="270" r:id="rId8"/>
    <p:sldId id="281" r:id="rId9"/>
    <p:sldId id="272" r:id="rId10"/>
    <p:sldId id="287" r:id="rId11"/>
    <p:sldId id="286" r:id="rId12"/>
    <p:sldId id="288" r:id="rId13"/>
    <p:sldId id="289" r:id="rId14"/>
    <p:sldId id="290" r:id="rId15"/>
    <p:sldId id="291" r:id="rId16"/>
    <p:sldId id="263" r:id="rId17"/>
    <p:sldId id="264" r:id="rId18"/>
    <p:sldId id="275" r:id="rId19"/>
    <p:sldId id="292" r:id="rId20"/>
    <p:sldId id="298" r:id="rId21"/>
    <p:sldId id="277" r:id="rId22"/>
    <p:sldId id="299" r:id="rId23"/>
    <p:sldId id="265" r:id="rId24"/>
    <p:sldId id="295" r:id="rId25"/>
    <p:sldId id="267"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ELEN WILSON" initials="HW" lastIdx="1" clrIdx="0">
    <p:extLst>
      <p:ext uri="{19B8F6BF-5375-455C-9EA6-DF929625EA0E}">
        <p15:presenceInfo xmlns:p15="http://schemas.microsoft.com/office/powerpoint/2012/main" userId="S-1-5-21-1935655697-1500820517-725345543-114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74" autoAdjust="0"/>
    <p:restoredTop sz="94660"/>
  </p:normalViewPr>
  <p:slideViewPr>
    <p:cSldViewPr snapToGrid="0">
      <p:cViewPr varScale="1">
        <p:scale>
          <a:sx n="69" d="100"/>
          <a:sy n="69" d="100"/>
        </p:scale>
        <p:origin x="696"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commentAuthors" Target="commentAuthors.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E75F8-C2D2-46B4-91CD-B6477B36398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BD5AEF8-CFEE-494D-8962-5930BFB0768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2148C1C-317F-4234-90D3-858B1C51E3E7}"/>
              </a:ext>
            </a:extLst>
          </p:cNvPr>
          <p:cNvSpPr>
            <a:spLocks noGrp="1"/>
          </p:cNvSpPr>
          <p:nvPr>
            <p:ph type="dt" sz="half" idx="10"/>
          </p:nvPr>
        </p:nvSpPr>
        <p:spPr/>
        <p:txBody>
          <a:bodyPr/>
          <a:lstStyle/>
          <a:p>
            <a:fld id="{BC7791A6-C1F6-4F09-A01F-EAE90D5CCDD0}" type="datetimeFigureOut">
              <a:rPr lang="en-US" smtClean="0"/>
              <a:t>2/2/2021</a:t>
            </a:fld>
            <a:endParaRPr lang="en-US"/>
          </a:p>
        </p:txBody>
      </p:sp>
      <p:sp>
        <p:nvSpPr>
          <p:cNvPr id="5" name="Footer Placeholder 4">
            <a:extLst>
              <a:ext uri="{FF2B5EF4-FFF2-40B4-BE49-F238E27FC236}">
                <a16:creationId xmlns:a16="http://schemas.microsoft.com/office/drawing/2014/main" id="{708E8954-227A-4FA4-A718-C879F21FA93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A9FC0F-30D6-45BD-9B26-5C4F128AA03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2170527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07524-9612-4886-80DA-44E809639A1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976F6BA-9DAA-403B-AD9F-C0C56CFABF9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7CA9122-ACB0-4D81-A593-32D771CFEA29}"/>
              </a:ext>
            </a:extLst>
          </p:cNvPr>
          <p:cNvSpPr>
            <a:spLocks noGrp="1"/>
          </p:cNvSpPr>
          <p:nvPr>
            <p:ph type="dt" sz="half" idx="10"/>
          </p:nvPr>
        </p:nvSpPr>
        <p:spPr/>
        <p:txBody>
          <a:bodyPr/>
          <a:lstStyle/>
          <a:p>
            <a:fld id="{BC7791A6-C1F6-4F09-A01F-EAE90D5CCDD0}" type="datetimeFigureOut">
              <a:rPr lang="en-US" smtClean="0"/>
              <a:t>2/2/2021</a:t>
            </a:fld>
            <a:endParaRPr lang="en-US"/>
          </a:p>
        </p:txBody>
      </p:sp>
      <p:sp>
        <p:nvSpPr>
          <p:cNvPr id="5" name="Footer Placeholder 4">
            <a:extLst>
              <a:ext uri="{FF2B5EF4-FFF2-40B4-BE49-F238E27FC236}">
                <a16:creationId xmlns:a16="http://schemas.microsoft.com/office/drawing/2014/main" id="{4940F172-EE75-46D8-8037-51463ABD9C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9417F8-2D3F-4886-B07A-36ECB349D97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2528204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8E9D5B-5492-4370-B469-4C729B54FDB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DBE9536-ED36-488C-B98A-C7DA4011238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EFADB02-A0E6-489E-8D47-01878BF468E7}"/>
              </a:ext>
            </a:extLst>
          </p:cNvPr>
          <p:cNvSpPr>
            <a:spLocks noGrp="1"/>
          </p:cNvSpPr>
          <p:nvPr>
            <p:ph type="dt" sz="half" idx="10"/>
          </p:nvPr>
        </p:nvSpPr>
        <p:spPr/>
        <p:txBody>
          <a:bodyPr/>
          <a:lstStyle/>
          <a:p>
            <a:fld id="{BC7791A6-C1F6-4F09-A01F-EAE90D5CCDD0}" type="datetimeFigureOut">
              <a:rPr lang="en-US" smtClean="0"/>
              <a:t>2/2/2021</a:t>
            </a:fld>
            <a:endParaRPr lang="en-US"/>
          </a:p>
        </p:txBody>
      </p:sp>
      <p:sp>
        <p:nvSpPr>
          <p:cNvPr id="5" name="Footer Placeholder 4">
            <a:extLst>
              <a:ext uri="{FF2B5EF4-FFF2-40B4-BE49-F238E27FC236}">
                <a16:creationId xmlns:a16="http://schemas.microsoft.com/office/drawing/2014/main" id="{47DB5BAD-385A-41ED-9115-DCC1F35A7A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F8CB355-EAC6-463E-AC70-9FFC9F48AFB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5506612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6AB51-22EA-4C9D-8C76-D0A312343D3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8F93D3B-538C-4879-8716-1F760394326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3DEAF02-93A9-4BEA-8717-2FFEB765BAE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29F6FEB-8DFE-4E04-B4EC-4A0F33B0D1F9}"/>
              </a:ext>
            </a:extLst>
          </p:cNvPr>
          <p:cNvSpPr>
            <a:spLocks noGrp="1"/>
          </p:cNvSpPr>
          <p:nvPr>
            <p:ph type="dt" sz="half" idx="10"/>
          </p:nvPr>
        </p:nvSpPr>
        <p:spPr/>
        <p:txBody>
          <a:bodyPr/>
          <a:lstStyle/>
          <a:p>
            <a:fld id="{BC7791A6-C1F6-4F09-A01F-EAE90D5CCDD0}" type="datetimeFigureOut">
              <a:rPr lang="en-US" smtClean="0"/>
              <a:t>2/2/2021</a:t>
            </a:fld>
            <a:endParaRPr lang="en-US"/>
          </a:p>
        </p:txBody>
      </p:sp>
      <p:sp>
        <p:nvSpPr>
          <p:cNvPr id="6" name="Footer Placeholder 5">
            <a:extLst>
              <a:ext uri="{FF2B5EF4-FFF2-40B4-BE49-F238E27FC236}">
                <a16:creationId xmlns:a16="http://schemas.microsoft.com/office/drawing/2014/main" id="{F6269E10-0418-4D41-B0E1-28649B9AF27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0FC307-9ACD-4B1A-BF2C-D8FB44C11E51}"/>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780110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B1CB1-3934-4407-89CC-10D9B194366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BC48165-24C8-44E2-8C40-8C707693251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6EE0EF7-DBE5-41A8-AB63-CB18D82CFE2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9DCA44E-DA14-494C-B2A1-0CBF76FB0C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6B0326C-7CFD-4774-9E4D-D7CB99A54823}"/>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5AB7AEB-D3A2-46C8-A525-ABB6479FF7DD}"/>
              </a:ext>
            </a:extLst>
          </p:cNvPr>
          <p:cNvSpPr>
            <a:spLocks noGrp="1"/>
          </p:cNvSpPr>
          <p:nvPr>
            <p:ph type="dt" sz="half" idx="10"/>
          </p:nvPr>
        </p:nvSpPr>
        <p:spPr/>
        <p:txBody>
          <a:bodyPr/>
          <a:lstStyle/>
          <a:p>
            <a:fld id="{BC7791A6-C1F6-4F09-A01F-EAE90D5CCDD0}" type="datetimeFigureOut">
              <a:rPr lang="en-US" smtClean="0"/>
              <a:t>2/2/2021</a:t>
            </a:fld>
            <a:endParaRPr lang="en-US"/>
          </a:p>
        </p:txBody>
      </p:sp>
      <p:sp>
        <p:nvSpPr>
          <p:cNvPr id="8" name="Footer Placeholder 7">
            <a:extLst>
              <a:ext uri="{FF2B5EF4-FFF2-40B4-BE49-F238E27FC236}">
                <a16:creationId xmlns:a16="http://schemas.microsoft.com/office/drawing/2014/main" id="{4F699CDD-8D88-4163-9F27-53A507B6693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77E2793-BFAD-4649-BCE9-C7D37A1707AC}"/>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685891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80181-AC03-4F30-A894-FC5D8A10464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76DA194-BFC0-4935-8D0E-594B71F014E7}"/>
              </a:ext>
            </a:extLst>
          </p:cNvPr>
          <p:cNvSpPr>
            <a:spLocks noGrp="1"/>
          </p:cNvSpPr>
          <p:nvPr>
            <p:ph type="dt" sz="half" idx="10"/>
          </p:nvPr>
        </p:nvSpPr>
        <p:spPr/>
        <p:txBody>
          <a:bodyPr/>
          <a:lstStyle/>
          <a:p>
            <a:fld id="{BC7791A6-C1F6-4F09-A01F-EAE90D5CCDD0}" type="datetimeFigureOut">
              <a:rPr lang="en-US" smtClean="0"/>
              <a:t>2/2/2021</a:t>
            </a:fld>
            <a:endParaRPr lang="en-US"/>
          </a:p>
        </p:txBody>
      </p:sp>
      <p:sp>
        <p:nvSpPr>
          <p:cNvPr id="4" name="Footer Placeholder 3">
            <a:extLst>
              <a:ext uri="{FF2B5EF4-FFF2-40B4-BE49-F238E27FC236}">
                <a16:creationId xmlns:a16="http://schemas.microsoft.com/office/drawing/2014/main" id="{28815172-4AFA-4081-BF23-5F9024CCDC2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A2C4209-B4AF-4A1B-81FE-994CE977F11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9220101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B91DA4-C751-4E51-BDD4-4B1AFC888389}"/>
              </a:ext>
            </a:extLst>
          </p:cNvPr>
          <p:cNvSpPr>
            <a:spLocks noGrp="1"/>
          </p:cNvSpPr>
          <p:nvPr>
            <p:ph type="dt" sz="half" idx="10"/>
          </p:nvPr>
        </p:nvSpPr>
        <p:spPr/>
        <p:txBody>
          <a:bodyPr/>
          <a:lstStyle/>
          <a:p>
            <a:fld id="{BC7791A6-C1F6-4F09-A01F-EAE90D5CCDD0}" type="datetimeFigureOut">
              <a:rPr lang="en-US" smtClean="0"/>
              <a:t>2/2/2021</a:t>
            </a:fld>
            <a:endParaRPr lang="en-US"/>
          </a:p>
        </p:txBody>
      </p:sp>
      <p:sp>
        <p:nvSpPr>
          <p:cNvPr id="3" name="Footer Placeholder 2">
            <a:extLst>
              <a:ext uri="{FF2B5EF4-FFF2-40B4-BE49-F238E27FC236}">
                <a16:creationId xmlns:a16="http://schemas.microsoft.com/office/drawing/2014/main" id="{C90B8E6A-5793-45BC-BE06-DA0972E379E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40BAB44-8E72-49FF-8B99-BD64C72A4C1A}"/>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792473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37901-4457-4DED-8EC1-7CB3C00BAD9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241ACC4-B288-43E6-8BA5-3D48264A634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A4F2AD0-F4CB-4B08-9D6A-8E425AEE52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311993A-9043-48BE-AE3F-1043186CC32C}"/>
              </a:ext>
            </a:extLst>
          </p:cNvPr>
          <p:cNvSpPr>
            <a:spLocks noGrp="1"/>
          </p:cNvSpPr>
          <p:nvPr>
            <p:ph type="dt" sz="half" idx="10"/>
          </p:nvPr>
        </p:nvSpPr>
        <p:spPr/>
        <p:txBody>
          <a:bodyPr/>
          <a:lstStyle/>
          <a:p>
            <a:fld id="{BC7791A6-C1F6-4F09-A01F-EAE90D5CCDD0}" type="datetimeFigureOut">
              <a:rPr lang="en-US" smtClean="0"/>
              <a:t>2/2/2021</a:t>
            </a:fld>
            <a:endParaRPr lang="en-US"/>
          </a:p>
        </p:txBody>
      </p:sp>
      <p:sp>
        <p:nvSpPr>
          <p:cNvPr id="6" name="Footer Placeholder 5">
            <a:extLst>
              <a:ext uri="{FF2B5EF4-FFF2-40B4-BE49-F238E27FC236}">
                <a16:creationId xmlns:a16="http://schemas.microsoft.com/office/drawing/2014/main" id="{AD64515A-204B-43D3-95D2-69188EB553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154DA68-E0CF-469A-A324-294E7395302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4258913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086A5-7F7E-46DD-A343-26EC14EDAF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E849C1E-0660-4A00-BA38-63148491B4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ADB325B-F262-403F-9462-A991F3A6EA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F0D13A5-B16C-47A5-9493-15BFE49C865E}"/>
              </a:ext>
            </a:extLst>
          </p:cNvPr>
          <p:cNvSpPr>
            <a:spLocks noGrp="1"/>
          </p:cNvSpPr>
          <p:nvPr>
            <p:ph type="dt" sz="half" idx="10"/>
          </p:nvPr>
        </p:nvSpPr>
        <p:spPr/>
        <p:txBody>
          <a:bodyPr/>
          <a:lstStyle/>
          <a:p>
            <a:fld id="{BC7791A6-C1F6-4F09-A01F-EAE90D5CCDD0}" type="datetimeFigureOut">
              <a:rPr lang="en-US" smtClean="0"/>
              <a:t>2/2/2021</a:t>
            </a:fld>
            <a:endParaRPr lang="en-US"/>
          </a:p>
        </p:txBody>
      </p:sp>
      <p:sp>
        <p:nvSpPr>
          <p:cNvPr id="6" name="Footer Placeholder 5">
            <a:extLst>
              <a:ext uri="{FF2B5EF4-FFF2-40B4-BE49-F238E27FC236}">
                <a16:creationId xmlns:a16="http://schemas.microsoft.com/office/drawing/2014/main" id="{562C53F8-6E10-413F-92AB-4FC524D35B9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6AF80F0-7169-41F9-BDF3-5B46270E990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1185366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40DAD-96AD-48A4-8656-525891B6700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F97F310-6542-4B73-BF01-C8E12611137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4757A15-C169-4D1C-930F-CF719B4737A3}"/>
              </a:ext>
            </a:extLst>
          </p:cNvPr>
          <p:cNvSpPr>
            <a:spLocks noGrp="1"/>
          </p:cNvSpPr>
          <p:nvPr>
            <p:ph type="dt" sz="half" idx="10"/>
          </p:nvPr>
        </p:nvSpPr>
        <p:spPr/>
        <p:txBody>
          <a:bodyPr/>
          <a:lstStyle/>
          <a:p>
            <a:fld id="{BC7791A6-C1F6-4F09-A01F-EAE90D5CCDD0}" type="datetimeFigureOut">
              <a:rPr lang="en-US" smtClean="0"/>
              <a:t>2/2/2021</a:t>
            </a:fld>
            <a:endParaRPr lang="en-US"/>
          </a:p>
        </p:txBody>
      </p:sp>
      <p:sp>
        <p:nvSpPr>
          <p:cNvPr id="5" name="Footer Placeholder 4">
            <a:extLst>
              <a:ext uri="{FF2B5EF4-FFF2-40B4-BE49-F238E27FC236}">
                <a16:creationId xmlns:a16="http://schemas.microsoft.com/office/drawing/2014/main" id="{3A21BAC7-7723-4AF8-A00B-F359D9E90A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C3C379-4021-41FC-BEC8-F546190F2FA2}"/>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7000996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DD79A53-10FA-4BD7-AB75-A521CE4F2FF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349B1EB-ACCF-40A0-94B6-BAB1DA46CDB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BD8F155-48BF-48D2-9F3A-088BAD4334B5}"/>
              </a:ext>
            </a:extLst>
          </p:cNvPr>
          <p:cNvSpPr>
            <a:spLocks noGrp="1"/>
          </p:cNvSpPr>
          <p:nvPr>
            <p:ph type="dt" sz="half" idx="10"/>
          </p:nvPr>
        </p:nvSpPr>
        <p:spPr/>
        <p:txBody>
          <a:bodyPr/>
          <a:lstStyle/>
          <a:p>
            <a:fld id="{BC7791A6-C1F6-4F09-A01F-EAE90D5CCDD0}" type="datetimeFigureOut">
              <a:rPr lang="en-US" smtClean="0"/>
              <a:t>2/2/2021</a:t>
            </a:fld>
            <a:endParaRPr lang="en-US"/>
          </a:p>
        </p:txBody>
      </p:sp>
      <p:sp>
        <p:nvSpPr>
          <p:cNvPr id="5" name="Footer Placeholder 4">
            <a:extLst>
              <a:ext uri="{FF2B5EF4-FFF2-40B4-BE49-F238E27FC236}">
                <a16:creationId xmlns:a16="http://schemas.microsoft.com/office/drawing/2014/main" id="{9EEE9492-9244-495C-B736-EAEF10EE89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C48AB28-5614-41AC-B798-972F1CEAA6D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31373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8D65CC5-1AC1-4E3D-9355-2147AE836F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84D9BED-0822-429D-96ED-7C477E67E8B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B9279B-B44B-4A5B-BFFD-5AB52C09DAF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7791A6-C1F6-4F09-A01F-EAE90D5CCDD0}" type="datetimeFigureOut">
              <a:rPr lang="en-US" smtClean="0"/>
              <a:t>2/2/2021</a:t>
            </a:fld>
            <a:endParaRPr lang="en-US"/>
          </a:p>
        </p:txBody>
      </p:sp>
      <p:sp>
        <p:nvSpPr>
          <p:cNvPr id="5" name="Footer Placeholder 4">
            <a:extLst>
              <a:ext uri="{FF2B5EF4-FFF2-40B4-BE49-F238E27FC236}">
                <a16:creationId xmlns:a16="http://schemas.microsoft.com/office/drawing/2014/main" id="{480F673E-08E5-481C-9BC2-5BC053EA173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B62F6C1-D621-474B-B7A5-757F4286737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4DD582-5C4D-4E35-970A-B38A8B62882B}" type="slidenum">
              <a:rPr lang="en-US" smtClean="0"/>
              <a:t>‹#›</a:t>
            </a:fld>
            <a:endParaRPr lang="en-US"/>
          </a:p>
        </p:txBody>
      </p:sp>
    </p:spTree>
    <p:extLst>
      <p:ext uri="{BB962C8B-B14F-4D97-AF65-F5344CB8AC3E}">
        <p14:creationId xmlns:p14="http://schemas.microsoft.com/office/powerpoint/2010/main" val="26832610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www.pngall.com/sunshine-png" TargetMode="External"/><Relationship Id="rId3" Type="http://schemas.openxmlformats.org/officeDocument/2006/relationships/hyperlink" Target="http://junior1.cumbresblogs.com/2014/02/25/welcome-to-junior-1-2/" TargetMode="External"/><Relationship Id="rId7"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hyperlink" Target="https://pixabay.com/en/rainbow-default-colors-948520/" TargetMode="External"/><Relationship Id="rId5" Type="http://schemas.openxmlformats.org/officeDocument/2006/relationships/image" Target="../media/image2.png"/><Relationship Id="rId4" Type="http://schemas.openxmlformats.org/officeDocument/2006/relationships/hyperlink" Target="https://vimeo.com/492195871"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hyperlink" Target="https://pixabay.com/en/rainbow-default-colors-948520/" TargetMode="External"/><Relationship Id="rId2" Type="http://schemas.openxmlformats.org/officeDocument/2006/relationships/image" Target="../media/image2.png"/><Relationship Id="rId1" Type="http://schemas.openxmlformats.org/officeDocument/2006/relationships/slideLayout" Target="../slideLayouts/slideLayout6.xml"/><Relationship Id="rId5" Type="http://schemas.openxmlformats.org/officeDocument/2006/relationships/image" Target="../media/image8.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hyperlink" Target="http://www.pngall.com/sunshine-png" TargetMode="External"/><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9.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hyperlink" Target="http://www.pngall.com/sunshine-png" TargetMode="External"/><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hyperlink" Target="https://pixabay.com/en/rainbow-default-colors-948520/" TargetMode="External"/><Relationship Id="rId5" Type="http://schemas.openxmlformats.org/officeDocument/2006/relationships/image" Target="../media/image2.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hyperlink" Target="https://tscpl.org/kids-library/parents"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hyperlink" Target="https://tscpl.org/kids-library/parents"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s://tscpl.org/kids-library/parents"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www.pngall.com/pencil-png"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hyperlink" Target="https://www.freeimageslive.co.uk/free_stock_image/cartoon-eyes-1-jpg" TargetMode="External"/><Relationship Id="rId5" Type="http://schemas.openxmlformats.org/officeDocument/2006/relationships/image" Target="../media/image15.jpg"/><Relationship Id="rId4" Type="http://schemas.openxmlformats.org/officeDocument/2006/relationships/hyperlink" Target="https://pixabay.com/en/rainbow-default-colors-948520/"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s://pixabay.com/en/rainbow-default-colors-948520/"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hyperlink" Target="http://www.pngall.com/sunshine-png" TargetMode="External"/><Relationship Id="rId5" Type="http://schemas.openxmlformats.org/officeDocument/2006/relationships/image" Target="../media/image3.png"/><Relationship Id="rId4" Type="http://schemas.openxmlformats.org/officeDocument/2006/relationships/hyperlink" Target="https://www.freeimageslive.co.uk/free_stock_image/cartoon-eyes-1-jpg"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hyperlink" Target="http://www.pngall.com/sunshine-png"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hyperlink" Target="http://www.pngall.com/sunshine-png" TargetMode="External"/><Relationship Id="rId5" Type="http://schemas.openxmlformats.org/officeDocument/2006/relationships/image" Target="../media/image3.png"/><Relationship Id="rId4" Type="http://schemas.openxmlformats.org/officeDocument/2006/relationships/hyperlink" Target="https://pixabay.com/en/rainbow-default-colors-948520/"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nearemmaus.wordpress.com/2009/05/08/the-fruit-of-the-spirit-in-galatians-522-23-love/" TargetMode="External"/><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8.pn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7" Type="http://schemas.openxmlformats.org/officeDocument/2006/relationships/image" Target="../media/image24.png"/><Relationship Id="rId2"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hyperlink" Target="http://room9nelsoncentral.blogspot.com/2007_04_01_archive.html" TargetMode="External"/><Relationship Id="rId5" Type="http://schemas.openxmlformats.org/officeDocument/2006/relationships/image" Target="../media/image23.gif"/><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vimeo.com/492195871" TargetMode="External"/><Relationship Id="rId1" Type="http://schemas.openxmlformats.org/officeDocument/2006/relationships/slideLayout" Target="../slideLayouts/slideLayout2.xml"/><Relationship Id="rId4" Type="http://schemas.openxmlformats.org/officeDocument/2006/relationships/hyperlink" Target="https://en.wikipedia.org/wiki/File:Operators_(maths)_linear.svg"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8.pn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25.png"/></Relationships>
</file>

<file path=ppt/slides/_rels/slide23.xml.rels><?xml version="1.0" encoding="UTF-8" standalone="yes"?>
<Relationships xmlns="http://schemas.openxmlformats.org/package/2006/relationships"><Relationship Id="rId3" Type="http://schemas.openxmlformats.org/officeDocument/2006/relationships/hyperlink" Target="https://myfabfinance.com/a-frugal-moms-guide-to-healthy-eating-on-a-budget/" TargetMode="External"/><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7.png"/><Relationship Id="rId1" Type="http://schemas.openxmlformats.org/officeDocument/2006/relationships/slideLayout" Target="../slideLayouts/slideLayout2.xml"/><Relationship Id="rId4" Type="http://schemas.openxmlformats.org/officeDocument/2006/relationships/hyperlink" Target="http://www.writerightwords.com/worship-is-a-posture/"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 Id="rId4" Type="http://schemas.openxmlformats.org/officeDocument/2006/relationships/hyperlink" Target="https://es.wikipedia.org/wiki/El_gato_en_el_sombrero"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A2B00-1D4F-47A1-9B7A-E8D1ED3E847D}"/>
              </a:ext>
            </a:extLst>
          </p:cNvPr>
          <p:cNvSpPr>
            <a:spLocks noGrp="1"/>
          </p:cNvSpPr>
          <p:nvPr>
            <p:ph type="title"/>
          </p:nvPr>
        </p:nvSpPr>
        <p:spPr>
          <a:xfrm>
            <a:off x="838200" y="365125"/>
            <a:ext cx="10515600" cy="1325563"/>
          </a:xfrm>
        </p:spPr>
        <p:txBody>
          <a:bodyPr>
            <a:normAutofit/>
          </a:bodyPr>
          <a:lstStyle/>
          <a:p>
            <a:pPr algn="ctr"/>
            <a:r>
              <a:rPr lang="en-GB" dirty="0">
                <a:solidFill>
                  <a:srgbClr val="FF0000"/>
                </a:solidFill>
                <a:latin typeface="Comic Sans MS" panose="030F0702030302020204" pitchFamily="66" charset="0"/>
              </a:rPr>
              <a:t>    Wednesday 3</a:t>
            </a:r>
            <a:r>
              <a:rPr lang="en-GB" baseline="30000" dirty="0">
                <a:solidFill>
                  <a:srgbClr val="FF0000"/>
                </a:solidFill>
                <a:latin typeface="Comic Sans MS" panose="030F0702030302020204" pitchFamily="66" charset="0"/>
              </a:rPr>
              <a:t>rd</a:t>
            </a:r>
            <a:r>
              <a:rPr lang="en-GB" dirty="0">
                <a:solidFill>
                  <a:srgbClr val="FF0000"/>
                </a:solidFill>
                <a:latin typeface="Comic Sans MS" panose="030F0702030302020204" pitchFamily="66" charset="0"/>
              </a:rPr>
              <a:t> February 2021</a:t>
            </a:r>
            <a:endParaRPr lang="en-US" dirty="0">
              <a:solidFill>
                <a:srgbClr val="FF0000"/>
              </a:solidFill>
              <a:latin typeface="Comic Sans MS" panose="030F0702030302020204" pitchFamily="66" charset="0"/>
            </a:endParaRPr>
          </a:p>
        </p:txBody>
      </p:sp>
      <p:sp useBgFill="1">
        <p:nvSpPr>
          <p:cNvPr id="7" name="Content Placeholder 6">
            <a:extLst>
              <a:ext uri="{FF2B5EF4-FFF2-40B4-BE49-F238E27FC236}">
                <a16:creationId xmlns:a16="http://schemas.microsoft.com/office/drawing/2014/main" id="{D96FBEBA-9AC9-4A5C-BEA2-A58CBDDB13A1}"/>
              </a:ext>
            </a:extLst>
          </p:cNvPr>
          <p:cNvSpPr>
            <a:spLocks noGrp="1"/>
          </p:cNvSpPr>
          <p:nvPr>
            <p:ph idx="1"/>
          </p:nvPr>
        </p:nvSpPr>
        <p:spPr>
          <a:xfrm>
            <a:off x="554182" y="1514148"/>
            <a:ext cx="11430000" cy="2339885"/>
          </a:xfrm>
        </p:spPr>
        <p:txBody>
          <a:bodyPr>
            <a:noAutofit/>
          </a:bodyPr>
          <a:lstStyle/>
          <a:p>
            <a:pPr marL="0" indent="0">
              <a:buNone/>
            </a:pPr>
            <a:r>
              <a:rPr lang="en-GB" dirty="0">
                <a:latin typeface="Comic Sans MS" panose="030F0702030302020204" pitchFamily="66" charset="0"/>
              </a:rPr>
              <a:t>      Below is the timetable for today.</a:t>
            </a:r>
          </a:p>
          <a:p>
            <a:pPr marL="0" indent="0">
              <a:buNone/>
            </a:pPr>
            <a:r>
              <a:rPr lang="en-GB" dirty="0">
                <a:latin typeface="Comic Sans MS" panose="030F0702030302020204" pitchFamily="66" charset="0"/>
              </a:rPr>
              <a:t>      It is here to give you a guide on today’s work.</a:t>
            </a:r>
          </a:p>
          <a:p>
            <a:pPr marL="0" indent="0">
              <a:buNone/>
            </a:pPr>
            <a:r>
              <a:rPr lang="en-GB" sz="2400" i="1" u="sng" dirty="0">
                <a:solidFill>
                  <a:srgbClr val="FFC000"/>
                </a:solidFill>
                <a:latin typeface="Comic Sans MS" panose="030F0702030302020204" pitchFamily="66" charset="0"/>
              </a:rPr>
              <a:t>For RWI you will need access to the Roll and Read sheet, a dice and the Edit a Sentence. For maths you need to be able to see a copy of the Add by making 10 sheets.</a:t>
            </a:r>
            <a:endParaRPr lang="en-US" i="1" u="sng" dirty="0">
              <a:solidFill>
                <a:srgbClr val="FFC000"/>
              </a:solidFill>
              <a:latin typeface="Comic Sans MS" panose="030F0702030302020204" pitchFamily="66" charset="0"/>
            </a:endParaRPr>
          </a:p>
        </p:txBody>
      </p:sp>
      <p:pic>
        <p:nvPicPr>
          <p:cNvPr id="9" name="Picture 8">
            <a:extLst>
              <a:ext uri="{FF2B5EF4-FFF2-40B4-BE49-F238E27FC236}">
                <a16:creationId xmlns:a16="http://schemas.microsoft.com/office/drawing/2014/main" id="{098EE43A-AB39-475C-9DA5-A4F9EE2D234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77393" y="365125"/>
            <a:ext cx="1434433" cy="1054860"/>
          </a:xfrm>
          <a:prstGeom prst="rect">
            <a:avLst/>
          </a:prstGeom>
        </p:spPr>
      </p:pic>
      <p:graphicFrame>
        <p:nvGraphicFramePr>
          <p:cNvPr id="3" name="Table 2">
            <a:extLst>
              <a:ext uri="{FF2B5EF4-FFF2-40B4-BE49-F238E27FC236}">
                <a16:creationId xmlns:a16="http://schemas.microsoft.com/office/drawing/2014/main" id="{E77CD542-F53E-4CE5-B7B0-BFC1602571BB}"/>
              </a:ext>
            </a:extLst>
          </p:cNvPr>
          <p:cNvGraphicFramePr>
            <a:graphicFrameLocks noGrp="1"/>
          </p:cNvGraphicFramePr>
          <p:nvPr>
            <p:extLst>
              <p:ext uri="{D42A27DB-BD31-4B8C-83A1-F6EECF244321}">
                <p14:modId xmlns:p14="http://schemas.microsoft.com/office/powerpoint/2010/main" val="3651564387"/>
              </p:ext>
            </p:extLst>
          </p:nvPr>
        </p:nvGraphicFramePr>
        <p:xfrm>
          <a:off x="928255" y="4068776"/>
          <a:ext cx="10155382" cy="2105891"/>
        </p:xfrm>
        <a:graphic>
          <a:graphicData uri="http://schemas.openxmlformats.org/drawingml/2006/table">
            <a:tbl>
              <a:tblPr firstRow="1" bandRow="1">
                <a:tableStyleId>{5C22544A-7EE6-4342-B048-85BDC9FD1C3A}</a:tableStyleId>
              </a:tblPr>
              <a:tblGrid>
                <a:gridCol w="872836">
                  <a:extLst>
                    <a:ext uri="{9D8B030D-6E8A-4147-A177-3AD203B41FA5}">
                      <a16:colId xmlns:a16="http://schemas.microsoft.com/office/drawing/2014/main" val="1057356747"/>
                    </a:ext>
                  </a:extLst>
                </a:gridCol>
                <a:gridCol w="1427018">
                  <a:extLst>
                    <a:ext uri="{9D8B030D-6E8A-4147-A177-3AD203B41FA5}">
                      <a16:colId xmlns:a16="http://schemas.microsoft.com/office/drawing/2014/main" val="2036603641"/>
                    </a:ext>
                  </a:extLst>
                </a:gridCol>
                <a:gridCol w="1577567">
                  <a:extLst>
                    <a:ext uri="{9D8B030D-6E8A-4147-A177-3AD203B41FA5}">
                      <a16:colId xmlns:a16="http://schemas.microsoft.com/office/drawing/2014/main" val="3670510117"/>
                    </a:ext>
                  </a:extLst>
                </a:gridCol>
                <a:gridCol w="290646">
                  <a:extLst>
                    <a:ext uri="{9D8B030D-6E8A-4147-A177-3AD203B41FA5}">
                      <a16:colId xmlns:a16="http://schemas.microsoft.com/office/drawing/2014/main" val="853626756"/>
                    </a:ext>
                  </a:extLst>
                </a:gridCol>
                <a:gridCol w="2278669">
                  <a:extLst>
                    <a:ext uri="{9D8B030D-6E8A-4147-A177-3AD203B41FA5}">
                      <a16:colId xmlns:a16="http://schemas.microsoft.com/office/drawing/2014/main" val="1405776208"/>
                    </a:ext>
                  </a:extLst>
                </a:gridCol>
                <a:gridCol w="313897">
                  <a:extLst>
                    <a:ext uri="{9D8B030D-6E8A-4147-A177-3AD203B41FA5}">
                      <a16:colId xmlns:a16="http://schemas.microsoft.com/office/drawing/2014/main" val="3688789344"/>
                    </a:ext>
                  </a:extLst>
                </a:gridCol>
                <a:gridCol w="1581117">
                  <a:extLst>
                    <a:ext uri="{9D8B030D-6E8A-4147-A177-3AD203B41FA5}">
                      <a16:colId xmlns:a16="http://schemas.microsoft.com/office/drawing/2014/main" val="1246538563"/>
                    </a:ext>
                  </a:extLst>
                </a:gridCol>
                <a:gridCol w="837062">
                  <a:extLst>
                    <a:ext uri="{9D8B030D-6E8A-4147-A177-3AD203B41FA5}">
                      <a16:colId xmlns:a16="http://schemas.microsoft.com/office/drawing/2014/main" val="1958461331"/>
                    </a:ext>
                  </a:extLst>
                </a:gridCol>
                <a:gridCol w="976570">
                  <a:extLst>
                    <a:ext uri="{9D8B030D-6E8A-4147-A177-3AD203B41FA5}">
                      <a16:colId xmlns:a16="http://schemas.microsoft.com/office/drawing/2014/main" val="3074184855"/>
                    </a:ext>
                  </a:extLst>
                </a:gridCol>
              </a:tblGrid>
              <a:tr h="553810">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phonics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RWI</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maths – White Rose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Vimeo link and worksheet</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afternoon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2:45</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assembly via email</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time to share a book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46843503"/>
                  </a:ext>
                </a:extLst>
              </a:tr>
              <a:tr h="1552081">
                <a:tc>
                  <a:txBody>
                    <a:bodyPr/>
                    <a:lstStyle/>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9am On-line registration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Rainbow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346075" marR="0" indent="-346075"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oy- toy for a boy</a:t>
                      </a:r>
                    </a:p>
                    <a:p>
                      <a:pPr marL="346075" marR="0" indent="-346075" algn="l">
                        <a:lnSpc>
                          <a:spcPct val="107000"/>
                        </a:lnSpc>
                        <a:spcBef>
                          <a:spcPts val="0"/>
                        </a:spcBef>
                        <a:spcAft>
                          <a:spcPts val="0"/>
                        </a:spcAft>
                      </a:pPr>
                      <a:r>
                        <a:rPr lang="en-GB"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dirty="0">
                          <a:effectLst/>
                          <a:latin typeface="Comic Sans MS" panose="030F0702030302020204" pitchFamily="66" charset="0"/>
                          <a:ea typeface="Calibri" panose="020F0502020204030204" pitchFamily="34" charset="0"/>
                          <a:cs typeface="Times New Roman" panose="02020603050405020304" pitchFamily="18" charset="0"/>
                        </a:rPr>
                        <a:t>        Roll and Read</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Sunshine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346075" marR="0" indent="-346075" algn="l" defTabSz="973138">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dirty="0" err="1">
                          <a:effectLst/>
                          <a:latin typeface="Comic Sans MS" panose="030F0702030302020204" pitchFamily="66" charset="0"/>
                          <a:ea typeface="Calibri" panose="020F0502020204030204" pitchFamily="34" charset="0"/>
                          <a:cs typeface="Times New Roman" panose="02020603050405020304" pitchFamily="18" charset="0"/>
                        </a:rPr>
                        <a:t>er</a:t>
                      </a:r>
                      <a:r>
                        <a:rPr lang="en-US" sz="1000" dirty="0">
                          <a:effectLst/>
                          <a:latin typeface="Comic Sans MS" panose="030F0702030302020204" pitchFamily="66" charset="0"/>
                          <a:ea typeface="Calibri" panose="020F0502020204030204" pitchFamily="34" charset="0"/>
                          <a:cs typeface="Times New Roman" panose="02020603050405020304" pitchFamily="18" charset="0"/>
                        </a:rPr>
                        <a:t> – better letter </a:t>
                      </a:r>
                    </a:p>
                    <a:p>
                      <a:pPr marL="346075" marR="0" indent="-346075" algn="l" defTabSz="973138">
                        <a:lnSpc>
                          <a:spcPct val="107000"/>
                        </a:lnSpc>
                        <a:spcBef>
                          <a:spcPts val="0"/>
                        </a:spcBef>
                        <a:spcAft>
                          <a:spcPts val="0"/>
                        </a:spcAft>
                      </a:pPr>
                      <a:r>
                        <a:rPr lang="en-GB"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dirty="0">
                          <a:effectLst/>
                          <a:latin typeface="Comic Sans MS" panose="030F0702030302020204" pitchFamily="66" charset="0"/>
                          <a:ea typeface="Calibri" panose="020F0502020204030204" pitchFamily="34" charset="0"/>
                          <a:cs typeface="Times New Roman" panose="02020603050405020304" pitchFamily="18" charset="0"/>
                        </a:rPr>
                        <a:t>        Roll and Read</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p>
                    <a:p>
                      <a:pPr marL="0" marR="0" lvl="0" indent="0" algn="l" defTabSz="914400" rtl="0" eaLnBrk="1" fontAlgn="auto" latinLnBrk="0" hangingPunct="1">
                        <a:lnSpc>
                          <a:spcPct val="107000"/>
                        </a:lnSpc>
                        <a:spcBef>
                          <a:spcPts val="0"/>
                        </a:spcBef>
                        <a:spcAft>
                          <a:spcPts val="0"/>
                        </a:spcAft>
                        <a:buClrTx/>
                        <a:buSzTx/>
                        <a:buFontTx/>
                        <a:buNone/>
                        <a:tabLst/>
                        <a:defRPr/>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dirty="0">
                          <a:solidFill>
                            <a:srgbClr val="7030A0"/>
                          </a:solidFill>
                          <a:effectLst/>
                          <a:latin typeface="Comic Sans MS" panose="030F0702030302020204" pitchFamily="66" charset="0"/>
                          <a:ea typeface="Calibri" panose="020F0502020204030204" pitchFamily="34" charset="0"/>
                          <a:cs typeface="Times New Roman" panose="02020603050405020304" pitchFamily="18" charset="0"/>
                        </a:rPr>
                        <a:t>Ken’s Cap</a:t>
                      </a:r>
                      <a:endParaRPr lang="en-US" sz="10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dirty="0">
                          <a:solidFill>
                            <a:srgbClr val="FFC000"/>
                          </a:solidFill>
                          <a:effectLst/>
                          <a:latin typeface="Comic Sans MS" panose="030F0702030302020204" pitchFamily="66" charset="0"/>
                          <a:ea typeface="Calibri" panose="020F0502020204030204" pitchFamily="34" charset="0"/>
                          <a:cs typeface="Times New Roman" panose="02020603050405020304" pitchFamily="18" charset="0"/>
                        </a:rPr>
                        <a:t>Playday</a:t>
                      </a:r>
                      <a:endParaRPr lang="en-US" sz="1000" dirty="0">
                        <a:solidFill>
                          <a:srgbClr val="FFC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-Speed Sounds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-Red and Green words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-Read story</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-Edit a Sentence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BREAK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800"/>
                        </a:spcAft>
                      </a:pPr>
                      <a:endParaRPr lang="en-US" sz="8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800" dirty="0">
                          <a:effectLst/>
                          <a:latin typeface="Comic Sans MS" panose="030F0702030302020204" pitchFamily="66" charset="0"/>
                          <a:ea typeface="Calibri" panose="020F0502020204030204" pitchFamily="34" charset="0"/>
                          <a:cs typeface="Times New Roman" panose="02020603050405020304" pitchFamily="18" charset="0"/>
                        </a:rPr>
                        <a:t>Add by making 10</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8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800" u="sng" dirty="0">
                          <a:solidFill>
                            <a:srgbClr val="0563C1"/>
                          </a:solidFill>
                          <a:effectLst/>
                          <a:latin typeface="Comic Sans MS" panose="030F0702030302020204" pitchFamily="66" charset="0"/>
                          <a:ea typeface="Calibri" panose="020F0502020204030204" pitchFamily="34" charset="0"/>
                          <a:cs typeface="Times New Roman" panose="02020603050405020304" pitchFamily="18" charset="0"/>
                          <a:hlinkClick r:id="rId4"/>
                        </a:rPr>
                        <a:t>https://vimeo.com/492195871</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LUNCH</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Science</a:t>
                      </a:r>
                      <a:endParaRPr lang="en-US" sz="1000" b="1"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I Sing Pop</a:t>
                      </a:r>
                      <a:endParaRPr lang="en-US" sz="10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Reading Time</a:t>
                      </a:r>
                      <a:endParaRPr lang="en-US" sz="1000" b="1"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65155871"/>
                  </a:ext>
                </a:extLst>
              </a:tr>
            </a:tbl>
          </a:graphicData>
        </a:graphic>
      </p:graphicFrame>
      <p:pic>
        <p:nvPicPr>
          <p:cNvPr id="8" name="Picture 7">
            <a:extLst>
              <a:ext uri="{FF2B5EF4-FFF2-40B4-BE49-F238E27FC236}">
                <a16:creationId xmlns:a16="http://schemas.microsoft.com/office/drawing/2014/main" id="{56C73C03-F11D-4CF6-B777-B04730B67123}"/>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912289" y="4800990"/>
            <a:ext cx="219075" cy="106680"/>
          </a:xfrm>
          <a:prstGeom prst="rect">
            <a:avLst/>
          </a:prstGeom>
        </p:spPr>
      </p:pic>
      <p:pic>
        <p:nvPicPr>
          <p:cNvPr id="10" name="Picture 9">
            <a:extLst>
              <a:ext uri="{FF2B5EF4-FFF2-40B4-BE49-F238E27FC236}">
                <a16:creationId xmlns:a16="http://schemas.microsoft.com/office/drawing/2014/main" id="{455759E2-5C1F-490C-97B4-308BB054A767}"/>
              </a:ext>
            </a:extLst>
          </p:cNvPr>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1931340" y="5485491"/>
            <a:ext cx="180975" cy="184785"/>
          </a:xfrm>
          <a:prstGeom prst="rect">
            <a:avLst/>
          </a:prstGeom>
        </p:spPr>
      </p:pic>
      <p:pic>
        <p:nvPicPr>
          <p:cNvPr id="11" name="Picture 10">
            <a:extLst>
              <a:ext uri="{FF2B5EF4-FFF2-40B4-BE49-F238E27FC236}">
                <a16:creationId xmlns:a16="http://schemas.microsoft.com/office/drawing/2014/main" id="{4EE36050-00A0-47B3-ADE1-C28CBAD4200C}"/>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3369607" y="4800990"/>
            <a:ext cx="219075" cy="106680"/>
          </a:xfrm>
          <a:prstGeom prst="rect">
            <a:avLst/>
          </a:prstGeom>
        </p:spPr>
      </p:pic>
      <p:pic>
        <p:nvPicPr>
          <p:cNvPr id="12" name="Picture 11">
            <a:extLst>
              <a:ext uri="{FF2B5EF4-FFF2-40B4-BE49-F238E27FC236}">
                <a16:creationId xmlns:a16="http://schemas.microsoft.com/office/drawing/2014/main" id="{DAFEB695-8C8C-4E99-AA48-00DA7CB52342}"/>
              </a:ext>
            </a:extLst>
          </p:cNvPr>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3449625" y="5121721"/>
            <a:ext cx="180975" cy="184785"/>
          </a:xfrm>
          <a:prstGeom prst="rect">
            <a:avLst/>
          </a:prstGeom>
        </p:spPr>
      </p:pic>
    </p:spTree>
    <p:extLst>
      <p:ext uri="{BB962C8B-B14F-4D97-AF65-F5344CB8AC3E}">
        <p14:creationId xmlns:p14="http://schemas.microsoft.com/office/powerpoint/2010/main" val="21039581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6E6863-D80F-4AF9-931F-67B46D1E550F}"/>
              </a:ext>
            </a:extLst>
          </p:cNvPr>
          <p:cNvSpPr>
            <a:spLocks noGrp="1"/>
          </p:cNvSpPr>
          <p:nvPr>
            <p:ph type="title"/>
          </p:nvPr>
        </p:nvSpPr>
        <p:spPr>
          <a:xfrm>
            <a:off x="838201" y="545234"/>
            <a:ext cx="10515600" cy="1325563"/>
          </a:xfrm>
        </p:spPr>
        <p:txBody>
          <a:bodyPr>
            <a:normAutofit fontScale="90000"/>
          </a:bodyPr>
          <a:lstStyle/>
          <a:p>
            <a:pPr>
              <a:buFont typeface="Arial" panose="020B0604020202020204" pitchFamily="34" charset="0"/>
              <a:buChar char="•"/>
            </a:pP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r>
              <a:rPr lang="en-GB" sz="4000" u="sng" dirty="0">
                <a:latin typeface="Comic Sans MS" panose="030F0702030302020204" pitchFamily="66" charset="0"/>
              </a:rPr>
              <a:t>RWI</a:t>
            </a:r>
            <a:r>
              <a:rPr lang="en-GB" sz="3200" u="sng" dirty="0">
                <a:latin typeface="Comic Sans MS" panose="030F0702030302020204" pitchFamily="66" charset="0"/>
              </a:rPr>
              <a:t>    </a:t>
            </a:r>
            <a:br>
              <a:rPr lang="en-GB" sz="3200" dirty="0">
                <a:latin typeface="Comic Sans MS" panose="030F0702030302020204" pitchFamily="66" charset="0"/>
              </a:rPr>
            </a:br>
            <a:r>
              <a:rPr lang="en-GB" sz="3600" dirty="0">
                <a:latin typeface="Comic Sans MS" panose="030F0702030302020204" pitchFamily="66" charset="0"/>
              </a:rPr>
              <a:t>Each day for RWI you will need</a:t>
            </a: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600" u="sng" dirty="0">
                <a:latin typeface="Comic Sans MS" panose="030F0702030302020204" pitchFamily="66" charset="0"/>
              </a:rPr>
              <a:t>Rainbow</a:t>
            </a:r>
            <a:r>
              <a:rPr lang="en-GB" sz="3200" u="sng" dirty="0">
                <a:latin typeface="Comic Sans MS" panose="030F0702030302020204" pitchFamily="66" charset="0"/>
              </a:rPr>
              <a:t> Group</a:t>
            </a:r>
            <a:r>
              <a:rPr lang="en-GB" sz="3200" dirty="0">
                <a:latin typeface="Comic Sans MS" panose="030F0702030302020204" pitchFamily="66" charset="0"/>
              </a:rPr>
              <a:t>                       </a:t>
            </a:r>
            <a:r>
              <a:rPr lang="en-GB" sz="3600" u="sng" dirty="0">
                <a:latin typeface="Comic Sans MS" panose="030F0702030302020204" pitchFamily="66" charset="0"/>
              </a:rPr>
              <a:t>Sunshine Group</a:t>
            </a:r>
            <a:br>
              <a:rPr lang="en-GB" sz="3200" u="sng" dirty="0">
                <a:latin typeface="Comic Sans MS" panose="030F0702030302020204" pitchFamily="66" charset="0"/>
              </a:rPr>
            </a:br>
            <a:r>
              <a:rPr lang="en-GB" sz="3200" u="sng" dirty="0">
                <a:latin typeface="Comic Sans MS" panose="030F0702030302020204" pitchFamily="66" charset="0"/>
              </a:rPr>
              <a:t>           </a:t>
            </a: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Ken’s Cap                                  Playday   </a:t>
            </a:r>
            <a:br>
              <a:rPr lang="en-GB" sz="3200" dirty="0">
                <a:latin typeface="Comic Sans MS" panose="030F0702030302020204" pitchFamily="66" charset="0"/>
              </a:rPr>
            </a:br>
            <a:r>
              <a:rPr lang="en-GB" sz="3200" dirty="0">
                <a:latin typeface="Comic Sans MS" panose="030F0702030302020204" pitchFamily="66" charset="0"/>
              </a:rPr>
              <a:t>                     book                                         book</a:t>
            </a:r>
            <a:br>
              <a:rPr lang="en-GB" sz="3200" dirty="0">
                <a:latin typeface="Comic Sans MS" panose="030F0702030302020204" pitchFamily="66" charset="0"/>
              </a:rPr>
            </a:br>
            <a:br>
              <a:rPr lang="en-GB" sz="32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‘Weekly Writing sheet’ RWI (from</a:t>
            </a:r>
            <a:br>
              <a:rPr lang="en-GB" sz="3600" dirty="0">
                <a:latin typeface="Comic Sans MS" panose="030F0702030302020204" pitchFamily="66" charset="0"/>
              </a:rPr>
            </a:br>
            <a:r>
              <a:rPr lang="en-GB" sz="3600" dirty="0">
                <a:latin typeface="Comic Sans MS" panose="030F0702030302020204" pitchFamily="66" charset="0"/>
              </a:rPr>
              <a:t>                        your pack)</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endParaRPr lang="en-US" sz="3200" dirty="0">
              <a:latin typeface="Comic Sans MS" panose="030F0702030302020204" pitchFamily="66" charset="0"/>
            </a:endParaRPr>
          </a:p>
        </p:txBody>
      </p:sp>
      <p:pic>
        <p:nvPicPr>
          <p:cNvPr id="4" name="Picture 3">
            <a:extLst>
              <a:ext uri="{FF2B5EF4-FFF2-40B4-BE49-F238E27FC236}">
                <a16:creationId xmlns:a16="http://schemas.microsoft.com/office/drawing/2014/main" id="{14B89A3A-66B9-42B2-B337-CCD28E9EE90A}"/>
              </a:ext>
            </a:extLst>
          </p:cNvPr>
          <p:cNvPicPr>
            <a:picLocks noChangeAspect="1"/>
          </p:cNvPicPr>
          <p:nvPr/>
        </p:nvPicPr>
        <p:blipFill>
          <a:blip r:embed="rId2"/>
          <a:stretch>
            <a:fillRect/>
          </a:stretch>
        </p:blipFill>
        <p:spPr>
          <a:xfrm>
            <a:off x="7910945" y="365125"/>
            <a:ext cx="3442854" cy="1089321"/>
          </a:xfrm>
          <a:prstGeom prst="rect">
            <a:avLst/>
          </a:prstGeom>
          <a:solidFill>
            <a:schemeClr val="accent4">
              <a:lumMod val="20000"/>
              <a:lumOff val="80000"/>
            </a:schemeClr>
          </a:solidFill>
        </p:spPr>
      </p:pic>
      <p:pic>
        <p:nvPicPr>
          <p:cNvPr id="5" name="Picture 4">
            <a:extLst>
              <a:ext uri="{FF2B5EF4-FFF2-40B4-BE49-F238E27FC236}">
                <a16:creationId xmlns:a16="http://schemas.microsoft.com/office/drawing/2014/main" id="{FD4AFA3A-9C58-47A2-B4EF-58C05798AEBB}"/>
              </a:ext>
            </a:extLst>
          </p:cNvPr>
          <p:cNvPicPr>
            <a:picLocks noChangeAspect="1"/>
          </p:cNvPicPr>
          <p:nvPr/>
        </p:nvPicPr>
        <p:blipFill>
          <a:blip r:embed="rId3"/>
          <a:stretch>
            <a:fillRect/>
          </a:stretch>
        </p:blipFill>
        <p:spPr>
          <a:xfrm>
            <a:off x="912767" y="4603552"/>
            <a:ext cx="2126672" cy="1381778"/>
          </a:xfrm>
          <a:prstGeom prst="rect">
            <a:avLst/>
          </a:prstGeom>
        </p:spPr>
      </p:pic>
      <p:pic>
        <p:nvPicPr>
          <p:cNvPr id="7" name="Picture 6">
            <a:extLst>
              <a:ext uri="{FF2B5EF4-FFF2-40B4-BE49-F238E27FC236}">
                <a16:creationId xmlns:a16="http://schemas.microsoft.com/office/drawing/2014/main" id="{7C00AA62-6499-4F3E-ABEB-CEA357A0865A}"/>
              </a:ext>
            </a:extLst>
          </p:cNvPr>
          <p:cNvPicPr>
            <a:picLocks noChangeAspect="1"/>
          </p:cNvPicPr>
          <p:nvPr/>
        </p:nvPicPr>
        <p:blipFill>
          <a:blip r:embed="rId4"/>
          <a:stretch>
            <a:fillRect/>
          </a:stretch>
        </p:blipFill>
        <p:spPr>
          <a:xfrm>
            <a:off x="932250" y="2565421"/>
            <a:ext cx="2087707" cy="1471833"/>
          </a:xfrm>
          <a:prstGeom prst="rect">
            <a:avLst/>
          </a:prstGeom>
        </p:spPr>
      </p:pic>
      <p:pic>
        <p:nvPicPr>
          <p:cNvPr id="8" name="Picture 7">
            <a:extLst>
              <a:ext uri="{FF2B5EF4-FFF2-40B4-BE49-F238E27FC236}">
                <a16:creationId xmlns:a16="http://schemas.microsoft.com/office/drawing/2014/main" id="{7BFDB5E7-D2CF-4B3D-8041-877BC5F6AA28}"/>
              </a:ext>
            </a:extLst>
          </p:cNvPr>
          <p:cNvPicPr>
            <a:picLocks noChangeAspect="1"/>
          </p:cNvPicPr>
          <p:nvPr/>
        </p:nvPicPr>
        <p:blipFill>
          <a:blip r:embed="rId5"/>
          <a:stretch>
            <a:fillRect/>
          </a:stretch>
        </p:blipFill>
        <p:spPr>
          <a:xfrm>
            <a:off x="6096000" y="2565421"/>
            <a:ext cx="2126673" cy="1500178"/>
          </a:xfrm>
          <a:prstGeom prst="rect">
            <a:avLst/>
          </a:prstGeom>
        </p:spPr>
      </p:pic>
    </p:spTree>
    <p:extLst>
      <p:ext uri="{BB962C8B-B14F-4D97-AF65-F5344CB8AC3E}">
        <p14:creationId xmlns:p14="http://schemas.microsoft.com/office/powerpoint/2010/main" val="37810414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739052" y="852386"/>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Rainbow Group</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r>
              <a:rPr lang="en-GB" sz="6000" dirty="0">
                <a:solidFill>
                  <a:srgbClr val="C00000"/>
                </a:solidFill>
                <a:latin typeface="Comic Sans MS" panose="030F0702030302020204" pitchFamily="66" charset="0"/>
              </a:rPr>
              <a:t>oy – toy for a boy</a:t>
            </a:r>
            <a:endParaRPr lang="en-US" sz="4000" u="sng" dirty="0">
              <a:latin typeface="Comic Sans MS" panose="030F0702030302020204" pitchFamily="66" charset="0"/>
            </a:endParaRPr>
          </a:p>
        </p:txBody>
      </p:sp>
      <p:pic>
        <p:nvPicPr>
          <p:cNvPr id="4" name="Picture 3">
            <a:extLst>
              <a:ext uri="{FF2B5EF4-FFF2-40B4-BE49-F238E27FC236}">
                <a16:creationId xmlns:a16="http://schemas.microsoft.com/office/drawing/2014/main" id="{27A7B2F7-5EE6-4D93-B88E-38EB501D61D9}"/>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223962" y="489349"/>
            <a:ext cx="1162050" cy="552449"/>
          </a:xfrm>
          <a:prstGeom prst="rect">
            <a:avLst/>
          </a:prstGeom>
        </p:spPr>
      </p:pic>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4"/>
          <a:stretch>
            <a:fillRect/>
          </a:stretch>
        </p:blipFill>
        <p:spPr>
          <a:xfrm>
            <a:off x="9043988" y="489349"/>
            <a:ext cx="2695574" cy="852881"/>
          </a:xfrm>
          <a:prstGeom prst="rect">
            <a:avLst/>
          </a:prstGeom>
        </p:spPr>
      </p:pic>
      <p:sp>
        <p:nvSpPr>
          <p:cNvPr id="6" name="TextBox 5">
            <a:extLst>
              <a:ext uri="{FF2B5EF4-FFF2-40B4-BE49-F238E27FC236}">
                <a16:creationId xmlns:a16="http://schemas.microsoft.com/office/drawing/2014/main" id="{0F729ADE-B140-4685-803A-1B45D6DDF565}"/>
              </a:ext>
            </a:extLst>
          </p:cNvPr>
          <p:cNvSpPr txBox="1"/>
          <p:nvPr/>
        </p:nvSpPr>
        <p:spPr>
          <a:xfrm>
            <a:off x="296574" y="3318364"/>
            <a:ext cx="8248732" cy="3046988"/>
          </a:xfrm>
          <a:prstGeom prst="rect">
            <a:avLst/>
          </a:prstGeom>
          <a:noFill/>
        </p:spPr>
        <p:txBody>
          <a:bodyPr wrap="square" rtlCol="0">
            <a:spAutoFit/>
          </a:bodyPr>
          <a:lstStyle/>
          <a:p>
            <a:r>
              <a:rPr lang="en-GB" sz="3200" dirty="0">
                <a:latin typeface="Comic Sans MS" panose="030F0702030302020204" pitchFamily="66" charset="0"/>
              </a:rPr>
              <a:t>After a brief phonic session can you complete this game that is in Wednesday’s folder. You don’t necessarily have to print it.</a:t>
            </a:r>
          </a:p>
          <a:p>
            <a:r>
              <a:rPr lang="en-GB" sz="3200" dirty="0">
                <a:latin typeface="Comic Sans MS" panose="030F0702030302020204" pitchFamily="66" charset="0"/>
              </a:rPr>
              <a:t>Once finished, it can be stuck into the front of your purple book.</a:t>
            </a:r>
            <a:endParaRPr lang="en-US" sz="3200" dirty="0">
              <a:latin typeface="Comic Sans MS" panose="030F0702030302020204" pitchFamily="66" charset="0"/>
            </a:endParaRPr>
          </a:p>
        </p:txBody>
      </p:sp>
      <p:pic>
        <p:nvPicPr>
          <p:cNvPr id="7" name="Picture 6">
            <a:extLst>
              <a:ext uri="{FF2B5EF4-FFF2-40B4-BE49-F238E27FC236}">
                <a16:creationId xmlns:a16="http://schemas.microsoft.com/office/drawing/2014/main" id="{E95A3077-774C-42A6-AF10-7CB81967332B}"/>
              </a:ext>
            </a:extLst>
          </p:cNvPr>
          <p:cNvPicPr>
            <a:picLocks noChangeAspect="1"/>
          </p:cNvPicPr>
          <p:nvPr/>
        </p:nvPicPr>
        <p:blipFill>
          <a:blip r:embed="rId5"/>
          <a:stretch>
            <a:fillRect/>
          </a:stretch>
        </p:blipFill>
        <p:spPr>
          <a:xfrm>
            <a:off x="8545306" y="4156363"/>
            <a:ext cx="2950431" cy="2087273"/>
          </a:xfrm>
          <a:prstGeom prst="rect">
            <a:avLst/>
          </a:prstGeom>
        </p:spPr>
      </p:pic>
    </p:spTree>
    <p:extLst>
      <p:ext uri="{BB962C8B-B14F-4D97-AF65-F5344CB8AC3E}">
        <p14:creationId xmlns:p14="http://schemas.microsoft.com/office/powerpoint/2010/main" val="10527438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480147" y="1265299"/>
            <a:ext cx="10515600" cy="1325563"/>
          </a:xfrm>
        </p:spPr>
        <p:txBody>
          <a:bodyPr>
            <a:normAutofit fontScale="90000"/>
          </a:bodyPr>
          <a:lstStyle/>
          <a:p>
            <a:pPr algn="ctr"/>
            <a:r>
              <a:rPr lang="en-GB" dirty="0">
                <a:latin typeface="Comic Sans MS" panose="030F0702030302020204" pitchFamily="66" charset="0"/>
              </a:rPr>
              <a:t>    </a:t>
            </a:r>
            <a:r>
              <a:rPr lang="en-GB" sz="4900" u="sng" dirty="0">
                <a:latin typeface="Comic Sans MS" panose="030F0702030302020204" pitchFamily="66" charset="0"/>
              </a:rPr>
              <a:t>Sunshine Group</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r>
              <a:rPr lang="en-GB" sz="6000" dirty="0" err="1">
                <a:solidFill>
                  <a:srgbClr val="C00000"/>
                </a:solidFill>
                <a:latin typeface="Comic Sans MS" panose="030F0702030302020204" pitchFamily="66" charset="0"/>
              </a:rPr>
              <a:t>er</a:t>
            </a:r>
            <a:r>
              <a:rPr lang="en-GB" sz="6000" dirty="0">
                <a:solidFill>
                  <a:srgbClr val="C00000"/>
                </a:solidFill>
                <a:latin typeface="Comic Sans MS" panose="030F0702030302020204" pitchFamily="66" charset="0"/>
              </a:rPr>
              <a:t> – better letter</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endParaRPr lang="en-US" sz="4000" dirty="0">
              <a:latin typeface="Comic Sans MS" panose="030F0702030302020204" pitchFamily="66" charset="0"/>
            </a:endParaRPr>
          </a:p>
        </p:txBody>
      </p:sp>
      <p:pic>
        <p:nvPicPr>
          <p:cNvPr id="3" name="Picture 2">
            <a:extLst>
              <a:ext uri="{FF2B5EF4-FFF2-40B4-BE49-F238E27FC236}">
                <a16:creationId xmlns:a16="http://schemas.microsoft.com/office/drawing/2014/main" id="{7A66372A-D5B5-4E1D-8FCF-D0FC8A110814}"/>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773452" y="308477"/>
            <a:ext cx="1069124" cy="1033753"/>
          </a:xfrm>
          <a:prstGeom prst="rect">
            <a:avLst/>
          </a:prstGeom>
        </p:spPr>
      </p:pic>
      <p:pic>
        <p:nvPicPr>
          <p:cNvPr id="5" name="Picture 4">
            <a:extLst>
              <a:ext uri="{FF2B5EF4-FFF2-40B4-BE49-F238E27FC236}">
                <a16:creationId xmlns:a16="http://schemas.microsoft.com/office/drawing/2014/main" id="{3F648A0A-0D4B-4B51-A47D-96F3263FBF29}"/>
              </a:ext>
            </a:extLst>
          </p:cNvPr>
          <p:cNvPicPr>
            <a:picLocks noChangeAspect="1"/>
          </p:cNvPicPr>
          <p:nvPr/>
        </p:nvPicPr>
        <p:blipFill>
          <a:blip r:embed="rId4"/>
          <a:stretch>
            <a:fillRect/>
          </a:stretch>
        </p:blipFill>
        <p:spPr>
          <a:xfrm>
            <a:off x="9043988" y="489349"/>
            <a:ext cx="2695574" cy="852881"/>
          </a:xfrm>
          <a:prstGeom prst="rect">
            <a:avLst/>
          </a:prstGeom>
        </p:spPr>
      </p:pic>
      <p:sp>
        <p:nvSpPr>
          <p:cNvPr id="6" name="Rectangle 5">
            <a:extLst>
              <a:ext uri="{FF2B5EF4-FFF2-40B4-BE49-F238E27FC236}">
                <a16:creationId xmlns:a16="http://schemas.microsoft.com/office/drawing/2014/main" id="{5F5E2902-9136-4275-BFEA-AF789AC51096}"/>
              </a:ext>
            </a:extLst>
          </p:cNvPr>
          <p:cNvSpPr/>
          <p:nvPr/>
        </p:nvSpPr>
        <p:spPr>
          <a:xfrm>
            <a:off x="428881" y="2895223"/>
            <a:ext cx="8281670" cy="3046988"/>
          </a:xfrm>
          <a:prstGeom prst="rect">
            <a:avLst/>
          </a:prstGeom>
        </p:spPr>
        <p:txBody>
          <a:bodyPr wrap="square">
            <a:spAutoFit/>
          </a:bodyPr>
          <a:lstStyle/>
          <a:p>
            <a:r>
              <a:rPr lang="en-GB" sz="3200" dirty="0">
                <a:latin typeface="Comic Sans MS" panose="030F0702030302020204" pitchFamily="66" charset="0"/>
              </a:rPr>
              <a:t>After a brief phonic session can you complete this game that is in Wednesday’s folder. You don’t necessarily have to print it.</a:t>
            </a:r>
          </a:p>
          <a:p>
            <a:r>
              <a:rPr lang="en-GB" sz="3200" dirty="0">
                <a:latin typeface="Comic Sans MS" panose="030F0702030302020204" pitchFamily="66" charset="0"/>
              </a:rPr>
              <a:t>Once finished, it can be stuck into the front of your purple book.</a:t>
            </a:r>
            <a:endParaRPr lang="en-US" sz="3200" dirty="0">
              <a:latin typeface="Comic Sans MS" panose="030F0702030302020204" pitchFamily="66" charset="0"/>
            </a:endParaRPr>
          </a:p>
        </p:txBody>
      </p:sp>
      <p:pic>
        <p:nvPicPr>
          <p:cNvPr id="7" name="Picture 6">
            <a:extLst>
              <a:ext uri="{FF2B5EF4-FFF2-40B4-BE49-F238E27FC236}">
                <a16:creationId xmlns:a16="http://schemas.microsoft.com/office/drawing/2014/main" id="{A523DBE5-4331-4A22-96AD-5C6A158485E1}"/>
              </a:ext>
            </a:extLst>
          </p:cNvPr>
          <p:cNvPicPr/>
          <p:nvPr/>
        </p:nvPicPr>
        <p:blipFill>
          <a:blip r:embed="rId5">
            <a:extLst>
              <a:ext uri="{28A0092B-C50C-407E-A947-70E740481C1C}">
                <a14:useLocalDpi xmlns:a14="http://schemas.microsoft.com/office/drawing/2010/main" val="0"/>
              </a:ext>
            </a:extLst>
          </a:blip>
          <a:stretch>
            <a:fillRect/>
          </a:stretch>
        </p:blipFill>
        <p:spPr>
          <a:xfrm>
            <a:off x="8575964" y="3920836"/>
            <a:ext cx="3187155" cy="1780874"/>
          </a:xfrm>
          <a:prstGeom prst="rect">
            <a:avLst/>
          </a:prstGeom>
        </p:spPr>
      </p:pic>
    </p:spTree>
    <p:extLst>
      <p:ext uri="{BB962C8B-B14F-4D97-AF65-F5344CB8AC3E}">
        <p14:creationId xmlns:p14="http://schemas.microsoft.com/office/powerpoint/2010/main" val="21943772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2874818" y="245781"/>
            <a:ext cx="10515600" cy="1325563"/>
          </a:xfrm>
        </p:spPr>
        <p:txBody>
          <a:bodyPr>
            <a:normAutofit/>
          </a:bodyPr>
          <a:lstStyle/>
          <a:p>
            <a:r>
              <a:rPr lang="en-GB" sz="3600" u="sng" dirty="0">
                <a:latin typeface="Comic Sans MS" panose="030F0702030302020204" pitchFamily="66" charset="0"/>
              </a:rPr>
              <a:t>How to Play Roll and Read</a:t>
            </a:r>
            <a:endParaRPr lang="en-US" sz="3600" u="sng" dirty="0">
              <a:latin typeface="Comic Sans MS" panose="030F0702030302020204" pitchFamily="66" charset="0"/>
            </a:endParaRPr>
          </a:p>
        </p:txBody>
      </p:sp>
      <p:pic>
        <p:nvPicPr>
          <p:cNvPr id="3" name="Picture 2">
            <a:extLst>
              <a:ext uri="{FF2B5EF4-FFF2-40B4-BE49-F238E27FC236}">
                <a16:creationId xmlns:a16="http://schemas.microsoft.com/office/drawing/2014/main" id="{7A66372A-D5B5-4E1D-8FCF-D0FC8A110814}"/>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722854" y="339132"/>
            <a:ext cx="831883" cy="852882"/>
          </a:xfrm>
          <a:prstGeom prst="rect">
            <a:avLst/>
          </a:prstGeom>
        </p:spPr>
      </p:pic>
      <p:pic>
        <p:nvPicPr>
          <p:cNvPr id="5" name="Picture 4">
            <a:extLst>
              <a:ext uri="{FF2B5EF4-FFF2-40B4-BE49-F238E27FC236}">
                <a16:creationId xmlns:a16="http://schemas.microsoft.com/office/drawing/2014/main" id="{3F648A0A-0D4B-4B51-A47D-96F3263FBF29}"/>
              </a:ext>
            </a:extLst>
          </p:cNvPr>
          <p:cNvPicPr>
            <a:picLocks noChangeAspect="1"/>
          </p:cNvPicPr>
          <p:nvPr/>
        </p:nvPicPr>
        <p:blipFill>
          <a:blip r:embed="rId4"/>
          <a:stretch>
            <a:fillRect/>
          </a:stretch>
        </p:blipFill>
        <p:spPr>
          <a:xfrm>
            <a:off x="9043988" y="489349"/>
            <a:ext cx="2695574" cy="852881"/>
          </a:xfrm>
          <a:prstGeom prst="rect">
            <a:avLst/>
          </a:prstGeom>
        </p:spPr>
      </p:pic>
      <p:sp>
        <p:nvSpPr>
          <p:cNvPr id="6" name="Rectangle 5">
            <a:extLst>
              <a:ext uri="{FF2B5EF4-FFF2-40B4-BE49-F238E27FC236}">
                <a16:creationId xmlns:a16="http://schemas.microsoft.com/office/drawing/2014/main" id="{5F5E2902-9136-4275-BFEA-AF789AC51096}"/>
              </a:ext>
            </a:extLst>
          </p:cNvPr>
          <p:cNvSpPr/>
          <p:nvPr/>
        </p:nvSpPr>
        <p:spPr>
          <a:xfrm>
            <a:off x="530015" y="1844336"/>
            <a:ext cx="8281670" cy="4031873"/>
          </a:xfrm>
          <a:prstGeom prst="rect">
            <a:avLst/>
          </a:prstGeom>
        </p:spPr>
        <p:txBody>
          <a:bodyPr wrap="square">
            <a:spAutoFit/>
          </a:bodyPr>
          <a:lstStyle/>
          <a:p>
            <a:r>
              <a:rPr lang="en-GB" sz="3200" dirty="0">
                <a:latin typeface="Comic Sans MS" panose="030F0702030302020204" pitchFamily="66" charset="0"/>
              </a:rPr>
              <a:t>You can either: print this off and tick or colour in the words your child has read; or leave it on the screen to read.</a:t>
            </a:r>
          </a:p>
          <a:p>
            <a:pPr marL="457200" indent="-457200">
              <a:buFont typeface="Arial" panose="020B0604020202020204" pitchFamily="34" charset="0"/>
              <a:buChar char="•"/>
            </a:pPr>
            <a:endParaRPr lang="en-GB" sz="3200" dirty="0">
              <a:latin typeface="Comic Sans MS" panose="030F0702030302020204" pitchFamily="66" charset="0"/>
            </a:endParaRPr>
          </a:p>
          <a:p>
            <a:r>
              <a:rPr lang="en-GB" sz="3200" dirty="0">
                <a:latin typeface="Comic Sans MS" panose="030F0702030302020204" pitchFamily="66" charset="0"/>
              </a:rPr>
              <a:t>Roll the dice and read the first word in that row, keep on rolling the dice and reading the words until you fill a complete row.  </a:t>
            </a:r>
            <a:endParaRPr lang="en-US" sz="3200" dirty="0">
              <a:latin typeface="Comic Sans MS" panose="030F0702030302020204" pitchFamily="66" charset="0"/>
            </a:endParaRPr>
          </a:p>
        </p:txBody>
      </p:sp>
      <p:pic>
        <p:nvPicPr>
          <p:cNvPr id="9" name="Picture 8">
            <a:extLst>
              <a:ext uri="{FF2B5EF4-FFF2-40B4-BE49-F238E27FC236}">
                <a16:creationId xmlns:a16="http://schemas.microsoft.com/office/drawing/2014/main" id="{236B5C34-606E-4356-B788-350FB278EF1D}"/>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395721" y="489349"/>
            <a:ext cx="1162050" cy="552449"/>
          </a:xfrm>
          <a:prstGeom prst="rect">
            <a:avLst/>
          </a:prstGeom>
        </p:spPr>
      </p:pic>
    </p:spTree>
    <p:extLst>
      <p:ext uri="{BB962C8B-B14F-4D97-AF65-F5344CB8AC3E}">
        <p14:creationId xmlns:p14="http://schemas.microsoft.com/office/powerpoint/2010/main" val="24427081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latin typeface="Comic Sans MS" panose="030F0702030302020204" pitchFamily="66" charset="0"/>
              </a:rPr>
              <a:t>Continue with RWI</a:t>
            </a:r>
            <a:endParaRPr lang="en-US" sz="3600"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1202081" y="4151196"/>
            <a:ext cx="6541744" cy="1569660"/>
          </a:xfrm>
          <a:prstGeom prst="rect">
            <a:avLst/>
          </a:prstGeom>
        </p:spPr>
        <p:txBody>
          <a:bodyPr wrap="square">
            <a:spAutoFit/>
          </a:bodyPr>
          <a:lstStyle/>
          <a:p>
            <a:r>
              <a:rPr lang="en-GB" sz="3200" dirty="0">
                <a:solidFill>
                  <a:srgbClr val="FF0000"/>
                </a:solidFill>
                <a:latin typeface="Comic Sans MS" panose="030F0702030302020204" pitchFamily="66" charset="0"/>
              </a:rPr>
              <a:t>Begin by reading the </a:t>
            </a:r>
            <a:r>
              <a:rPr lang="en-GB" sz="3200" u="sng" dirty="0">
                <a:solidFill>
                  <a:srgbClr val="FF0000"/>
                </a:solidFill>
                <a:latin typeface="Comic Sans MS" panose="030F0702030302020204" pitchFamily="66" charset="0"/>
              </a:rPr>
              <a:t>Speed Sounds </a:t>
            </a:r>
            <a:r>
              <a:rPr lang="en-GB" sz="3200" dirty="0">
                <a:solidFill>
                  <a:srgbClr val="FF0000"/>
                </a:solidFill>
                <a:latin typeface="Comic Sans MS" panose="030F0702030302020204" pitchFamily="66" charset="0"/>
              </a:rPr>
              <a:t>to an adult, as you did  yesterday.</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611626" y="4178758"/>
            <a:ext cx="1322950" cy="1699202"/>
          </a:xfrm>
        </p:spPr>
      </p:pic>
      <p:pic>
        <p:nvPicPr>
          <p:cNvPr id="10" name="Picture 9">
            <a:extLst>
              <a:ext uri="{FF2B5EF4-FFF2-40B4-BE49-F238E27FC236}">
                <a16:creationId xmlns:a16="http://schemas.microsoft.com/office/drawing/2014/main" id="{C3B36ED5-57AA-428E-920A-AC8C12A80406}"/>
              </a:ext>
            </a:extLst>
          </p:cNvPr>
          <p:cNvPicPr>
            <a:picLocks noChangeAspect="1"/>
          </p:cNvPicPr>
          <p:nvPr/>
        </p:nvPicPr>
        <p:blipFill>
          <a:blip r:embed="rId5"/>
          <a:stretch>
            <a:fillRect/>
          </a:stretch>
        </p:blipFill>
        <p:spPr>
          <a:xfrm>
            <a:off x="3797877" y="1800738"/>
            <a:ext cx="3012731" cy="2033804"/>
          </a:xfrm>
          <a:prstGeom prst="rect">
            <a:avLst/>
          </a:prstGeom>
        </p:spPr>
      </p:pic>
    </p:spTree>
    <p:extLst>
      <p:ext uri="{BB962C8B-B14F-4D97-AF65-F5344CB8AC3E}">
        <p14:creationId xmlns:p14="http://schemas.microsoft.com/office/powerpoint/2010/main" val="6478823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latin typeface="Comic Sans MS" panose="030F0702030302020204" pitchFamily="66" charset="0"/>
              </a:rPr>
              <a:t>Continue with RWI</a:t>
            </a:r>
            <a:endParaRPr lang="en-US" sz="3600"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988435" y="4406299"/>
            <a:ext cx="6541744" cy="2062103"/>
          </a:xfrm>
          <a:prstGeom prst="rect">
            <a:avLst/>
          </a:prstGeom>
        </p:spPr>
        <p:txBody>
          <a:bodyPr wrap="square">
            <a:spAutoFit/>
          </a:bodyPr>
          <a:lstStyle/>
          <a:p>
            <a:r>
              <a:rPr lang="en-GB" sz="3200" dirty="0">
                <a:solidFill>
                  <a:srgbClr val="FF0000"/>
                </a:solidFill>
                <a:latin typeface="Comic Sans MS" panose="030F0702030302020204" pitchFamily="66" charset="0"/>
              </a:rPr>
              <a:t>After that, you are ready to read through the </a:t>
            </a:r>
            <a:r>
              <a:rPr lang="en-GB" sz="3200" u="sng" dirty="0">
                <a:solidFill>
                  <a:srgbClr val="FF0000"/>
                </a:solidFill>
                <a:latin typeface="Comic Sans MS" panose="030F0702030302020204" pitchFamily="66" charset="0"/>
              </a:rPr>
              <a:t>Green and Red Words</a:t>
            </a:r>
            <a:r>
              <a:rPr lang="en-GB" sz="3200" dirty="0">
                <a:solidFill>
                  <a:srgbClr val="FF0000"/>
                </a:solidFill>
                <a:latin typeface="Comic Sans MS" panose="030F0702030302020204" pitchFamily="66" charset="0"/>
              </a:rPr>
              <a:t> to an adult like you did yesterday.</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888716" y="4669449"/>
            <a:ext cx="1322950" cy="1699202"/>
          </a:xfrm>
        </p:spPr>
      </p:pic>
      <p:pic>
        <p:nvPicPr>
          <p:cNvPr id="1026" name="Picture 2" descr="RWI Storybook Green Words &amp; Red Words - YouTube">
            <a:extLst>
              <a:ext uri="{FF2B5EF4-FFF2-40B4-BE49-F238E27FC236}">
                <a16:creationId xmlns:a16="http://schemas.microsoft.com/office/drawing/2014/main" id="{64941298-DAD7-44A8-BEB7-9BFBE805F44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73989" y="1659081"/>
            <a:ext cx="3117273" cy="23379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87517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solidFill>
                  <a:prstClr val="black"/>
                </a:solidFill>
                <a:latin typeface="Comic Sans MS" panose="030F0702030302020204" pitchFamily="66" charset="0"/>
              </a:rPr>
              <a:t>Continue with RWI</a:t>
            </a:r>
            <a:endParaRPr lang="en-US"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808326" y="2644170"/>
            <a:ext cx="6541744" cy="3046988"/>
          </a:xfrm>
          <a:prstGeom prst="rect">
            <a:avLst/>
          </a:prstGeom>
        </p:spPr>
        <p:txBody>
          <a:bodyPr wrap="square">
            <a:spAutoFit/>
          </a:bodyPr>
          <a:lstStyle/>
          <a:p>
            <a:r>
              <a:rPr lang="en-GB" sz="3200" dirty="0">
                <a:solidFill>
                  <a:srgbClr val="FF0000"/>
                </a:solidFill>
                <a:latin typeface="Comic Sans MS" panose="030F0702030302020204" pitchFamily="66" charset="0"/>
              </a:rPr>
              <a:t>Once you have read the speed sounds, green and red words, you are now ready to </a:t>
            </a:r>
            <a:r>
              <a:rPr lang="en-GB" sz="3200" u="sng" dirty="0">
                <a:solidFill>
                  <a:srgbClr val="FF0000"/>
                </a:solidFill>
                <a:latin typeface="Comic Sans MS" panose="030F0702030302020204" pitchFamily="66" charset="0"/>
              </a:rPr>
              <a:t>read the non-fiction text </a:t>
            </a:r>
            <a:r>
              <a:rPr lang="en-GB" sz="3200" dirty="0">
                <a:solidFill>
                  <a:srgbClr val="FF0000"/>
                </a:solidFill>
                <a:latin typeface="Comic Sans MS" panose="030F0702030302020204" pitchFamily="66" charset="0"/>
              </a:rPr>
              <a:t>to an adult. Remember to pause at the full stops.</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654820" y="4349114"/>
            <a:ext cx="1322950" cy="1699202"/>
          </a:xfrm>
        </p:spPr>
      </p:pic>
    </p:spTree>
    <p:extLst>
      <p:ext uri="{BB962C8B-B14F-4D97-AF65-F5344CB8AC3E}">
        <p14:creationId xmlns:p14="http://schemas.microsoft.com/office/powerpoint/2010/main" val="33848552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latin typeface="Comic Sans MS" panose="030F0702030302020204" pitchFamily="66" charset="0"/>
              </a:rPr>
              <a:t>Our Structure for RWI</a:t>
            </a:r>
            <a:endParaRPr lang="en-US" sz="3600"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sp>
        <p:nvSpPr>
          <p:cNvPr id="3" name="Rectangle 2">
            <a:extLst>
              <a:ext uri="{FF2B5EF4-FFF2-40B4-BE49-F238E27FC236}">
                <a16:creationId xmlns:a16="http://schemas.microsoft.com/office/drawing/2014/main" id="{E3B1BE7B-30E8-4AC8-8891-DB121935393B}"/>
              </a:ext>
            </a:extLst>
          </p:cNvPr>
          <p:cNvSpPr/>
          <p:nvPr/>
        </p:nvSpPr>
        <p:spPr>
          <a:xfrm>
            <a:off x="597910" y="1612813"/>
            <a:ext cx="8981519" cy="5509200"/>
          </a:xfrm>
          <a:prstGeom prst="rect">
            <a:avLst/>
          </a:prstGeom>
        </p:spPr>
        <p:txBody>
          <a:bodyPr wrap="square">
            <a:spAutoFit/>
          </a:bodyPr>
          <a:lstStyle/>
          <a:p>
            <a:r>
              <a:rPr lang="en-GB" sz="3200" dirty="0">
                <a:latin typeface="Comic Sans MS" panose="030F0702030302020204" pitchFamily="66" charset="0"/>
              </a:rPr>
              <a:t>Today we have two activities to do:</a:t>
            </a:r>
          </a:p>
          <a:p>
            <a:endParaRPr lang="en-GB" sz="3200" dirty="0">
              <a:latin typeface="Comic Sans MS" panose="030F0702030302020204" pitchFamily="66" charset="0"/>
            </a:endParaRPr>
          </a:p>
          <a:p>
            <a:pPr marL="514350" indent="-514350">
              <a:buAutoNum type="arabicPeriod"/>
            </a:pPr>
            <a:r>
              <a:rPr lang="en-GB" sz="3200" u="sng" dirty="0">
                <a:latin typeface="Comic Sans MS" panose="030F0702030302020204" pitchFamily="66" charset="0"/>
              </a:rPr>
              <a:t>Questions to Answer (a verbal activity, no writing!) </a:t>
            </a:r>
            <a:r>
              <a:rPr lang="en-GB" sz="3200" dirty="0">
                <a:latin typeface="Comic Sans MS" panose="030F0702030302020204" pitchFamily="66" charset="0"/>
              </a:rPr>
              <a:t>- see page 14 of your reading book.</a:t>
            </a:r>
          </a:p>
          <a:p>
            <a:r>
              <a:rPr lang="en-GB" sz="3200" dirty="0">
                <a:latin typeface="Comic Sans MS" panose="030F0702030302020204" pitchFamily="66" charset="0"/>
              </a:rPr>
              <a:t>    Get an adult ask you the questions. Don’t </a:t>
            </a:r>
          </a:p>
          <a:p>
            <a:r>
              <a:rPr lang="en-GB" sz="3200" dirty="0">
                <a:latin typeface="Comic Sans MS" panose="030F0702030302020204" pitchFamily="66" charset="0"/>
              </a:rPr>
              <a:t>    forget to turn to the correct page to help </a:t>
            </a:r>
          </a:p>
          <a:p>
            <a:r>
              <a:rPr lang="en-GB" sz="3200" dirty="0">
                <a:latin typeface="Comic Sans MS" panose="030F0702030302020204" pitchFamily="66" charset="0"/>
              </a:rPr>
              <a:t>    you to find the answer.</a:t>
            </a:r>
          </a:p>
          <a:p>
            <a:endParaRPr lang="en-GB" sz="3200" dirty="0">
              <a:solidFill>
                <a:srgbClr val="FF0000"/>
              </a:solidFill>
              <a:latin typeface="Comic Sans MS" panose="030F0702030302020204" pitchFamily="66" charset="0"/>
            </a:endParaRPr>
          </a:p>
          <a:p>
            <a:r>
              <a:rPr lang="en-GB" sz="3200" dirty="0">
                <a:solidFill>
                  <a:srgbClr val="FF0000"/>
                </a:solidFill>
                <a:latin typeface="Comic Sans MS" panose="030F0702030302020204" pitchFamily="66" charset="0"/>
              </a:rPr>
              <a:t>    Remember to answer in </a:t>
            </a:r>
            <a:r>
              <a:rPr lang="en-GB" sz="3200" u="sng" dirty="0">
                <a:solidFill>
                  <a:srgbClr val="FF0000"/>
                </a:solidFill>
                <a:latin typeface="Comic Sans MS" panose="030F0702030302020204" pitchFamily="66" charset="0"/>
              </a:rPr>
              <a:t>full sentences</a:t>
            </a:r>
            <a:r>
              <a:rPr lang="en-GB" sz="3200" dirty="0">
                <a:solidFill>
                  <a:srgbClr val="FF0000"/>
                </a:solidFill>
                <a:latin typeface="Comic Sans MS" panose="030F0702030302020204" pitchFamily="66" charset="0"/>
              </a:rPr>
              <a:t>. </a:t>
            </a:r>
          </a:p>
          <a:p>
            <a:endParaRPr lang="en-GB" sz="3200" dirty="0">
              <a:solidFill>
                <a:srgbClr val="FF0000"/>
              </a:solidFill>
              <a:latin typeface="Comic Sans MS" panose="030F0702030302020204" pitchFamily="66" charset="0"/>
            </a:endParaRPr>
          </a:p>
        </p:txBody>
      </p:sp>
      <p:pic>
        <p:nvPicPr>
          <p:cNvPr id="4" name="Picture 3">
            <a:extLst>
              <a:ext uri="{FF2B5EF4-FFF2-40B4-BE49-F238E27FC236}">
                <a16:creationId xmlns:a16="http://schemas.microsoft.com/office/drawing/2014/main" id="{5180A6B7-2785-47C9-8C95-5B0E8F97F8C0}"/>
              </a:ext>
            </a:extLst>
          </p:cNvPr>
          <p:cNvPicPr>
            <a:picLocks noChangeAspect="1"/>
          </p:cNvPicPr>
          <p:nvPr/>
        </p:nvPicPr>
        <p:blipFill>
          <a:blip r:embed="rId3"/>
          <a:stretch>
            <a:fillRect/>
          </a:stretch>
        </p:blipFill>
        <p:spPr>
          <a:xfrm>
            <a:off x="9489139" y="4479293"/>
            <a:ext cx="2250423" cy="1503247"/>
          </a:xfrm>
          <a:prstGeom prst="rect">
            <a:avLst/>
          </a:prstGeom>
        </p:spPr>
      </p:pic>
    </p:spTree>
    <p:extLst>
      <p:ext uri="{BB962C8B-B14F-4D97-AF65-F5344CB8AC3E}">
        <p14:creationId xmlns:p14="http://schemas.microsoft.com/office/powerpoint/2010/main" val="4067798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sp>
        <p:nvSpPr>
          <p:cNvPr id="3" name="Rectangle 2">
            <a:extLst>
              <a:ext uri="{FF2B5EF4-FFF2-40B4-BE49-F238E27FC236}">
                <a16:creationId xmlns:a16="http://schemas.microsoft.com/office/drawing/2014/main" id="{E3B1BE7B-30E8-4AC8-8891-DB121935393B}"/>
              </a:ext>
            </a:extLst>
          </p:cNvPr>
          <p:cNvSpPr/>
          <p:nvPr/>
        </p:nvSpPr>
        <p:spPr>
          <a:xfrm>
            <a:off x="473219" y="1499943"/>
            <a:ext cx="10028526" cy="5509200"/>
          </a:xfrm>
          <a:prstGeom prst="rect">
            <a:avLst/>
          </a:prstGeom>
        </p:spPr>
        <p:txBody>
          <a:bodyPr wrap="square">
            <a:spAutoFit/>
          </a:bodyPr>
          <a:lstStyle/>
          <a:p>
            <a:r>
              <a:rPr lang="en-GB" sz="3200" dirty="0">
                <a:latin typeface="Comic Sans MS" panose="030F0702030302020204" pitchFamily="66" charset="0"/>
              </a:rPr>
              <a:t>2. </a:t>
            </a:r>
            <a:r>
              <a:rPr lang="en-GB" sz="3200" u="sng" dirty="0">
                <a:latin typeface="Comic Sans MS" panose="030F0702030302020204" pitchFamily="66" charset="0"/>
              </a:rPr>
              <a:t>Edit a Sentence</a:t>
            </a:r>
            <a:r>
              <a:rPr lang="en-GB" sz="3200" dirty="0">
                <a:latin typeface="Comic Sans MS" panose="030F0702030302020204" pitchFamily="66" charset="0"/>
              </a:rPr>
              <a:t>.</a:t>
            </a:r>
          </a:p>
          <a:p>
            <a:r>
              <a:rPr lang="en-GB" sz="3200" dirty="0">
                <a:latin typeface="Comic Sans MS" panose="030F0702030302020204" pitchFamily="66" charset="0"/>
              </a:rPr>
              <a:t>On the following pages there is a sentence, one for each group to read. </a:t>
            </a:r>
          </a:p>
          <a:p>
            <a:r>
              <a:rPr lang="en-GB" sz="3200" dirty="0">
                <a:latin typeface="Comic Sans MS" panose="030F0702030302020204" pitchFamily="66" charset="0"/>
              </a:rPr>
              <a:t>We do this every week in class so they know that there are some mistakes and their job is to look carefully at the sentence to try to spot all of the errors.</a:t>
            </a:r>
          </a:p>
          <a:p>
            <a:r>
              <a:rPr lang="en-GB" sz="3200" dirty="0">
                <a:latin typeface="Comic Sans MS" panose="030F0702030302020204" pitchFamily="66" charset="0"/>
              </a:rPr>
              <a:t>Once they have done this they circle them and then copy the corrected sentence onto the Wednesday section of the Weekly Handout Sheet.  </a:t>
            </a:r>
          </a:p>
          <a:p>
            <a:endParaRPr lang="en-GB" sz="3200" dirty="0">
              <a:solidFill>
                <a:srgbClr val="FF0000"/>
              </a:solidFill>
              <a:latin typeface="Comic Sans MS" panose="030F0702030302020204" pitchFamily="66" charset="0"/>
            </a:endParaRPr>
          </a:p>
        </p:txBody>
      </p:sp>
      <p:pic>
        <p:nvPicPr>
          <p:cNvPr id="8" name="Picture 7">
            <a:extLst>
              <a:ext uri="{FF2B5EF4-FFF2-40B4-BE49-F238E27FC236}">
                <a16:creationId xmlns:a16="http://schemas.microsoft.com/office/drawing/2014/main" id="{76D38C95-4A94-4659-9EDE-21B48CCF7E81}"/>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0391775" y="2078549"/>
            <a:ext cx="859725" cy="859725"/>
          </a:xfrm>
          <a:prstGeom prst="rect">
            <a:avLst/>
          </a:prstGeom>
        </p:spPr>
      </p:pic>
    </p:spTree>
    <p:extLst>
      <p:ext uri="{BB962C8B-B14F-4D97-AF65-F5344CB8AC3E}">
        <p14:creationId xmlns:p14="http://schemas.microsoft.com/office/powerpoint/2010/main" val="32040749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842963" y="122770"/>
            <a:ext cx="10605655" cy="2103636"/>
          </a:xfrm>
        </p:spPr>
        <p:txBody>
          <a:bodyPr>
            <a:normAutofit fontScale="90000"/>
          </a:bodyPr>
          <a:lstStyle/>
          <a:p>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r>
              <a:rPr lang="en-GB" sz="4000" u="sng" dirty="0">
                <a:latin typeface="Comic Sans MS" panose="030F0702030302020204" pitchFamily="66" charset="0"/>
              </a:rPr>
              <a:t>Edit a Sentence</a:t>
            </a:r>
            <a:br>
              <a:rPr lang="en-GB" sz="3600" u="sng" dirty="0">
                <a:latin typeface="Comic Sans MS" panose="030F0702030302020204" pitchFamily="66" charset="0"/>
              </a:rPr>
            </a:br>
            <a:br>
              <a:rPr lang="en-GB" sz="3600" u="sng"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r>
              <a:rPr lang="en-GB" sz="4900" dirty="0">
                <a:solidFill>
                  <a:srgbClr val="7030A0"/>
                </a:solidFill>
                <a:latin typeface="Comic Sans MS" panose="030F0702030302020204" pitchFamily="66" charset="0"/>
              </a:rPr>
              <a:t>he has lost his cip. it is in the pit</a:t>
            </a:r>
            <a:endParaRPr lang="en-US" sz="4900" dirty="0">
              <a:solidFill>
                <a:srgbClr val="7030A0"/>
              </a:solidFill>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10" name="Picture 9">
            <a:extLst>
              <a:ext uri="{FF2B5EF4-FFF2-40B4-BE49-F238E27FC236}">
                <a16:creationId xmlns:a16="http://schemas.microsoft.com/office/drawing/2014/main" id="{3D7AA124-974B-4112-A482-021890354B2E}"/>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42963" y="639564"/>
            <a:ext cx="1276782" cy="702666"/>
          </a:xfrm>
          <a:prstGeom prst="rect">
            <a:avLst/>
          </a:prstGeom>
        </p:spPr>
      </p:pic>
      <p:pic>
        <p:nvPicPr>
          <p:cNvPr id="14" name="Picture 13">
            <a:extLst>
              <a:ext uri="{FF2B5EF4-FFF2-40B4-BE49-F238E27FC236}">
                <a16:creationId xmlns:a16="http://schemas.microsoft.com/office/drawing/2014/main" id="{867336C7-C365-46E8-95D6-1B80981F6177}"/>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030540" y="2107764"/>
            <a:ext cx="901628" cy="916655"/>
          </a:xfrm>
          <a:prstGeom prst="rect">
            <a:avLst/>
          </a:prstGeom>
        </p:spPr>
      </p:pic>
      <p:sp>
        <p:nvSpPr>
          <p:cNvPr id="16" name="TextBox 15">
            <a:extLst>
              <a:ext uri="{FF2B5EF4-FFF2-40B4-BE49-F238E27FC236}">
                <a16:creationId xmlns:a16="http://schemas.microsoft.com/office/drawing/2014/main" id="{53B8D5E7-4B53-4349-9F89-D46F767848F2}"/>
              </a:ext>
            </a:extLst>
          </p:cNvPr>
          <p:cNvSpPr txBox="1"/>
          <p:nvPr/>
        </p:nvSpPr>
        <p:spPr>
          <a:xfrm>
            <a:off x="2240323" y="3258976"/>
            <a:ext cx="7810933" cy="1815882"/>
          </a:xfrm>
          <a:prstGeom prst="rect">
            <a:avLst/>
          </a:prstGeom>
          <a:noFill/>
          <a:ln w="76200">
            <a:solidFill>
              <a:schemeClr val="accent3"/>
            </a:solidFill>
          </a:ln>
        </p:spPr>
        <p:txBody>
          <a:bodyPr wrap="square" rtlCol="0">
            <a:spAutoFit/>
          </a:bodyPr>
          <a:lstStyle/>
          <a:p>
            <a:r>
              <a:rPr lang="en-GB" sz="2800" u="sng" dirty="0">
                <a:latin typeface="Comic Sans MS" panose="030F0702030302020204" pitchFamily="66" charset="0"/>
              </a:rPr>
              <a:t>There are </a:t>
            </a:r>
            <a:r>
              <a:rPr lang="en-GB" sz="2800" u="sng" dirty="0">
                <a:solidFill>
                  <a:srgbClr val="FF0000"/>
                </a:solidFill>
                <a:latin typeface="Comic Sans MS" panose="030F0702030302020204" pitchFamily="66" charset="0"/>
              </a:rPr>
              <a:t>4</a:t>
            </a:r>
            <a:r>
              <a:rPr lang="en-GB" sz="2800" u="sng" dirty="0">
                <a:latin typeface="Comic Sans MS" panose="030F0702030302020204" pitchFamily="66" charset="0"/>
              </a:rPr>
              <a:t> mistakes:</a:t>
            </a:r>
            <a:endParaRPr lang="en-GB" sz="2800" dirty="0">
              <a:latin typeface="Comic Sans MS" panose="030F0702030302020204" pitchFamily="66" charset="0"/>
            </a:endParaRPr>
          </a:p>
          <a:p>
            <a:pPr algn="ctr"/>
            <a:r>
              <a:rPr lang="en-GB" sz="2800" b="1" dirty="0">
                <a:solidFill>
                  <a:srgbClr val="FF0000"/>
                </a:solidFill>
                <a:latin typeface="Comic Sans MS" panose="030F0702030302020204" pitchFamily="66" charset="0"/>
              </a:rPr>
              <a:t>2</a:t>
            </a:r>
            <a:r>
              <a:rPr lang="en-GB" sz="2800" dirty="0">
                <a:latin typeface="Comic Sans MS" panose="030F0702030302020204" pitchFamily="66" charset="0"/>
              </a:rPr>
              <a:t> capital letters                </a:t>
            </a:r>
            <a:r>
              <a:rPr lang="en-GB" sz="2800" b="1" dirty="0">
                <a:solidFill>
                  <a:srgbClr val="FF0000"/>
                </a:solidFill>
                <a:latin typeface="Comic Sans MS" panose="030F0702030302020204" pitchFamily="66" charset="0"/>
              </a:rPr>
              <a:t>1 </a:t>
            </a:r>
            <a:r>
              <a:rPr lang="en-GB" sz="2800" dirty="0">
                <a:latin typeface="Comic Sans MS" panose="030F0702030302020204" pitchFamily="66" charset="0"/>
              </a:rPr>
              <a:t>spelling mistake</a:t>
            </a:r>
          </a:p>
          <a:p>
            <a:endParaRPr lang="en-GB" sz="2800" dirty="0">
              <a:latin typeface="Comic Sans MS" panose="030F0702030302020204" pitchFamily="66" charset="0"/>
            </a:endParaRPr>
          </a:p>
          <a:p>
            <a:r>
              <a:rPr lang="en-GB" sz="2800" b="1" dirty="0">
                <a:solidFill>
                  <a:srgbClr val="FF0000"/>
                </a:solidFill>
                <a:latin typeface="Comic Sans MS" panose="030F0702030302020204" pitchFamily="66" charset="0"/>
              </a:rPr>
              <a:t> 1</a:t>
            </a:r>
            <a:r>
              <a:rPr lang="en-GB" sz="2800" dirty="0">
                <a:latin typeface="Comic Sans MS" panose="030F0702030302020204" pitchFamily="66" charset="0"/>
              </a:rPr>
              <a:t> full stop</a:t>
            </a:r>
            <a:endParaRPr lang="en-US" sz="2800" dirty="0">
              <a:latin typeface="Comic Sans MS" panose="030F0702030302020204" pitchFamily="66" charset="0"/>
            </a:endParaRPr>
          </a:p>
        </p:txBody>
      </p:sp>
      <p:sp>
        <p:nvSpPr>
          <p:cNvPr id="18" name="Rectangle 17">
            <a:extLst>
              <a:ext uri="{FF2B5EF4-FFF2-40B4-BE49-F238E27FC236}">
                <a16:creationId xmlns:a16="http://schemas.microsoft.com/office/drawing/2014/main" id="{6A2BA451-A48F-4C97-8323-0D83CDB1E0BD}"/>
              </a:ext>
            </a:extLst>
          </p:cNvPr>
          <p:cNvSpPr/>
          <p:nvPr/>
        </p:nvSpPr>
        <p:spPr>
          <a:xfrm>
            <a:off x="416934" y="5414544"/>
            <a:ext cx="11457709" cy="954107"/>
          </a:xfrm>
          <a:prstGeom prst="rect">
            <a:avLst/>
          </a:prstGeom>
        </p:spPr>
        <p:txBody>
          <a:bodyPr wrap="square">
            <a:spAutoFit/>
          </a:bodyPr>
          <a:lstStyle/>
          <a:p>
            <a:pPr lvl="0"/>
            <a:r>
              <a:rPr lang="en-GB" sz="2800" dirty="0">
                <a:solidFill>
                  <a:prstClr val="black"/>
                </a:solidFill>
                <a:latin typeface="Comic Sans MS" panose="030F0702030302020204" pitchFamily="66" charset="0"/>
              </a:rPr>
              <a:t>Once you have found the mistakes, circle them and then look at the next slide to check that you have found them all.</a:t>
            </a:r>
            <a:endParaRPr lang="en-US" sz="2800" dirty="0">
              <a:solidFill>
                <a:prstClr val="black"/>
              </a:solidFill>
              <a:latin typeface="Comic Sans MS" panose="030F0702030302020204" pitchFamily="66" charset="0"/>
            </a:endParaRPr>
          </a:p>
        </p:txBody>
      </p:sp>
    </p:spTree>
    <p:extLst>
      <p:ext uri="{BB962C8B-B14F-4D97-AF65-F5344CB8AC3E}">
        <p14:creationId xmlns:p14="http://schemas.microsoft.com/office/powerpoint/2010/main" val="4237975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dirty="0">
                <a:latin typeface="Comic Sans MS" panose="030F0702030302020204" pitchFamily="66" charset="0"/>
              </a:rPr>
              <a:t>          </a:t>
            </a:r>
            <a:r>
              <a:rPr lang="en-GB" sz="3600" u="sng" dirty="0">
                <a:latin typeface="Comic Sans MS" panose="030F0702030302020204" pitchFamily="66" charset="0"/>
              </a:rPr>
              <a:t>Edit a Sentence</a:t>
            </a:r>
            <a:endParaRPr lang="en-US" sz="3600"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sp>
        <p:nvSpPr>
          <p:cNvPr id="4" name="Rectangle 3">
            <a:extLst>
              <a:ext uri="{FF2B5EF4-FFF2-40B4-BE49-F238E27FC236}">
                <a16:creationId xmlns:a16="http://schemas.microsoft.com/office/drawing/2014/main" id="{517AD1C2-037D-4441-82EE-A476C14A0CAC}"/>
              </a:ext>
            </a:extLst>
          </p:cNvPr>
          <p:cNvSpPr/>
          <p:nvPr/>
        </p:nvSpPr>
        <p:spPr>
          <a:xfrm>
            <a:off x="808326" y="1917968"/>
            <a:ext cx="9831964" cy="4724370"/>
          </a:xfrm>
          <a:prstGeom prst="rect">
            <a:avLst/>
          </a:prstGeom>
        </p:spPr>
        <p:txBody>
          <a:bodyPr wrap="square">
            <a:spAutoFit/>
          </a:bodyPr>
          <a:lstStyle/>
          <a:p>
            <a:r>
              <a:rPr lang="en-GB" sz="4900" dirty="0">
                <a:solidFill>
                  <a:srgbClr val="7030A0"/>
                </a:solidFill>
                <a:highlight>
                  <a:srgbClr val="FFFF00"/>
                </a:highlight>
                <a:latin typeface="Comic Sans MS" panose="030F0702030302020204" pitchFamily="66" charset="0"/>
              </a:rPr>
              <a:t>h</a:t>
            </a:r>
            <a:r>
              <a:rPr lang="en-GB" sz="4900" dirty="0">
                <a:solidFill>
                  <a:srgbClr val="7030A0"/>
                </a:solidFill>
                <a:latin typeface="Comic Sans MS" panose="030F0702030302020204" pitchFamily="66" charset="0"/>
              </a:rPr>
              <a:t>e has lost his </a:t>
            </a:r>
            <a:r>
              <a:rPr lang="en-GB" sz="4900" dirty="0">
                <a:solidFill>
                  <a:srgbClr val="7030A0"/>
                </a:solidFill>
                <a:highlight>
                  <a:srgbClr val="FFFF00"/>
                </a:highlight>
                <a:latin typeface="Comic Sans MS" panose="030F0702030302020204" pitchFamily="66" charset="0"/>
              </a:rPr>
              <a:t>cip</a:t>
            </a:r>
            <a:r>
              <a:rPr lang="en-GB" sz="4900" dirty="0">
                <a:solidFill>
                  <a:srgbClr val="7030A0"/>
                </a:solidFill>
                <a:latin typeface="Comic Sans MS" panose="030F0702030302020204" pitchFamily="66" charset="0"/>
              </a:rPr>
              <a:t>. </a:t>
            </a:r>
            <a:r>
              <a:rPr lang="en-GB" sz="4900" dirty="0">
                <a:solidFill>
                  <a:srgbClr val="7030A0"/>
                </a:solidFill>
                <a:highlight>
                  <a:srgbClr val="FFFF00"/>
                </a:highlight>
                <a:latin typeface="Comic Sans MS" panose="030F0702030302020204" pitchFamily="66" charset="0"/>
              </a:rPr>
              <a:t>i</a:t>
            </a:r>
            <a:r>
              <a:rPr lang="en-GB" sz="4900" dirty="0">
                <a:solidFill>
                  <a:srgbClr val="7030A0"/>
                </a:solidFill>
                <a:latin typeface="Comic Sans MS" panose="030F0702030302020204" pitchFamily="66" charset="0"/>
              </a:rPr>
              <a:t>t is in the pit</a:t>
            </a:r>
            <a:endParaRPr lang="en-GB" sz="4900" dirty="0">
              <a:solidFill>
                <a:srgbClr val="0070C0"/>
              </a:solidFill>
              <a:latin typeface="Comic Sans MS" panose="030F0702030302020204" pitchFamily="66" charset="0"/>
              <a:ea typeface="+mj-ea"/>
              <a:cs typeface="+mj-cs"/>
            </a:endParaRPr>
          </a:p>
          <a:p>
            <a:endParaRPr lang="en-GB" sz="3600" u="sng" dirty="0">
              <a:latin typeface="Comic Sans MS" panose="030F0702030302020204" pitchFamily="66" charset="0"/>
              <a:ea typeface="+mj-ea"/>
              <a:cs typeface="+mj-cs"/>
            </a:endParaRPr>
          </a:p>
          <a:p>
            <a:endParaRPr lang="en-GB" sz="3600" u="sng" dirty="0">
              <a:latin typeface="Comic Sans MS" panose="030F0702030302020204" pitchFamily="66" charset="0"/>
              <a:ea typeface="+mj-ea"/>
              <a:cs typeface="+mj-cs"/>
            </a:endParaRPr>
          </a:p>
          <a:p>
            <a:endParaRPr lang="en-GB" sz="3600" u="sng" dirty="0">
              <a:latin typeface="Comic Sans MS" panose="030F0702030302020204" pitchFamily="66" charset="0"/>
              <a:ea typeface="+mj-ea"/>
              <a:cs typeface="+mj-cs"/>
            </a:endParaRPr>
          </a:p>
          <a:p>
            <a:endParaRPr lang="en-GB" sz="3600" u="sng" dirty="0">
              <a:latin typeface="Comic Sans MS" panose="030F0702030302020204" pitchFamily="66" charset="0"/>
              <a:ea typeface="+mj-ea"/>
              <a:cs typeface="+mj-cs"/>
            </a:endParaRPr>
          </a:p>
          <a:p>
            <a:r>
              <a:rPr lang="en-GB" sz="3600" u="sng" dirty="0">
                <a:latin typeface="Comic Sans MS" panose="030F0702030302020204" pitchFamily="66" charset="0"/>
                <a:ea typeface="+mj-ea"/>
                <a:cs typeface="+mj-cs"/>
              </a:rPr>
              <a:t>Now copy it up neatly</a:t>
            </a:r>
            <a:r>
              <a:rPr lang="en-GB" sz="3600" u="sng" dirty="0">
                <a:latin typeface="Comic Sans MS" panose="030F0702030302020204" pitchFamily="66" charset="0"/>
              </a:rPr>
              <a:t> (correct sentence on slide 15).</a:t>
            </a:r>
            <a:endParaRPr lang="en-GB" sz="3600" u="sng" dirty="0">
              <a:latin typeface="Comic Sans MS" panose="030F0702030302020204" pitchFamily="66" charset="0"/>
              <a:ea typeface="+mj-ea"/>
              <a:cs typeface="+mj-cs"/>
            </a:endParaRPr>
          </a:p>
          <a:p>
            <a:endParaRPr lang="en-GB" sz="3600" u="sng" dirty="0">
              <a:latin typeface="Comic Sans MS" panose="030F0702030302020204" pitchFamily="66" charset="0"/>
              <a:ea typeface="+mj-ea"/>
              <a:cs typeface="+mj-cs"/>
            </a:endParaRPr>
          </a:p>
        </p:txBody>
      </p:sp>
      <p:sp>
        <p:nvSpPr>
          <p:cNvPr id="6" name="Speech Bubble: Rectangle with Corners Rounded 5">
            <a:extLst>
              <a:ext uri="{FF2B5EF4-FFF2-40B4-BE49-F238E27FC236}">
                <a16:creationId xmlns:a16="http://schemas.microsoft.com/office/drawing/2014/main" id="{A1BBF2DF-5A56-4D26-8BDF-A6A309144733}"/>
              </a:ext>
            </a:extLst>
          </p:cNvPr>
          <p:cNvSpPr/>
          <p:nvPr/>
        </p:nvSpPr>
        <p:spPr>
          <a:xfrm>
            <a:off x="8898516" y="3108046"/>
            <a:ext cx="2695574" cy="1572491"/>
          </a:xfrm>
          <a:prstGeom prst="wedgeRoundRectCallout">
            <a:avLst>
              <a:gd name="adj1" fmla="val -106279"/>
              <a:gd name="adj2" fmla="val -67842"/>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2800" dirty="0">
                <a:solidFill>
                  <a:prstClr val="black"/>
                </a:solidFill>
                <a:latin typeface="Comic Sans MS" panose="030F0702030302020204" pitchFamily="66" charset="0"/>
              </a:rPr>
              <a:t>Did you spot all of the mistakes? </a:t>
            </a:r>
          </a:p>
        </p:txBody>
      </p:sp>
      <p:pic>
        <p:nvPicPr>
          <p:cNvPr id="8" name="Picture 7">
            <a:extLst>
              <a:ext uri="{FF2B5EF4-FFF2-40B4-BE49-F238E27FC236}">
                <a16:creationId xmlns:a16="http://schemas.microsoft.com/office/drawing/2014/main" id="{90E4F532-B869-44FC-A92F-C05A28615AB8}"/>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42963" y="639564"/>
            <a:ext cx="1276782" cy="702666"/>
          </a:xfrm>
          <a:prstGeom prst="rect">
            <a:avLst/>
          </a:prstGeom>
        </p:spPr>
      </p:pic>
      <p:sp>
        <p:nvSpPr>
          <p:cNvPr id="3" name="Oval 2">
            <a:extLst>
              <a:ext uri="{FF2B5EF4-FFF2-40B4-BE49-F238E27FC236}">
                <a16:creationId xmlns:a16="http://schemas.microsoft.com/office/drawing/2014/main" id="{9E18E9A9-3478-49DB-B7FB-A1783304B171}"/>
              </a:ext>
            </a:extLst>
          </p:cNvPr>
          <p:cNvSpPr/>
          <p:nvPr/>
        </p:nvSpPr>
        <p:spPr>
          <a:xfrm>
            <a:off x="10391775" y="2441647"/>
            <a:ext cx="277091" cy="277091"/>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976075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1020689" y="308491"/>
            <a:ext cx="10605655" cy="1364342"/>
          </a:xfrm>
        </p:spPr>
        <p:txBody>
          <a:bodyPr>
            <a:normAutofit fontScale="90000"/>
          </a:bodyPr>
          <a:lstStyle/>
          <a:p>
            <a:pPr marL="1717675" indent="-1717675"/>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r>
              <a:rPr lang="en-GB" sz="4000" u="sng" dirty="0">
                <a:latin typeface="Comic Sans MS" panose="030F0702030302020204" pitchFamily="66" charset="0"/>
              </a:rPr>
              <a:t>Edit a Sentence</a:t>
            </a:r>
            <a:br>
              <a:rPr lang="en-GB" sz="4000" u="sng" dirty="0">
                <a:latin typeface="Comic Sans MS" panose="030F0702030302020204" pitchFamily="66" charset="0"/>
              </a:rPr>
            </a:br>
            <a:br>
              <a:rPr lang="en-GB" sz="3600" u="sng" dirty="0">
                <a:latin typeface="Comic Sans MS" panose="030F0702030302020204" pitchFamily="66" charset="0"/>
              </a:rPr>
            </a:br>
            <a:r>
              <a:rPr lang="en-GB" sz="4900" dirty="0">
                <a:solidFill>
                  <a:srgbClr val="FFC000"/>
                </a:solidFill>
                <a:latin typeface="Comic Sans MS" panose="030F0702030302020204" pitchFamily="66" charset="0"/>
              </a:rPr>
              <a:t>he went to play in the sand she went to play wiv the clay</a:t>
            </a:r>
            <a:endParaRPr lang="en-US" sz="4900" dirty="0">
              <a:solidFill>
                <a:srgbClr val="FFC000"/>
              </a:solidFill>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14" name="Picture 13">
            <a:extLst>
              <a:ext uri="{FF2B5EF4-FFF2-40B4-BE49-F238E27FC236}">
                <a16:creationId xmlns:a16="http://schemas.microsoft.com/office/drawing/2014/main" id="{867336C7-C365-46E8-95D6-1B80981F6177}"/>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548325" y="1764720"/>
            <a:ext cx="901628" cy="916655"/>
          </a:xfrm>
          <a:prstGeom prst="rect">
            <a:avLst/>
          </a:prstGeom>
        </p:spPr>
      </p:pic>
      <p:sp>
        <p:nvSpPr>
          <p:cNvPr id="16" name="TextBox 15">
            <a:extLst>
              <a:ext uri="{FF2B5EF4-FFF2-40B4-BE49-F238E27FC236}">
                <a16:creationId xmlns:a16="http://schemas.microsoft.com/office/drawing/2014/main" id="{53B8D5E7-4B53-4349-9F89-D46F767848F2}"/>
              </a:ext>
            </a:extLst>
          </p:cNvPr>
          <p:cNvSpPr txBox="1"/>
          <p:nvPr/>
        </p:nvSpPr>
        <p:spPr>
          <a:xfrm>
            <a:off x="2190533" y="3367777"/>
            <a:ext cx="7810933" cy="1815882"/>
          </a:xfrm>
          <a:prstGeom prst="rect">
            <a:avLst/>
          </a:prstGeom>
          <a:noFill/>
          <a:ln w="76200">
            <a:solidFill>
              <a:schemeClr val="accent3"/>
            </a:solidFill>
          </a:ln>
        </p:spPr>
        <p:txBody>
          <a:bodyPr wrap="square" rtlCol="0">
            <a:spAutoFit/>
          </a:bodyPr>
          <a:lstStyle/>
          <a:p>
            <a:r>
              <a:rPr lang="en-GB" sz="2800" u="sng" dirty="0">
                <a:latin typeface="Comic Sans MS" panose="030F0702030302020204" pitchFamily="66" charset="0"/>
              </a:rPr>
              <a:t>There are </a:t>
            </a:r>
            <a:r>
              <a:rPr lang="en-GB" sz="2800" u="sng" dirty="0">
                <a:solidFill>
                  <a:srgbClr val="FF0000"/>
                </a:solidFill>
                <a:latin typeface="Comic Sans MS" panose="030F0702030302020204" pitchFamily="66" charset="0"/>
              </a:rPr>
              <a:t>5</a:t>
            </a:r>
            <a:r>
              <a:rPr lang="en-GB" sz="2800" u="sng" dirty="0">
                <a:latin typeface="Comic Sans MS" panose="030F0702030302020204" pitchFamily="66" charset="0"/>
              </a:rPr>
              <a:t> mistakes:</a:t>
            </a:r>
            <a:endParaRPr lang="en-GB" sz="2800" dirty="0">
              <a:latin typeface="Comic Sans MS" panose="030F0702030302020204" pitchFamily="66" charset="0"/>
            </a:endParaRPr>
          </a:p>
          <a:p>
            <a:r>
              <a:rPr lang="en-GB" sz="2800" b="1" dirty="0">
                <a:solidFill>
                  <a:srgbClr val="FF0000"/>
                </a:solidFill>
                <a:latin typeface="Comic Sans MS" panose="030F0702030302020204" pitchFamily="66" charset="0"/>
              </a:rPr>
              <a:t> 2</a:t>
            </a:r>
            <a:r>
              <a:rPr lang="en-GB" sz="2800" dirty="0">
                <a:latin typeface="Comic Sans MS" panose="030F0702030302020204" pitchFamily="66" charset="0"/>
              </a:rPr>
              <a:t> capital letters              </a:t>
            </a:r>
            <a:r>
              <a:rPr lang="en-GB" sz="2800" b="1" dirty="0">
                <a:solidFill>
                  <a:srgbClr val="FF0000"/>
                </a:solidFill>
                <a:latin typeface="Comic Sans MS" panose="030F0702030302020204" pitchFamily="66" charset="0"/>
              </a:rPr>
              <a:t>1 </a:t>
            </a:r>
            <a:r>
              <a:rPr lang="en-GB" sz="2800" dirty="0">
                <a:latin typeface="Comic Sans MS" panose="030F0702030302020204" pitchFamily="66" charset="0"/>
              </a:rPr>
              <a:t>spelling mistake</a:t>
            </a:r>
          </a:p>
          <a:p>
            <a:endParaRPr lang="en-GB" sz="2800" dirty="0">
              <a:latin typeface="Comic Sans MS" panose="030F0702030302020204" pitchFamily="66" charset="0"/>
            </a:endParaRPr>
          </a:p>
          <a:p>
            <a:r>
              <a:rPr lang="en-GB" sz="2800" b="1" dirty="0">
                <a:solidFill>
                  <a:srgbClr val="FF0000"/>
                </a:solidFill>
                <a:latin typeface="Comic Sans MS" panose="030F0702030302020204" pitchFamily="66" charset="0"/>
              </a:rPr>
              <a:t> 2</a:t>
            </a:r>
            <a:r>
              <a:rPr lang="en-GB" sz="2800" dirty="0">
                <a:latin typeface="Comic Sans MS" panose="030F0702030302020204" pitchFamily="66" charset="0"/>
              </a:rPr>
              <a:t> full stops</a:t>
            </a:r>
            <a:endParaRPr lang="en-US" sz="2800" dirty="0">
              <a:latin typeface="Comic Sans MS" panose="030F0702030302020204" pitchFamily="66" charset="0"/>
            </a:endParaRPr>
          </a:p>
        </p:txBody>
      </p:sp>
      <p:pic>
        <p:nvPicPr>
          <p:cNvPr id="7" name="Picture 6">
            <a:extLst>
              <a:ext uri="{FF2B5EF4-FFF2-40B4-BE49-F238E27FC236}">
                <a16:creationId xmlns:a16="http://schemas.microsoft.com/office/drawing/2014/main" id="{76163FA5-75C0-4D33-8221-B004CDA67071}"/>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583235" y="441555"/>
            <a:ext cx="1214596" cy="1083346"/>
          </a:xfrm>
          <a:prstGeom prst="rect">
            <a:avLst/>
          </a:prstGeom>
        </p:spPr>
      </p:pic>
      <p:sp>
        <p:nvSpPr>
          <p:cNvPr id="3" name="TextBox 2">
            <a:extLst>
              <a:ext uri="{FF2B5EF4-FFF2-40B4-BE49-F238E27FC236}">
                <a16:creationId xmlns:a16="http://schemas.microsoft.com/office/drawing/2014/main" id="{37DCB63B-E751-4834-8B42-D32571CE167E}"/>
              </a:ext>
            </a:extLst>
          </p:cNvPr>
          <p:cNvSpPr txBox="1"/>
          <p:nvPr/>
        </p:nvSpPr>
        <p:spPr>
          <a:xfrm>
            <a:off x="704417" y="5462338"/>
            <a:ext cx="11238201" cy="954107"/>
          </a:xfrm>
          <a:prstGeom prst="rect">
            <a:avLst/>
          </a:prstGeom>
          <a:noFill/>
        </p:spPr>
        <p:txBody>
          <a:bodyPr wrap="square" rtlCol="0">
            <a:spAutoFit/>
          </a:bodyPr>
          <a:lstStyle/>
          <a:p>
            <a:pPr lvl="0"/>
            <a:r>
              <a:rPr lang="en-GB" sz="2800" dirty="0">
                <a:solidFill>
                  <a:prstClr val="black"/>
                </a:solidFill>
                <a:latin typeface="Comic Sans MS" panose="030F0702030302020204" pitchFamily="66" charset="0"/>
              </a:rPr>
              <a:t>Once you have found the mistakes, circle them and then look at the next slide to check that you have found them all.</a:t>
            </a:r>
            <a:endParaRPr lang="en-US" sz="2800" dirty="0">
              <a:solidFill>
                <a:prstClr val="black"/>
              </a:solidFill>
              <a:latin typeface="Comic Sans MS" panose="030F0702030302020204" pitchFamily="66" charset="0"/>
            </a:endParaRPr>
          </a:p>
        </p:txBody>
      </p:sp>
    </p:spTree>
    <p:extLst>
      <p:ext uri="{BB962C8B-B14F-4D97-AF65-F5344CB8AC3E}">
        <p14:creationId xmlns:p14="http://schemas.microsoft.com/office/powerpoint/2010/main" val="21392962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dirty="0">
                <a:latin typeface="Comic Sans MS" panose="030F0702030302020204" pitchFamily="66" charset="0"/>
              </a:rPr>
              <a:t>          </a:t>
            </a:r>
            <a:r>
              <a:rPr lang="en-GB" sz="3600" u="sng" dirty="0">
                <a:latin typeface="Comic Sans MS" panose="030F0702030302020204" pitchFamily="66" charset="0"/>
              </a:rPr>
              <a:t>Edit a Sentence</a:t>
            </a:r>
            <a:endParaRPr lang="en-US" sz="3600"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sp>
        <p:nvSpPr>
          <p:cNvPr id="4" name="Rectangle 3">
            <a:extLst>
              <a:ext uri="{FF2B5EF4-FFF2-40B4-BE49-F238E27FC236}">
                <a16:creationId xmlns:a16="http://schemas.microsoft.com/office/drawing/2014/main" id="{517AD1C2-037D-4441-82EE-A476C14A0CAC}"/>
              </a:ext>
            </a:extLst>
          </p:cNvPr>
          <p:cNvSpPr/>
          <p:nvPr/>
        </p:nvSpPr>
        <p:spPr>
          <a:xfrm>
            <a:off x="1373332" y="1917968"/>
            <a:ext cx="9018443" cy="4893647"/>
          </a:xfrm>
          <a:prstGeom prst="rect">
            <a:avLst/>
          </a:prstGeom>
        </p:spPr>
        <p:txBody>
          <a:bodyPr wrap="square">
            <a:spAutoFit/>
          </a:bodyPr>
          <a:lstStyle/>
          <a:p>
            <a:r>
              <a:rPr lang="en-GB" sz="4400" dirty="0">
                <a:solidFill>
                  <a:srgbClr val="FFC000"/>
                </a:solidFill>
                <a:highlight>
                  <a:srgbClr val="FFFF00"/>
                </a:highlight>
                <a:latin typeface="Comic Sans MS" panose="030F0702030302020204" pitchFamily="66" charset="0"/>
              </a:rPr>
              <a:t>h</a:t>
            </a:r>
            <a:r>
              <a:rPr lang="en-GB" sz="4400" dirty="0">
                <a:solidFill>
                  <a:srgbClr val="FFC000"/>
                </a:solidFill>
                <a:latin typeface="Comic Sans MS" panose="030F0702030302020204" pitchFamily="66" charset="0"/>
              </a:rPr>
              <a:t>e went to play in the sand   </a:t>
            </a:r>
            <a:r>
              <a:rPr lang="en-GB" sz="4400" dirty="0">
                <a:solidFill>
                  <a:srgbClr val="FFC000"/>
                </a:solidFill>
                <a:highlight>
                  <a:srgbClr val="FFFF00"/>
                </a:highlight>
                <a:latin typeface="Comic Sans MS" panose="030F0702030302020204" pitchFamily="66" charset="0"/>
              </a:rPr>
              <a:t>s</a:t>
            </a:r>
            <a:r>
              <a:rPr lang="en-GB" sz="4400" dirty="0">
                <a:solidFill>
                  <a:srgbClr val="FFC000"/>
                </a:solidFill>
                <a:latin typeface="Comic Sans MS" panose="030F0702030302020204" pitchFamily="66" charset="0"/>
              </a:rPr>
              <a:t>he went to play </a:t>
            </a:r>
            <a:r>
              <a:rPr lang="en-GB" sz="4400" dirty="0">
                <a:solidFill>
                  <a:srgbClr val="FFC000"/>
                </a:solidFill>
                <a:highlight>
                  <a:srgbClr val="FFFF00"/>
                </a:highlight>
                <a:latin typeface="Comic Sans MS" panose="030F0702030302020204" pitchFamily="66" charset="0"/>
              </a:rPr>
              <a:t>wiv</a:t>
            </a:r>
            <a:r>
              <a:rPr lang="en-GB" sz="4400" dirty="0">
                <a:solidFill>
                  <a:srgbClr val="FFC000"/>
                </a:solidFill>
                <a:latin typeface="Comic Sans MS" panose="030F0702030302020204" pitchFamily="66" charset="0"/>
              </a:rPr>
              <a:t> the clay </a:t>
            </a:r>
          </a:p>
          <a:p>
            <a:endParaRPr lang="en-GB" sz="4400" u="sng" dirty="0">
              <a:solidFill>
                <a:srgbClr val="FF0000"/>
              </a:solidFill>
              <a:latin typeface="Comic Sans MS" panose="030F0702030302020204" pitchFamily="66" charset="0"/>
              <a:ea typeface="+mj-ea"/>
              <a:cs typeface="+mj-cs"/>
            </a:endParaRPr>
          </a:p>
          <a:p>
            <a:endParaRPr lang="en-GB" sz="3600" u="sng" dirty="0">
              <a:latin typeface="Comic Sans MS" panose="030F0702030302020204" pitchFamily="66" charset="0"/>
              <a:ea typeface="+mj-ea"/>
              <a:cs typeface="+mj-cs"/>
            </a:endParaRPr>
          </a:p>
          <a:p>
            <a:endParaRPr lang="en-GB" sz="3600" u="sng" dirty="0">
              <a:latin typeface="Comic Sans MS" panose="030F0702030302020204" pitchFamily="66" charset="0"/>
              <a:ea typeface="+mj-ea"/>
              <a:cs typeface="+mj-cs"/>
            </a:endParaRPr>
          </a:p>
          <a:p>
            <a:r>
              <a:rPr lang="en-GB" sz="3600" u="sng" dirty="0">
                <a:latin typeface="Comic Sans MS" panose="030F0702030302020204" pitchFamily="66" charset="0"/>
                <a:ea typeface="+mj-ea"/>
                <a:cs typeface="+mj-cs"/>
              </a:rPr>
              <a:t>Now copy it up neatly (correct sentence on slide 15).</a:t>
            </a:r>
          </a:p>
          <a:p>
            <a:endParaRPr lang="en-GB" sz="3600" u="sng" dirty="0">
              <a:latin typeface="Comic Sans MS" panose="030F0702030302020204" pitchFamily="66" charset="0"/>
              <a:ea typeface="+mj-ea"/>
              <a:cs typeface="+mj-cs"/>
            </a:endParaRPr>
          </a:p>
        </p:txBody>
      </p:sp>
      <p:sp>
        <p:nvSpPr>
          <p:cNvPr id="6" name="Speech Bubble: Rectangle with Corners Rounded 5">
            <a:extLst>
              <a:ext uri="{FF2B5EF4-FFF2-40B4-BE49-F238E27FC236}">
                <a16:creationId xmlns:a16="http://schemas.microsoft.com/office/drawing/2014/main" id="{A1BBF2DF-5A56-4D26-8BDF-A6A309144733}"/>
              </a:ext>
            </a:extLst>
          </p:cNvPr>
          <p:cNvSpPr/>
          <p:nvPr/>
        </p:nvSpPr>
        <p:spPr>
          <a:xfrm>
            <a:off x="9043988" y="3611130"/>
            <a:ext cx="2695574" cy="1572491"/>
          </a:xfrm>
          <a:prstGeom prst="wedgeRoundRectCallout">
            <a:avLst>
              <a:gd name="adj1" fmla="val -141743"/>
              <a:gd name="adj2" fmla="val -66080"/>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2800" dirty="0">
                <a:solidFill>
                  <a:prstClr val="black"/>
                </a:solidFill>
                <a:latin typeface="Comic Sans MS" panose="030F0702030302020204" pitchFamily="66" charset="0"/>
              </a:rPr>
              <a:t>Did you spot all of the mistakes? </a:t>
            </a:r>
          </a:p>
        </p:txBody>
      </p:sp>
      <p:pic>
        <p:nvPicPr>
          <p:cNvPr id="7" name="Picture 6">
            <a:extLst>
              <a:ext uri="{FF2B5EF4-FFF2-40B4-BE49-F238E27FC236}">
                <a16:creationId xmlns:a16="http://schemas.microsoft.com/office/drawing/2014/main" id="{9D2414A8-EB1C-4F1C-AC5C-6211322AC70F}"/>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149928" y="565229"/>
            <a:ext cx="1214596" cy="1083346"/>
          </a:xfrm>
          <a:prstGeom prst="rect">
            <a:avLst/>
          </a:prstGeom>
        </p:spPr>
      </p:pic>
      <p:sp>
        <p:nvSpPr>
          <p:cNvPr id="8" name="Oval 7">
            <a:extLst>
              <a:ext uri="{FF2B5EF4-FFF2-40B4-BE49-F238E27FC236}">
                <a16:creationId xmlns:a16="http://schemas.microsoft.com/office/drawing/2014/main" id="{06E39E2E-8651-420A-ACF3-8F3EC4666B8F}"/>
              </a:ext>
            </a:extLst>
          </p:cNvPr>
          <p:cNvSpPr/>
          <p:nvPr/>
        </p:nvSpPr>
        <p:spPr>
          <a:xfrm>
            <a:off x="7853362" y="3034145"/>
            <a:ext cx="251548" cy="200891"/>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9164B0EB-7B1C-4359-B7B6-7672B3A2A5E2}"/>
              </a:ext>
            </a:extLst>
          </p:cNvPr>
          <p:cNvPicPr>
            <a:picLocks noChangeAspect="1"/>
          </p:cNvPicPr>
          <p:nvPr/>
        </p:nvPicPr>
        <p:blipFill>
          <a:blip r:embed="rId5"/>
          <a:stretch>
            <a:fillRect/>
          </a:stretch>
        </p:blipFill>
        <p:spPr>
          <a:xfrm>
            <a:off x="8523040" y="2359660"/>
            <a:ext cx="262151" cy="213378"/>
          </a:xfrm>
          <a:prstGeom prst="rect">
            <a:avLst/>
          </a:prstGeom>
        </p:spPr>
      </p:pic>
    </p:spTree>
    <p:extLst>
      <p:ext uri="{BB962C8B-B14F-4D97-AF65-F5344CB8AC3E}">
        <p14:creationId xmlns:p14="http://schemas.microsoft.com/office/powerpoint/2010/main" val="23771187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683635" y="347306"/>
            <a:ext cx="10605655" cy="1699202"/>
          </a:xfrm>
        </p:spPr>
        <p:txBody>
          <a:bodyPr>
            <a:normAutofit/>
          </a:bodyPr>
          <a:lstStyle/>
          <a:p>
            <a:r>
              <a:rPr lang="en-GB" sz="3600" dirty="0">
                <a:latin typeface="Comic Sans MS" panose="030F0702030302020204" pitchFamily="66" charset="0"/>
              </a:rPr>
              <a:t>  </a:t>
            </a:r>
            <a:r>
              <a:rPr lang="en-GB" sz="3600" u="sng" dirty="0">
                <a:latin typeface="Comic Sans MS" panose="030F0702030302020204" pitchFamily="66" charset="0"/>
              </a:rPr>
              <a:t>Edit a Sentence – correct sentences </a:t>
            </a:r>
            <a:endParaRPr lang="en-US" sz="3600"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7" name="Picture 6">
            <a:extLst>
              <a:ext uri="{FF2B5EF4-FFF2-40B4-BE49-F238E27FC236}">
                <a16:creationId xmlns:a16="http://schemas.microsoft.com/office/drawing/2014/main" id="{5DFDE5E3-EC4E-421F-89B3-A5A9D9B752E4}"/>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496600" y="2482219"/>
            <a:ext cx="1276782" cy="702666"/>
          </a:xfrm>
          <a:prstGeom prst="rect">
            <a:avLst/>
          </a:prstGeom>
        </p:spPr>
      </p:pic>
      <p:pic>
        <p:nvPicPr>
          <p:cNvPr id="8" name="Picture 7">
            <a:extLst>
              <a:ext uri="{FF2B5EF4-FFF2-40B4-BE49-F238E27FC236}">
                <a16:creationId xmlns:a16="http://schemas.microsoft.com/office/drawing/2014/main" id="{546B887C-DD70-4AD9-B69D-515B7E2D7040}"/>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558786" y="4216088"/>
            <a:ext cx="1214596" cy="1083346"/>
          </a:xfrm>
          <a:prstGeom prst="rect">
            <a:avLst/>
          </a:prstGeom>
        </p:spPr>
      </p:pic>
      <p:sp>
        <p:nvSpPr>
          <p:cNvPr id="9" name="Rectangle 8">
            <a:extLst>
              <a:ext uri="{FF2B5EF4-FFF2-40B4-BE49-F238E27FC236}">
                <a16:creationId xmlns:a16="http://schemas.microsoft.com/office/drawing/2014/main" id="{85A3CED0-AEFB-434B-9DC0-9CBE31F35B80}"/>
              </a:ext>
            </a:extLst>
          </p:cNvPr>
          <p:cNvSpPr/>
          <p:nvPr/>
        </p:nvSpPr>
        <p:spPr>
          <a:xfrm>
            <a:off x="1870364" y="4216088"/>
            <a:ext cx="9047756" cy="1446550"/>
          </a:xfrm>
          <a:prstGeom prst="rect">
            <a:avLst/>
          </a:prstGeom>
        </p:spPr>
        <p:txBody>
          <a:bodyPr wrap="square">
            <a:spAutoFit/>
          </a:bodyPr>
          <a:lstStyle/>
          <a:p>
            <a:pPr lvl="0"/>
            <a:r>
              <a:rPr lang="en-GB" sz="4400" dirty="0">
                <a:solidFill>
                  <a:srgbClr val="FFC000"/>
                </a:solidFill>
                <a:latin typeface="Comic Sans MS" panose="030F0702030302020204" pitchFamily="66" charset="0"/>
              </a:rPr>
              <a:t>He went to play in the sand. She went to play with the clay.</a:t>
            </a:r>
          </a:p>
        </p:txBody>
      </p:sp>
      <p:sp>
        <p:nvSpPr>
          <p:cNvPr id="10" name="TextBox 9">
            <a:extLst>
              <a:ext uri="{FF2B5EF4-FFF2-40B4-BE49-F238E27FC236}">
                <a16:creationId xmlns:a16="http://schemas.microsoft.com/office/drawing/2014/main" id="{C2D87B24-7F68-478B-A857-F57FB20E307D}"/>
              </a:ext>
            </a:extLst>
          </p:cNvPr>
          <p:cNvSpPr txBox="1"/>
          <p:nvPr/>
        </p:nvSpPr>
        <p:spPr>
          <a:xfrm>
            <a:off x="1968210" y="2408023"/>
            <a:ext cx="9321080" cy="769441"/>
          </a:xfrm>
          <a:prstGeom prst="rect">
            <a:avLst/>
          </a:prstGeom>
          <a:noFill/>
        </p:spPr>
        <p:txBody>
          <a:bodyPr wrap="square" rtlCol="0">
            <a:spAutoFit/>
          </a:bodyPr>
          <a:lstStyle/>
          <a:p>
            <a:r>
              <a:rPr lang="en-GB" sz="4400" dirty="0">
                <a:solidFill>
                  <a:srgbClr val="7030A0"/>
                </a:solidFill>
                <a:latin typeface="Comic Sans MS" panose="030F0702030302020204" pitchFamily="66" charset="0"/>
              </a:rPr>
              <a:t>He has lost his cap. It is in the pit.</a:t>
            </a:r>
            <a:endParaRPr lang="en-US" sz="4400" dirty="0">
              <a:solidFill>
                <a:schemeClr val="accent1"/>
              </a:solidFill>
              <a:latin typeface="Comic Sans MS" panose="030F0702030302020204" pitchFamily="66" charset="0"/>
            </a:endParaRPr>
          </a:p>
        </p:txBody>
      </p:sp>
    </p:spTree>
    <p:extLst>
      <p:ext uri="{BB962C8B-B14F-4D97-AF65-F5344CB8AC3E}">
        <p14:creationId xmlns:p14="http://schemas.microsoft.com/office/powerpoint/2010/main" val="25426362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77B1D-A37C-4776-A42E-8320EF659705}"/>
              </a:ext>
            </a:extLst>
          </p:cNvPr>
          <p:cNvSpPr>
            <a:spLocks noGrp="1"/>
          </p:cNvSpPr>
          <p:nvPr>
            <p:ph type="title"/>
          </p:nvPr>
        </p:nvSpPr>
        <p:spPr>
          <a:xfrm>
            <a:off x="1302849" y="744037"/>
            <a:ext cx="10515600" cy="1325563"/>
          </a:xfrm>
          <a:solidFill>
            <a:schemeClr val="accent4">
              <a:lumMod val="20000"/>
              <a:lumOff val="80000"/>
            </a:schemeClr>
          </a:solidFill>
        </p:spPr>
        <p:txBody>
          <a:bodyPr>
            <a:normAutofit fontScale="90000"/>
          </a:bodyPr>
          <a:lstStyle/>
          <a:p>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dirty="0">
                <a:solidFill>
                  <a:srgbClr val="FF0000"/>
                </a:solidFill>
                <a:latin typeface="Comic Sans MS" panose="030F0702030302020204" pitchFamily="66" charset="0"/>
              </a:rPr>
              <a:t>Stick your sheet in the front of your purple book.</a:t>
            </a:r>
            <a:br>
              <a:rPr lang="en-GB" sz="4000" b="1" dirty="0">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Thank you for working hard.</a:t>
            </a:r>
            <a:br>
              <a:rPr lang="en-GB" sz="4000" dirty="0">
                <a:latin typeface="Comic Sans MS" panose="030F0702030302020204" pitchFamily="66" charset="0"/>
              </a:rPr>
            </a:br>
            <a:r>
              <a:rPr lang="en-GB" sz="4000" b="1" dirty="0">
                <a:solidFill>
                  <a:srgbClr val="FF0000"/>
                </a:solidFill>
                <a:latin typeface="Comic Sans MS" panose="030F0702030302020204" pitchFamily="66" charset="0"/>
              </a:rPr>
              <a:t>                  </a:t>
            </a: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Now have a break and a snack.</a:t>
            </a:r>
            <a:br>
              <a:rPr lang="en-GB" sz="4000" dirty="0">
                <a:latin typeface="Comic Sans MS" panose="030F0702030302020204" pitchFamily="66" charset="0"/>
              </a:rPr>
            </a:br>
            <a:br>
              <a:rPr lang="en-GB" sz="4000" dirty="0">
                <a:latin typeface="Comic Sans MS" panose="030F0702030302020204" pitchFamily="66" charset="0"/>
              </a:rPr>
            </a:br>
            <a:endParaRPr lang="en-US" sz="4000" dirty="0">
              <a:latin typeface="Comic Sans MS" panose="030F0702030302020204" pitchFamily="66" charset="0"/>
            </a:endParaRPr>
          </a:p>
        </p:txBody>
      </p:sp>
      <p:pic>
        <p:nvPicPr>
          <p:cNvPr id="8" name="Picture 7">
            <a:extLst>
              <a:ext uri="{FF2B5EF4-FFF2-40B4-BE49-F238E27FC236}">
                <a16:creationId xmlns:a16="http://schemas.microsoft.com/office/drawing/2014/main" id="{7E1560B9-A71C-43A3-9B23-973503BCEB46}"/>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182351" y="3429000"/>
            <a:ext cx="2438400" cy="1679448"/>
          </a:xfrm>
          <a:prstGeom prst="rect">
            <a:avLst/>
          </a:prstGeom>
          <a:solidFill>
            <a:schemeClr val="accent4">
              <a:lumMod val="20000"/>
              <a:lumOff val="80000"/>
            </a:schemeClr>
          </a:solidFill>
        </p:spPr>
      </p:pic>
      <p:sp>
        <p:nvSpPr>
          <p:cNvPr id="4" name="Speech Bubble: Rectangle with Corners Rounded 3">
            <a:extLst>
              <a:ext uri="{FF2B5EF4-FFF2-40B4-BE49-F238E27FC236}">
                <a16:creationId xmlns:a16="http://schemas.microsoft.com/office/drawing/2014/main" id="{8AAC694D-9746-4056-A07D-52F99EA7DDB2}"/>
              </a:ext>
            </a:extLst>
          </p:cNvPr>
          <p:cNvSpPr/>
          <p:nvPr/>
        </p:nvSpPr>
        <p:spPr>
          <a:xfrm>
            <a:off x="4959927" y="4137237"/>
            <a:ext cx="6747685" cy="1108364"/>
          </a:xfrm>
          <a:prstGeom prst="wedgeRoundRectCallout">
            <a:avLst>
              <a:gd name="adj1" fmla="val -56765"/>
              <a:gd name="adj2" fmla="val 131250"/>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peech Bubble: Rectangle with Corners Rounded 5">
            <a:extLst>
              <a:ext uri="{FF2B5EF4-FFF2-40B4-BE49-F238E27FC236}">
                <a16:creationId xmlns:a16="http://schemas.microsoft.com/office/drawing/2014/main" id="{A93D3510-5C87-4E52-9613-97A62B7144D5}"/>
              </a:ext>
            </a:extLst>
          </p:cNvPr>
          <p:cNvSpPr/>
          <p:nvPr/>
        </p:nvSpPr>
        <p:spPr>
          <a:xfrm>
            <a:off x="1884218" y="2219364"/>
            <a:ext cx="6386946" cy="817418"/>
          </a:xfrm>
          <a:prstGeom prst="wedgeRoundRectCallout">
            <a:avLst>
              <a:gd name="adj1" fmla="val -659"/>
              <a:gd name="adj2" fmla="val 126907"/>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935819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solidFill>
                  <a:srgbClr val="FF0000"/>
                </a:solidFill>
              </a:rPr>
              <a:t>                          </a:t>
            </a:r>
            <a:r>
              <a:rPr lang="en-GB" sz="3600" u="sng" dirty="0">
                <a:solidFill>
                  <a:srgbClr val="FF0000"/>
                </a:solidFill>
                <a:latin typeface="Comic Sans MS" panose="030F0702030302020204" pitchFamily="66" charset="0"/>
              </a:rPr>
              <a:t>White Rose Maths</a:t>
            </a:r>
            <a:endParaRPr lang="en-US" sz="3600" u="sng" dirty="0">
              <a:solidFill>
                <a:srgbClr val="FF0000"/>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lgn="ctr">
              <a:buNone/>
            </a:pPr>
            <a:r>
              <a:rPr lang="en-GB" sz="3200" u="sng" dirty="0">
                <a:latin typeface="Comic Sans MS" panose="030F0702030302020204" pitchFamily="66" charset="0"/>
              </a:rPr>
              <a:t>Add ones by using number bonds</a:t>
            </a:r>
          </a:p>
          <a:p>
            <a:pPr marL="0" indent="0">
              <a:buNone/>
            </a:pPr>
            <a:r>
              <a:rPr lang="en-GB" dirty="0">
                <a:latin typeface="Comic Sans MS" panose="030F0702030302020204" pitchFamily="66" charset="0"/>
              </a:rPr>
              <a:t>You will need:</a:t>
            </a:r>
          </a:p>
          <a:p>
            <a:pPr>
              <a:buFontTx/>
              <a:buChar char="-"/>
            </a:pPr>
            <a:r>
              <a:rPr lang="en-GB" dirty="0">
                <a:latin typeface="Comic Sans MS" panose="030F0702030302020204" pitchFamily="66" charset="0"/>
              </a:rPr>
              <a:t>Add by Making 10 - calculations (2)</a:t>
            </a:r>
          </a:p>
          <a:p>
            <a:pPr>
              <a:buFontTx/>
              <a:buChar char="-"/>
            </a:pPr>
            <a:r>
              <a:rPr lang="en-GB" dirty="0">
                <a:latin typeface="Comic Sans MS" panose="030F0702030302020204" pitchFamily="66" charset="0"/>
              </a:rPr>
              <a:t>Add by making 10 calculation sheet</a:t>
            </a:r>
          </a:p>
          <a:p>
            <a:pPr>
              <a:buFontTx/>
              <a:buChar char="-"/>
            </a:pPr>
            <a:r>
              <a:rPr lang="en-GB" dirty="0">
                <a:latin typeface="Comic Sans MS" panose="030F0702030302020204" pitchFamily="66" charset="0"/>
              </a:rPr>
              <a:t>tens frames to make 20 and counters</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sz="3500" u="sng"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4" name="Picture 3">
            <a:extLst>
              <a:ext uri="{FF2B5EF4-FFF2-40B4-BE49-F238E27FC236}">
                <a16:creationId xmlns:a16="http://schemas.microsoft.com/office/drawing/2014/main" id="{0B428C94-CE84-4C02-958A-BC468437477B}"/>
              </a:ext>
            </a:extLst>
          </p:cNvPr>
          <p:cNvPicPr>
            <a:picLocks noChangeAspect="1"/>
          </p:cNvPicPr>
          <p:nvPr/>
        </p:nvPicPr>
        <p:blipFill>
          <a:blip r:embed="rId4"/>
          <a:stretch>
            <a:fillRect/>
          </a:stretch>
        </p:blipFill>
        <p:spPr>
          <a:xfrm>
            <a:off x="9864436" y="247859"/>
            <a:ext cx="2037267" cy="1524421"/>
          </a:xfrm>
          <a:prstGeom prst="rect">
            <a:avLst/>
          </a:prstGeom>
        </p:spPr>
      </p:pic>
      <p:pic>
        <p:nvPicPr>
          <p:cNvPr id="9" name="Picture 8">
            <a:extLst>
              <a:ext uri="{FF2B5EF4-FFF2-40B4-BE49-F238E27FC236}">
                <a16:creationId xmlns:a16="http://schemas.microsoft.com/office/drawing/2014/main" id="{D5993CE9-CC0E-47DF-ADE7-B72D33C43C31}"/>
              </a:ext>
            </a:extLst>
          </p:cNvPr>
          <p:cNvPicPr>
            <a:picLocks noChangeAspect="1"/>
          </p:cNvPicPr>
          <p:nvPr/>
        </p:nvPicPr>
        <p:blipFill>
          <a:blip r:embed="rId5"/>
          <a:stretch>
            <a:fillRect/>
          </a:stretch>
        </p:blipFill>
        <p:spPr>
          <a:xfrm>
            <a:off x="7525550" y="4045913"/>
            <a:ext cx="1871634" cy="2243522"/>
          </a:xfrm>
          <a:prstGeom prst="rect">
            <a:avLst/>
          </a:prstGeom>
        </p:spPr>
      </p:pic>
    </p:spTree>
    <p:extLst>
      <p:ext uri="{BB962C8B-B14F-4D97-AF65-F5344CB8AC3E}">
        <p14:creationId xmlns:p14="http://schemas.microsoft.com/office/powerpoint/2010/main" val="36677814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465426" y="32657"/>
            <a:ext cx="10758055" cy="2942771"/>
          </a:xfrm>
        </p:spPr>
        <p:txBody>
          <a:bodyPr>
            <a:noAutofit/>
          </a:bodyPr>
          <a:lstStyle/>
          <a:p>
            <a:pPr algn="ct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r>
              <a:rPr lang="en-GB" sz="3600" dirty="0">
                <a:latin typeface="Comic Sans MS" panose="030F0702030302020204" pitchFamily="66" charset="0"/>
              </a:rPr>
              <a:t>Is this true or false?    (answer on slide 19)</a:t>
            </a:r>
            <a:br>
              <a:rPr lang="en-GB" sz="3600"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817418" y="1399310"/>
            <a:ext cx="10163608" cy="5556584"/>
          </a:xfrm>
        </p:spPr>
        <p:txBody>
          <a:bodyPr>
            <a:normAutofit/>
          </a:bodyPr>
          <a:lstStyle/>
          <a:p>
            <a:pPr marL="0" indent="0" algn="ctr">
              <a:buNone/>
            </a:pPr>
            <a:endParaRPr lang="en-GB" sz="3600" u="sng" dirty="0">
              <a:latin typeface="Comic Sans MS" panose="030F0702030302020204" pitchFamily="66" charset="0"/>
            </a:endParaRPr>
          </a:p>
          <a:p>
            <a:pPr marL="0" indent="0" algn="ctr">
              <a:buNone/>
            </a:pPr>
            <a:endParaRPr lang="en-GB" sz="3500" u="sng"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lgn="ctr">
              <a:buNone/>
            </a:pPr>
            <a:r>
              <a:rPr lang="en-GB" sz="3600" dirty="0">
                <a:latin typeface="Comic Sans MS" panose="030F0702030302020204" pitchFamily="66" charset="0"/>
              </a:rPr>
              <a:t>. </a:t>
            </a:r>
          </a:p>
        </p:txBody>
      </p:sp>
      <p:pic>
        <p:nvPicPr>
          <p:cNvPr id="8" name="Picture 7">
            <a:extLst>
              <a:ext uri="{FF2B5EF4-FFF2-40B4-BE49-F238E27FC236}">
                <a16:creationId xmlns:a16="http://schemas.microsoft.com/office/drawing/2014/main" id="{1FA346BD-4325-4747-B64B-63330B1F8F0F}"/>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17418" y="404521"/>
            <a:ext cx="2483942" cy="622926"/>
          </a:xfrm>
          <a:prstGeom prst="rect">
            <a:avLst/>
          </a:prstGeom>
        </p:spPr>
      </p:pic>
      <p:pic>
        <p:nvPicPr>
          <p:cNvPr id="5" name="Picture 4">
            <a:extLst>
              <a:ext uri="{FF2B5EF4-FFF2-40B4-BE49-F238E27FC236}">
                <a16:creationId xmlns:a16="http://schemas.microsoft.com/office/drawing/2014/main" id="{A233FA35-6278-452C-8358-DE705769BF82}"/>
              </a:ext>
            </a:extLst>
          </p:cNvPr>
          <p:cNvPicPr>
            <a:picLocks noChangeAspect="1"/>
          </p:cNvPicPr>
          <p:nvPr/>
        </p:nvPicPr>
        <p:blipFill>
          <a:blip r:embed="rId4"/>
          <a:stretch>
            <a:fillRect/>
          </a:stretch>
        </p:blipFill>
        <p:spPr>
          <a:xfrm>
            <a:off x="3162815" y="2393943"/>
            <a:ext cx="5110298" cy="3567318"/>
          </a:xfrm>
          <a:prstGeom prst="rect">
            <a:avLst/>
          </a:prstGeom>
        </p:spPr>
      </p:pic>
    </p:spTree>
    <p:extLst>
      <p:ext uri="{BB962C8B-B14F-4D97-AF65-F5344CB8AC3E}">
        <p14:creationId xmlns:p14="http://schemas.microsoft.com/office/powerpoint/2010/main" val="42054531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690688"/>
            <a:ext cx="10515600" cy="5265206"/>
          </a:xfrm>
        </p:spPr>
        <p:txBody>
          <a:bodyPr>
            <a:normAutofit/>
          </a:bodyPr>
          <a:lstStyle/>
          <a:p>
            <a:pPr marL="0" indent="0" algn="ctr">
              <a:buNone/>
            </a:pPr>
            <a:endParaRPr lang="en-GB" sz="3600" u="sng" dirty="0">
              <a:latin typeface="Comic Sans MS" panose="030F0702030302020204" pitchFamily="66" charset="0"/>
            </a:endParaRPr>
          </a:p>
          <a:p>
            <a:pPr marL="0" indent="0" algn="ctr">
              <a:buNone/>
            </a:pPr>
            <a:endParaRPr lang="en-GB" sz="3500" u="sng" dirty="0">
              <a:latin typeface="Comic Sans MS" panose="030F0702030302020204" pitchFamily="66" charset="0"/>
            </a:endParaRPr>
          </a:p>
          <a:p>
            <a:pPr marL="0" indent="0" algn="ctr">
              <a:buNone/>
            </a:pPr>
            <a:endParaRPr lang="en-GB" dirty="0">
              <a:latin typeface="Comic Sans MS" panose="030F0702030302020204" pitchFamily="66" charset="0"/>
            </a:endParaRPr>
          </a:p>
        </p:txBody>
      </p:sp>
      <p:pic>
        <p:nvPicPr>
          <p:cNvPr id="7" name="Picture 6">
            <a:extLst>
              <a:ext uri="{FF2B5EF4-FFF2-40B4-BE49-F238E27FC236}">
                <a16:creationId xmlns:a16="http://schemas.microsoft.com/office/drawing/2014/main" id="{3CD2F076-8179-4296-B070-8CA467A1FC41}"/>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65426" y="339630"/>
            <a:ext cx="2483942" cy="622926"/>
          </a:xfrm>
          <a:prstGeom prst="rect">
            <a:avLst/>
          </a:prstGeom>
        </p:spPr>
      </p:pic>
      <p:pic>
        <p:nvPicPr>
          <p:cNvPr id="5" name="Picture 4">
            <a:extLst>
              <a:ext uri="{FF2B5EF4-FFF2-40B4-BE49-F238E27FC236}">
                <a16:creationId xmlns:a16="http://schemas.microsoft.com/office/drawing/2014/main" id="{CEA9140A-B122-4E5A-B96B-FEDBBBD88735}"/>
              </a:ext>
            </a:extLst>
          </p:cNvPr>
          <p:cNvPicPr>
            <a:picLocks noChangeAspect="1"/>
          </p:cNvPicPr>
          <p:nvPr/>
        </p:nvPicPr>
        <p:blipFill>
          <a:blip r:embed="rId4"/>
          <a:stretch>
            <a:fillRect/>
          </a:stretch>
        </p:blipFill>
        <p:spPr>
          <a:xfrm>
            <a:off x="3108614" y="1823893"/>
            <a:ext cx="5974771" cy="4157701"/>
          </a:xfrm>
          <a:prstGeom prst="rect">
            <a:avLst/>
          </a:prstGeom>
        </p:spPr>
      </p:pic>
    </p:spTree>
    <p:extLst>
      <p:ext uri="{BB962C8B-B14F-4D97-AF65-F5344CB8AC3E}">
        <p14:creationId xmlns:p14="http://schemas.microsoft.com/office/powerpoint/2010/main" val="33919169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838200" y="384571"/>
            <a:ext cx="10758055" cy="1044588"/>
          </a:xfrm>
        </p:spPr>
        <p:txBody>
          <a:bodyPr>
            <a:noAutofit/>
          </a:bodyPr>
          <a:lstStyle/>
          <a:p>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dirty="0">
                <a:solidFill>
                  <a:srgbClr val="FF0000"/>
                </a:solidFill>
                <a:latin typeface="Comic Sans MS" panose="030F0702030302020204" pitchFamily="66" charset="0"/>
              </a:rPr>
            </a:br>
            <a:br>
              <a:rPr lang="en-GB" sz="3600" b="1" u="sng" dirty="0">
                <a:latin typeface="Comic Sans MS" panose="030F0702030302020204" pitchFamily="66" charset="0"/>
              </a:rPr>
            </a:b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143974" y="5070440"/>
            <a:ext cx="11904051" cy="1579742"/>
          </a:xfrm>
          <a:ln w="28575">
            <a:solidFill>
              <a:schemeClr val="tx1"/>
            </a:solidFill>
          </a:ln>
        </p:spPr>
        <p:txBody>
          <a:bodyPr>
            <a:normAutofit fontScale="92500" lnSpcReduction="10000"/>
          </a:bodyPr>
          <a:lstStyle/>
          <a:p>
            <a:pPr marL="0" indent="0">
              <a:buNone/>
            </a:pPr>
            <a:r>
              <a:rPr lang="en-GB" sz="3200" dirty="0">
                <a:latin typeface="Comic Sans MS" panose="030F0702030302020204" pitchFamily="66" charset="0"/>
              </a:rPr>
              <a:t>Try these using your 10s frame and counters:</a:t>
            </a:r>
          </a:p>
          <a:p>
            <a:pPr marL="0" indent="0">
              <a:buNone/>
            </a:pPr>
            <a:r>
              <a:rPr lang="en-GB" sz="3200" dirty="0">
                <a:latin typeface="Comic Sans MS" panose="030F0702030302020204" pitchFamily="66" charset="0"/>
              </a:rPr>
              <a:t>5 + 8 =                   8 + 7 =                4 + 9 =  </a:t>
            </a:r>
          </a:p>
          <a:p>
            <a:pPr marL="0" indent="0">
              <a:buNone/>
            </a:pPr>
            <a:r>
              <a:rPr lang="en-GB" sz="3200" dirty="0">
                <a:latin typeface="Comic Sans MS" panose="030F0702030302020204" pitchFamily="66" charset="0"/>
              </a:rPr>
              <a:t>Don’t forget to write what you did:  </a:t>
            </a:r>
            <a:r>
              <a:rPr lang="en-GB" sz="3200" b="1" dirty="0">
                <a:latin typeface="Comic Sans MS" panose="030F0702030302020204" pitchFamily="66" charset="0"/>
              </a:rPr>
              <a:t>__ + __ so 10 + __ = __</a:t>
            </a:r>
          </a:p>
        </p:txBody>
      </p:sp>
      <p:pic>
        <p:nvPicPr>
          <p:cNvPr id="12" name="Picture 11">
            <a:extLst>
              <a:ext uri="{FF2B5EF4-FFF2-40B4-BE49-F238E27FC236}">
                <a16:creationId xmlns:a16="http://schemas.microsoft.com/office/drawing/2014/main" id="{80F89160-83D0-42D2-AD2C-7D0B9B303EA1}"/>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95745" y="365125"/>
            <a:ext cx="2483942" cy="622926"/>
          </a:xfrm>
          <a:prstGeom prst="rect">
            <a:avLst/>
          </a:prstGeom>
        </p:spPr>
      </p:pic>
      <p:pic>
        <p:nvPicPr>
          <p:cNvPr id="6" name="Picture 5">
            <a:extLst>
              <a:ext uri="{FF2B5EF4-FFF2-40B4-BE49-F238E27FC236}">
                <a16:creationId xmlns:a16="http://schemas.microsoft.com/office/drawing/2014/main" id="{BFB2A3D0-AB12-47EE-80C2-51842C1A222F}"/>
              </a:ext>
            </a:extLst>
          </p:cNvPr>
          <p:cNvPicPr>
            <a:picLocks noChangeAspect="1"/>
          </p:cNvPicPr>
          <p:nvPr/>
        </p:nvPicPr>
        <p:blipFill>
          <a:blip r:embed="rId4"/>
          <a:stretch>
            <a:fillRect/>
          </a:stretch>
        </p:blipFill>
        <p:spPr>
          <a:xfrm>
            <a:off x="8817181" y="1988744"/>
            <a:ext cx="2483941" cy="2977493"/>
          </a:xfrm>
          <a:prstGeom prst="rect">
            <a:avLst/>
          </a:prstGeom>
        </p:spPr>
      </p:pic>
      <p:sp>
        <p:nvSpPr>
          <p:cNvPr id="5" name="Oval 4">
            <a:extLst>
              <a:ext uri="{FF2B5EF4-FFF2-40B4-BE49-F238E27FC236}">
                <a16:creationId xmlns:a16="http://schemas.microsoft.com/office/drawing/2014/main" id="{E4A99E17-0E56-41E5-A6A3-DDE2FEB32705}"/>
              </a:ext>
            </a:extLst>
          </p:cNvPr>
          <p:cNvSpPr/>
          <p:nvPr/>
        </p:nvSpPr>
        <p:spPr>
          <a:xfrm>
            <a:off x="8985438" y="2721564"/>
            <a:ext cx="401782" cy="41792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a:extLst>
              <a:ext uri="{FF2B5EF4-FFF2-40B4-BE49-F238E27FC236}">
                <a16:creationId xmlns:a16="http://schemas.microsoft.com/office/drawing/2014/main" id="{F588B18F-2743-41D4-B7A3-66C3E0D6B069}"/>
              </a:ext>
            </a:extLst>
          </p:cNvPr>
          <p:cNvSpPr/>
          <p:nvPr/>
        </p:nvSpPr>
        <p:spPr>
          <a:xfrm>
            <a:off x="8985438" y="2174045"/>
            <a:ext cx="401782" cy="41792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a:extLst>
              <a:ext uri="{FF2B5EF4-FFF2-40B4-BE49-F238E27FC236}">
                <a16:creationId xmlns:a16="http://schemas.microsoft.com/office/drawing/2014/main" id="{13FE3247-7B8A-4270-880A-76F050B8844C}"/>
              </a:ext>
            </a:extLst>
          </p:cNvPr>
          <p:cNvSpPr/>
          <p:nvPr/>
        </p:nvSpPr>
        <p:spPr>
          <a:xfrm>
            <a:off x="9521655" y="2748767"/>
            <a:ext cx="401782" cy="41792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DB54DE52-0AE6-4058-963C-1431B04B015B}"/>
              </a:ext>
            </a:extLst>
          </p:cNvPr>
          <p:cNvSpPr/>
          <p:nvPr/>
        </p:nvSpPr>
        <p:spPr>
          <a:xfrm>
            <a:off x="9517260" y="2159888"/>
            <a:ext cx="401782" cy="41792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72A6EBA8-04A2-4C68-A15A-665A7BE2FEA1}"/>
              </a:ext>
            </a:extLst>
          </p:cNvPr>
          <p:cNvSpPr/>
          <p:nvPr/>
        </p:nvSpPr>
        <p:spPr>
          <a:xfrm>
            <a:off x="8977210" y="4398183"/>
            <a:ext cx="401782" cy="41792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6742B907-2539-475B-AF76-85544BD6E215}"/>
              </a:ext>
            </a:extLst>
          </p:cNvPr>
          <p:cNvSpPr/>
          <p:nvPr/>
        </p:nvSpPr>
        <p:spPr>
          <a:xfrm>
            <a:off x="8966815" y="3840304"/>
            <a:ext cx="401782" cy="41792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B601CE8D-2D71-4326-8461-CDCDE7951555}"/>
              </a:ext>
            </a:extLst>
          </p:cNvPr>
          <p:cNvSpPr/>
          <p:nvPr/>
        </p:nvSpPr>
        <p:spPr>
          <a:xfrm>
            <a:off x="8985438" y="3295293"/>
            <a:ext cx="401782" cy="41792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a:extLst>
              <a:ext uri="{FF2B5EF4-FFF2-40B4-BE49-F238E27FC236}">
                <a16:creationId xmlns:a16="http://schemas.microsoft.com/office/drawing/2014/main" id="{A4E3FAAA-BC78-4D3D-8A70-336C96513815}"/>
              </a:ext>
            </a:extLst>
          </p:cNvPr>
          <p:cNvSpPr/>
          <p:nvPr/>
        </p:nvSpPr>
        <p:spPr>
          <a:xfrm>
            <a:off x="9489525" y="3892405"/>
            <a:ext cx="401783" cy="417921"/>
          </a:xfrm>
          <a:prstGeom prst="ellipse">
            <a:avLst/>
          </a:prstGeom>
          <a:solidFill>
            <a:srgbClr val="FF0066"/>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1DB057BD-D7AD-4BA9-AF17-D7FB3FC18B11}"/>
              </a:ext>
            </a:extLst>
          </p:cNvPr>
          <p:cNvSpPr/>
          <p:nvPr/>
        </p:nvSpPr>
        <p:spPr>
          <a:xfrm>
            <a:off x="10172998" y="2196101"/>
            <a:ext cx="401783" cy="417921"/>
          </a:xfrm>
          <a:prstGeom prst="ellipse">
            <a:avLst/>
          </a:prstGeom>
          <a:solidFill>
            <a:srgbClr val="FF0066"/>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BE8E1208-B8B1-4093-8D2F-89CE3BE85548}"/>
              </a:ext>
            </a:extLst>
          </p:cNvPr>
          <p:cNvSpPr/>
          <p:nvPr/>
        </p:nvSpPr>
        <p:spPr>
          <a:xfrm>
            <a:off x="9489525" y="4398183"/>
            <a:ext cx="401783" cy="417921"/>
          </a:xfrm>
          <a:prstGeom prst="ellipse">
            <a:avLst/>
          </a:prstGeom>
          <a:solidFill>
            <a:srgbClr val="FF0066"/>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76829D08-A4DC-47E4-82E8-9377060A34CF}"/>
              </a:ext>
            </a:extLst>
          </p:cNvPr>
          <p:cNvSpPr/>
          <p:nvPr/>
        </p:nvSpPr>
        <p:spPr>
          <a:xfrm>
            <a:off x="10172997" y="3848963"/>
            <a:ext cx="401783" cy="417921"/>
          </a:xfrm>
          <a:prstGeom prst="ellipse">
            <a:avLst/>
          </a:prstGeom>
          <a:solidFill>
            <a:srgbClr val="FF0066"/>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08D6A13D-F330-4103-9386-89274E7CB005}"/>
              </a:ext>
            </a:extLst>
          </p:cNvPr>
          <p:cNvSpPr/>
          <p:nvPr/>
        </p:nvSpPr>
        <p:spPr>
          <a:xfrm>
            <a:off x="10172998" y="3313850"/>
            <a:ext cx="401783" cy="417921"/>
          </a:xfrm>
          <a:prstGeom prst="ellipse">
            <a:avLst/>
          </a:prstGeom>
          <a:solidFill>
            <a:srgbClr val="FF0066"/>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a:extLst>
              <a:ext uri="{FF2B5EF4-FFF2-40B4-BE49-F238E27FC236}">
                <a16:creationId xmlns:a16="http://schemas.microsoft.com/office/drawing/2014/main" id="{8BAACB46-3349-4025-A32C-2D2BE2C5C72B}"/>
              </a:ext>
            </a:extLst>
          </p:cNvPr>
          <p:cNvSpPr/>
          <p:nvPr/>
        </p:nvSpPr>
        <p:spPr>
          <a:xfrm>
            <a:off x="10172998" y="2736212"/>
            <a:ext cx="401783" cy="417921"/>
          </a:xfrm>
          <a:prstGeom prst="ellipse">
            <a:avLst/>
          </a:prstGeom>
          <a:solidFill>
            <a:srgbClr val="FF0066"/>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a:extLst>
              <a:ext uri="{FF2B5EF4-FFF2-40B4-BE49-F238E27FC236}">
                <a16:creationId xmlns:a16="http://schemas.microsoft.com/office/drawing/2014/main" id="{7B16CA1E-CE98-46EA-8A10-3E4BF654853C}"/>
              </a:ext>
            </a:extLst>
          </p:cNvPr>
          <p:cNvSpPr txBox="1"/>
          <p:nvPr/>
        </p:nvSpPr>
        <p:spPr>
          <a:xfrm>
            <a:off x="249382" y="1524030"/>
            <a:ext cx="3617768" cy="2369880"/>
          </a:xfrm>
          <a:prstGeom prst="rect">
            <a:avLst/>
          </a:prstGeom>
          <a:noFill/>
          <a:ln>
            <a:solidFill>
              <a:schemeClr val="tx1"/>
            </a:solidFill>
          </a:ln>
        </p:spPr>
        <p:txBody>
          <a:bodyPr wrap="square" rtlCol="0">
            <a:spAutoFit/>
          </a:bodyPr>
          <a:lstStyle/>
          <a:p>
            <a:pPr marL="914400" indent="-914400"/>
            <a:r>
              <a:rPr lang="en-GB" sz="3200" dirty="0">
                <a:latin typeface="Comic Sans MS" panose="030F0702030302020204" pitchFamily="66" charset="0"/>
              </a:rPr>
              <a:t>           </a:t>
            </a:r>
          </a:p>
          <a:p>
            <a:pPr marL="914400" indent="-914400"/>
            <a:endParaRPr lang="en-GB" sz="3200" dirty="0">
              <a:latin typeface="Comic Sans MS" panose="030F0702030302020204" pitchFamily="66" charset="0"/>
            </a:endParaRPr>
          </a:p>
          <a:p>
            <a:r>
              <a:rPr lang="en-GB" sz="2800" dirty="0">
                <a:latin typeface="Comic Sans MS" panose="030F0702030302020204" pitchFamily="66" charset="0"/>
              </a:rPr>
              <a:t>Remind yourself of          yesterday’s teaching and activity.</a:t>
            </a:r>
            <a:endParaRPr lang="en-US" sz="2800" dirty="0">
              <a:latin typeface="Comic Sans MS" panose="030F0702030302020204" pitchFamily="66" charset="0"/>
            </a:endParaRPr>
          </a:p>
        </p:txBody>
      </p:sp>
      <p:pic>
        <p:nvPicPr>
          <p:cNvPr id="24" name="Picture 23">
            <a:extLst>
              <a:ext uri="{FF2B5EF4-FFF2-40B4-BE49-F238E27FC236}">
                <a16:creationId xmlns:a16="http://schemas.microsoft.com/office/drawing/2014/main" id="{60BD4136-6225-407E-9289-4BB9A3AE0272}"/>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404859" y="1577976"/>
            <a:ext cx="1128283" cy="946445"/>
          </a:xfrm>
          <a:prstGeom prst="rect">
            <a:avLst/>
          </a:prstGeom>
        </p:spPr>
      </p:pic>
      <p:sp>
        <p:nvSpPr>
          <p:cNvPr id="26" name="TextBox 25">
            <a:extLst>
              <a:ext uri="{FF2B5EF4-FFF2-40B4-BE49-F238E27FC236}">
                <a16:creationId xmlns:a16="http://schemas.microsoft.com/office/drawing/2014/main" id="{87E99BBA-6F7F-4EE6-8626-0B11D03DC56D}"/>
              </a:ext>
            </a:extLst>
          </p:cNvPr>
          <p:cNvSpPr txBox="1"/>
          <p:nvPr/>
        </p:nvSpPr>
        <p:spPr>
          <a:xfrm>
            <a:off x="4228085" y="1385786"/>
            <a:ext cx="4228161" cy="646331"/>
          </a:xfrm>
          <a:prstGeom prst="rect">
            <a:avLst/>
          </a:prstGeom>
          <a:noFill/>
        </p:spPr>
        <p:txBody>
          <a:bodyPr wrap="square" rtlCol="0">
            <a:spAutoFit/>
          </a:bodyPr>
          <a:lstStyle/>
          <a:p>
            <a:r>
              <a:rPr lang="en-GB" sz="3600" dirty="0">
                <a:solidFill>
                  <a:srgbClr val="0070C0"/>
                </a:solidFill>
                <a:latin typeface="Comic Sans MS" panose="030F0702030302020204" pitchFamily="66" charset="0"/>
              </a:rPr>
              <a:t>8</a:t>
            </a:r>
            <a:r>
              <a:rPr lang="en-GB" sz="3600" dirty="0">
                <a:solidFill>
                  <a:srgbClr val="FF0000"/>
                </a:solidFill>
                <a:latin typeface="Comic Sans MS" panose="030F0702030302020204" pitchFamily="66" charset="0"/>
              </a:rPr>
              <a:t> </a:t>
            </a:r>
            <a:r>
              <a:rPr lang="en-GB" sz="3600" dirty="0">
                <a:latin typeface="Comic Sans MS" panose="030F0702030302020204" pitchFamily="66" charset="0"/>
              </a:rPr>
              <a:t>+</a:t>
            </a:r>
            <a:r>
              <a:rPr lang="en-GB" sz="3600" dirty="0">
                <a:solidFill>
                  <a:srgbClr val="FF0000"/>
                </a:solidFill>
                <a:latin typeface="Comic Sans MS" panose="030F0702030302020204" pitchFamily="66" charset="0"/>
              </a:rPr>
              <a:t> </a:t>
            </a:r>
            <a:r>
              <a:rPr lang="en-GB" sz="3600" dirty="0">
                <a:solidFill>
                  <a:srgbClr val="FF0066"/>
                </a:solidFill>
                <a:latin typeface="Comic Sans MS" panose="030F0702030302020204" pitchFamily="66" charset="0"/>
              </a:rPr>
              <a:t>6</a:t>
            </a:r>
            <a:r>
              <a:rPr lang="en-GB" sz="3600" dirty="0">
                <a:solidFill>
                  <a:srgbClr val="FF0000"/>
                </a:solidFill>
                <a:latin typeface="Comic Sans MS" panose="030F0702030302020204" pitchFamily="66" charset="0"/>
              </a:rPr>
              <a:t> </a:t>
            </a:r>
            <a:r>
              <a:rPr lang="en-GB" sz="3600" u="sng" dirty="0">
                <a:solidFill>
                  <a:srgbClr val="FF0000"/>
                </a:solidFill>
                <a:latin typeface="Comic Sans MS" panose="030F0702030302020204" pitchFamily="66" charset="0"/>
              </a:rPr>
              <a:t>so</a:t>
            </a:r>
            <a:r>
              <a:rPr lang="en-GB" sz="3600" dirty="0">
                <a:solidFill>
                  <a:srgbClr val="FF0000"/>
                </a:solidFill>
                <a:latin typeface="Comic Sans MS" panose="030F0702030302020204" pitchFamily="66" charset="0"/>
              </a:rPr>
              <a:t> </a:t>
            </a:r>
            <a:r>
              <a:rPr lang="en-GB" sz="3600" dirty="0">
                <a:latin typeface="Comic Sans MS" panose="030F0702030302020204" pitchFamily="66" charset="0"/>
              </a:rPr>
              <a:t>10 + 4 = 14</a:t>
            </a:r>
            <a:endParaRPr lang="en-US" sz="3600" dirty="0">
              <a:latin typeface="Comic Sans MS" panose="030F0702030302020204" pitchFamily="66" charset="0"/>
            </a:endParaRPr>
          </a:p>
        </p:txBody>
      </p:sp>
      <p:sp>
        <p:nvSpPr>
          <p:cNvPr id="27" name="Oval 26">
            <a:extLst>
              <a:ext uri="{FF2B5EF4-FFF2-40B4-BE49-F238E27FC236}">
                <a16:creationId xmlns:a16="http://schemas.microsoft.com/office/drawing/2014/main" id="{53BFC9CF-7664-4C37-85D8-6564D9C327AC}"/>
              </a:ext>
            </a:extLst>
          </p:cNvPr>
          <p:cNvSpPr/>
          <p:nvPr/>
        </p:nvSpPr>
        <p:spPr>
          <a:xfrm>
            <a:off x="9508149" y="3288878"/>
            <a:ext cx="401782" cy="41792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8" name="Picture 27">
            <a:extLst>
              <a:ext uri="{FF2B5EF4-FFF2-40B4-BE49-F238E27FC236}">
                <a16:creationId xmlns:a16="http://schemas.microsoft.com/office/drawing/2014/main" id="{AFD31D63-8E9E-4376-85B5-B15EEE818C9A}"/>
              </a:ext>
            </a:extLst>
          </p:cNvPr>
          <p:cNvPicPr>
            <a:picLocks noChangeAspect="1"/>
          </p:cNvPicPr>
          <p:nvPr/>
        </p:nvPicPr>
        <p:blipFill>
          <a:blip r:embed="rId7"/>
          <a:stretch>
            <a:fillRect/>
          </a:stretch>
        </p:blipFill>
        <p:spPr>
          <a:xfrm>
            <a:off x="4114170" y="2051198"/>
            <a:ext cx="1743075" cy="2047875"/>
          </a:xfrm>
          <a:prstGeom prst="rect">
            <a:avLst/>
          </a:prstGeom>
        </p:spPr>
      </p:pic>
    </p:spTree>
    <p:extLst>
      <p:ext uri="{BB962C8B-B14F-4D97-AF65-F5344CB8AC3E}">
        <p14:creationId xmlns:p14="http://schemas.microsoft.com/office/powerpoint/2010/main" val="19415636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595745" y="796397"/>
            <a:ext cx="10515600" cy="5265206"/>
          </a:xfrm>
        </p:spPr>
        <p:txBody>
          <a:bodyPr>
            <a:normAutofit/>
          </a:bodyPr>
          <a:lstStyle/>
          <a:p>
            <a:pPr marL="0" indent="0">
              <a:buNone/>
            </a:pPr>
            <a:endParaRPr lang="en-GB" sz="3600" u="sng" dirty="0">
              <a:latin typeface="Comic Sans MS" panose="030F0702030302020204" pitchFamily="66" charset="0"/>
            </a:endParaRPr>
          </a:p>
          <a:p>
            <a:pPr marL="0" indent="0">
              <a:buNone/>
            </a:pPr>
            <a:r>
              <a:rPr lang="en-GB" sz="3200" dirty="0">
                <a:latin typeface="Comic Sans MS" panose="030F0702030302020204" pitchFamily="66" charset="0"/>
              </a:rPr>
              <a:t>Use this video link </a:t>
            </a:r>
            <a:r>
              <a:rPr lang="en-US" u="sng" dirty="0">
                <a:hlinkClick r:id="rId2"/>
              </a:rPr>
              <a:t>https://vimeo.com/492195871</a:t>
            </a:r>
            <a:r>
              <a:rPr lang="en-US" u="sng" dirty="0"/>
              <a:t> </a:t>
            </a:r>
            <a:r>
              <a:rPr lang="en-US" sz="3200" dirty="0">
                <a:latin typeface="Comic Sans MS" panose="030F0702030302020204" pitchFamily="66" charset="0"/>
              </a:rPr>
              <a:t>and </a:t>
            </a:r>
            <a:r>
              <a:rPr lang="en-GB" sz="3200" dirty="0">
                <a:latin typeface="Comic Sans MS" panose="030F0702030302020204" pitchFamily="66" charset="0"/>
              </a:rPr>
              <a:t>have </a:t>
            </a:r>
            <a:r>
              <a:rPr lang="en-GB" sz="3200" dirty="0">
                <a:latin typeface="Comic Sans MS" panose="030F0702030302020204" pitchFamily="66" charset="0"/>
                <a:ea typeface="Calibri" panose="020F0502020204030204" pitchFamily="34" charset="0"/>
                <a:cs typeface="Times New Roman" panose="02020603050405020304" pitchFamily="18" charset="0"/>
              </a:rPr>
              <a:t>a go at the ‘questions to think about’ slide.</a:t>
            </a:r>
            <a:endParaRPr lang="en-US" sz="3200" dirty="0">
              <a:latin typeface="Comic Sans MS" panose="030F0702030302020204" pitchFamily="66" charset="0"/>
              <a:ea typeface="Calibri" panose="020F0502020204030204" pitchFamily="34" charset="0"/>
              <a:cs typeface="Times New Roman" panose="02020603050405020304" pitchFamily="18" charset="0"/>
            </a:endParaRPr>
          </a:p>
          <a:p>
            <a:pPr marL="0" indent="0" algn="ctr">
              <a:buNone/>
            </a:pPr>
            <a:endParaRPr lang="en-US" u="sng" dirty="0"/>
          </a:p>
          <a:p>
            <a:pPr marL="0" indent="0">
              <a:buNone/>
            </a:pPr>
            <a:r>
              <a:rPr lang="en-US" sz="3200" dirty="0">
                <a:latin typeface="Comic Sans MS" panose="030F0702030302020204" pitchFamily="66" charset="0"/>
              </a:rPr>
              <a:t>Work through the video, feel free </a:t>
            </a:r>
            <a:r>
              <a:rPr lang="en-US" dirty="0">
                <a:latin typeface="Comic Sans MS" panose="030F0702030302020204" pitchFamily="66" charset="0"/>
              </a:rPr>
              <a:t>to pause it to explain any of the teaching. </a:t>
            </a:r>
          </a:p>
          <a:p>
            <a:pPr marL="0" indent="0">
              <a:buNone/>
            </a:pPr>
            <a:endParaRPr lang="en-GB" dirty="0">
              <a:latin typeface="Comic Sans MS" panose="030F0702030302020204" pitchFamily="66" charset="0"/>
            </a:endParaRPr>
          </a:p>
          <a:p>
            <a:pPr marL="0" indent="0">
              <a:buNone/>
            </a:pPr>
            <a:r>
              <a:rPr lang="en-GB" sz="3200" dirty="0">
                <a:latin typeface="Comic Sans MS" panose="030F0702030302020204" pitchFamily="66" charset="0"/>
              </a:rPr>
              <a:t>N</a:t>
            </a:r>
            <a:r>
              <a:rPr lang="en-US" sz="3200" dirty="0">
                <a:latin typeface="Comic Sans MS" panose="030F0702030302020204" pitchFamily="66" charset="0"/>
              </a:rPr>
              <a:t>ow you are ready to have a go at the worksheet.</a:t>
            </a:r>
          </a:p>
          <a:p>
            <a:pPr marL="0" indent="0">
              <a:buNone/>
            </a:pPr>
            <a:r>
              <a:rPr lang="en-US" sz="3200" i="1" dirty="0">
                <a:latin typeface="Comic Sans MS" panose="030F0702030302020204" pitchFamily="66" charset="0"/>
              </a:rPr>
              <a:t>Remember you can write your answers in your blue maths book to save printing it out.</a:t>
            </a:r>
          </a:p>
          <a:p>
            <a:pPr marL="0" indent="0" algn="ctr">
              <a:buNone/>
            </a:pPr>
            <a:endParaRPr lang="en-GB" dirty="0">
              <a:latin typeface="Comic Sans MS" panose="030F0702030302020204" pitchFamily="66" charset="0"/>
            </a:endParaRPr>
          </a:p>
        </p:txBody>
      </p:sp>
      <p:pic>
        <p:nvPicPr>
          <p:cNvPr id="5" name="Picture 4">
            <a:extLst>
              <a:ext uri="{FF2B5EF4-FFF2-40B4-BE49-F238E27FC236}">
                <a16:creationId xmlns:a16="http://schemas.microsoft.com/office/drawing/2014/main" id="{C1C59055-95A5-49F6-82BC-C1BED1D1EC22}"/>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595745" y="325005"/>
            <a:ext cx="2483942" cy="622926"/>
          </a:xfrm>
          <a:prstGeom prst="rect">
            <a:avLst/>
          </a:prstGeom>
        </p:spPr>
      </p:pic>
    </p:spTree>
    <p:extLst>
      <p:ext uri="{BB962C8B-B14F-4D97-AF65-F5344CB8AC3E}">
        <p14:creationId xmlns:p14="http://schemas.microsoft.com/office/powerpoint/2010/main" val="9998554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838200" y="384571"/>
            <a:ext cx="10758055" cy="1044588"/>
          </a:xfrm>
        </p:spPr>
        <p:txBody>
          <a:bodyPr>
            <a:noAutofit/>
          </a:bodyPr>
          <a:lstStyle/>
          <a:p>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dirty="0">
                <a:solidFill>
                  <a:srgbClr val="FF0000"/>
                </a:solidFill>
                <a:latin typeface="Comic Sans MS" panose="030F0702030302020204" pitchFamily="66" charset="0"/>
              </a:rPr>
            </a:br>
            <a:br>
              <a:rPr lang="en-GB" sz="3600" b="1"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161037" y="1988744"/>
            <a:ext cx="3247181" cy="4267200"/>
          </a:xfrm>
        </p:spPr>
        <p:txBody>
          <a:bodyPr>
            <a:normAutofit/>
          </a:bodyPr>
          <a:lstStyle/>
          <a:p>
            <a:pPr marL="0" indent="0">
              <a:buNone/>
            </a:pPr>
            <a:endParaRPr lang="en-GB" sz="3200" dirty="0">
              <a:latin typeface="Comic Sans MS" panose="030F0702030302020204" pitchFamily="66" charset="0"/>
            </a:endParaRPr>
          </a:p>
          <a:p>
            <a:pPr marL="0" indent="0">
              <a:buNone/>
            </a:pPr>
            <a:endParaRPr lang="en-GB" sz="3200" dirty="0">
              <a:latin typeface="Comic Sans MS" panose="030F0702030302020204" pitchFamily="66" charset="0"/>
            </a:endParaRPr>
          </a:p>
        </p:txBody>
      </p:sp>
      <p:pic>
        <p:nvPicPr>
          <p:cNvPr id="12" name="Picture 11">
            <a:extLst>
              <a:ext uri="{FF2B5EF4-FFF2-40B4-BE49-F238E27FC236}">
                <a16:creationId xmlns:a16="http://schemas.microsoft.com/office/drawing/2014/main" id="{80F89160-83D0-42D2-AD2C-7D0B9B303EA1}"/>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95745" y="365125"/>
            <a:ext cx="2483942" cy="622926"/>
          </a:xfrm>
          <a:prstGeom prst="rect">
            <a:avLst/>
          </a:prstGeom>
        </p:spPr>
      </p:pic>
      <p:pic>
        <p:nvPicPr>
          <p:cNvPr id="4" name="Picture 3">
            <a:extLst>
              <a:ext uri="{FF2B5EF4-FFF2-40B4-BE49-F238E27FC236}">
                <a16:creationId xmlns:a16="http://schemas.microsoft.com/office/drawing/2014/main" id="{9D7D9D00-A275-4F82-85CA-B9C900B7ED6C}"/>
              </a:ext>
            </a:extLst>
          </p:cNvPr>
          <p:cNvPicPr>
            <a:picLocks noChangeAspect="1"/>
          </p:cNvPicPr>
          <p:nvPr/>
        </p:nvPicPr>
        <p:blipFill>
          <a:blip r:embed="rId4"/>
          <a:stretch>
            <a:fillRect/>
          </a:stretch>
        </p:blipFill>
        <p:spPr>
          <a:xfrm>
            <a:off x="3803028" y="1715363"/>
            <a:ext cx="3486150" cy="4267200"/>
          </a:xfrm>
          <a:prstGeom prst="rect">
            <a:avLst/>
          </a:prstGeom>
        </p:spPr>
      </p:pic>
      <p:pic>
        <p:nvPicPr>
          <p:cNvPr id="6" name="Picture 5">
            <a:extLst>
              <a:ext uri="{FF2B5EF4-FFF2-40B4-BE49-F238E27FC236}">
                <a16:creationId xmlns:a16="http://schemas.microsoft.com/office/drawing/2014/main" id="{BFB2A3D0-AB12-47EE-80C2-51842C1A222F}"/>
              </a:ext>
            </a:extLst>
          </p:cNvPr>
          <p:cNvPicPr>
            <a:picLocks noChangeAspect="1"/>
          </p:cNvPicPr>
          <p:nvPr/>
        </p:nvPicPr>
        <p:blipFill>
          <a:blip r:embed="rId5"/>
          <a:stretch>
            <a:fillRect/>
          </a:stretch>
        </p:blipFill>
        <p:spPr>
          <a:xfrm>
            <a:off x="8817181" y="1988744"/>
            <a:ext cx="2483941" cy="2977493"/>
          </a:xfrm>
          <a:prstGeom prst="rect">
            <a:avLst/>
          </a:prstGeom>
        </p:spPr>
      </p:pic>
      <p:sp>
        <p:nvSpPr>
          <p:cNvPr id="5" name="Oval 4">
            <a:extLst>
              <a:ext uri="{FF2B5EF4-FFF2-40B4-BE49-F238E27FC236}">
                <a16:creationId xmlns:a16="http://schemas.microsoft.com/office/drawing/2014/main" id="{E4A99E17-0E56-41E5-A6A3-DDE2FEB32705}"/>
              </a:ext>
            </a:extLst>
          </p:cNvPr>
          <p:cNvSpPr/>
          <p:nvPr/>
        </p:nvSpPr>
        <p:spPr>
          <a:xfrm>
            <a:off x="8985438" y="2721564"/>
            <a:ext cx="401782" cy="41792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a:extLst>
              <a:ext uri="{FF2B5EF4-FFF2-40B4-BE49-F238E27FC236}">
                <a16:creationId xmlns:a16="http://schemas.microsoft.com/office/drawing/2014/main" id="{F588B18F-2743-41D4-B7A3-66C3E0D6B069}"/>
              </a:ext>
            </a:extLst>
          </p:cNvPr>
          <p:cNvSpPr/>
          <p:nvPr/>
        </p:nvSpPr>
        <p:spPr>
          <a:xfrm>
            <a:off x="8985438" y="2174045"/>
            <a:ext cx="401782" cy="41792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a:extLst>
              <a:ext uri="{FF2B5EF4-FFF2-40B4-BE49-F238E27FC236}">
                <a16:creationId xmlns:a16="http://schemas.microsoft.com/office/drawing/2014/main" id="{13FE3247-7B8A-4270-880A-76F050B8844C}"/>
              </a:ext>
            </a:extLst>
          </p:cNvPr>
          <p:cNvSpPr/>
          <p:nvPr/>
        </p:nvSpPr>
        <p:spPr>
          <a:xfrm>
            <a:off x="9521655" y="2748767"/>
            <a:ext cx="401782" cy="41792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DB54DE52-0AE6-4058-963C-1431B04B015B}"/>
              </a:ext>
            </a:extLst>
          </p:cNvPr>
          <p:cNvSpPr/>
          <p:nvPr/>
        </p:nvSpPr>
        <p:spPr>
          <a:xfrm>
            <a:off x="9517260" y="2159888"/>
            <a:ext cx="401782" cy="41792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72A6EBA8-04A2-4C68-A15A-665A7BE2FEA1}"/>
              </a:ext>
            </a:extLst>
          </p:cNvPr>
          <p:cNvSpPr/>
          <p:nvPr/>
        </p:nvSpPr>
        <p:spPr>
          <a:xfrm>
            <a:off x="8977210" y="4398183"/>
            <a:ext cx="401782" cy="41792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6742B907-2539-475B-AF76-85544BD6E215}"/>
              </a:ext>
            </a:extLst>
          </p:cNvPr>
          <p:cNvSpPr/>
          <p:nvPr/>
        </p:nvSpPr>
        <p:spPr>
          <a:xfrm>
            <a:off x="8966815" y="3840304"/>
            <a:ext cx="401782" cy="41792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B601CE8D-2D71-4326-8461-CDCDE7951555}"/>
              </a:ext>
            </a:extLst>
          </p:cNvPr>
          <p:cNvSpPr/>
          <p:nvPr/>
        </p:nvSpPr>
        <p:spPr>
          <a:xfrm>
            <a:off x="8985438" y="3295293"/>
            <a:ext cx="401782" cy="41792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a:extLst>
              <a:ext uri="{FF2B5EF4-FFF2-40B4-BE49-F238E27FC236}">
                <a16:creationId xmlns:a16="http://schemas.microsoft.com/office/drawing/2014/main" id="{A4E3FAAA-BC78-4D3D-8A70-336C96513815}"/>
              </a:ext>
            </a:extLst>
          </p:cNvPr>
          <p:cNvSpPr/>
          <p:nvPr/>
        </p:nvSpPr>
        <p:spPr>
          <a:xfrm>
            <a:off x="10737060" y="2196100"/>
            <a:ext cx="401783" cy="417921"/>
          </a:xfrm>
          <a:prstGeom prst="ellipse">
            <a:avLst/>
          </a:prstGeom>
          <a:solidFill>
            <a:srgbClr val="FF0066"/>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1DB057BD-D7AD-4BA9-AF17-D7FB3FC18B11}"/>
              </a:ext>
            </a:extLst>
          </p:cNvPr>
          <p:cNvSpPr/>
          <p:nvPr/>
        </p:nvSpPr>
        <p:spPr>
          <a:xfrm>
            <a:off x="10172998" y="2196101"/>
            <a:ext cx="401783" cy="417921"/>
          </a:xfrm>
          <a:prstGeom prst="ellipse">
            <a:avLst/>
          </a:prstGeom>
          <a:solidFill>
            <a:srgbClr val="FF0066"/>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BE8E1208-B8B1-4093-8D2F-89CE3BE85548}"/>
              </a:ext>
            </a:extLst>
          </p:cNvPr>
          <p:cNvSpPr/>
          <p:nvPr/>
        </p:nvSpPr>
        <p:spPr>
          <a:xfrm>
            <a:off x="10196665" y="4403634"/>
            <a:ext cx="401783" cy="417921"/>
          </a:xfrm>
          <a:prstGeom prst="ellipse">
            <a:avLst/>
          </a:prstGeom>
          <a:solidFill>
            <a:srgbClr val="FF0066"/>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76829D08-A4DC-47E4-82E8-9377060A34CF}"/>
              </a:ext>
            </a:extLst>
          </p:cNvPr>
          <p:cNvSpPr/>
          <p:nvPr/>
        </p:nvSpPr>
        <p:spPr>
          <a:xfrm>
            <a:off x="10172997" y="3848963"/>
            <a:ext cx="401783" cy="417921"/>
          </a:xfrm>
          <a:prstGeom prst="ellipse">
            <a:avLst/>
          </a:prstGeom>
          <a:solidFill>
            <a:srgbClr val="FF0066"/>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5404ED26-4048-47A2-A7F8-3F6321A20936}"/>
              </a:ext>
            </a:extLst>
          </p:cNvPr>
          <p:cNvSpPr/>
          <p:nvPr/>
        </p:nvSpPr>
        <p:spPr>
          <a:xfrm>
            <a:off x="10737059" y="2748854"/>
            <a:ext cx="401783" cy="417921"/>
          </a:xfrm>
          <a:prstGeom prst="ellipse">
            <a:avLst/>
          </a:prstGeom>
          <a:solidFill>
            <a:srgbClr val="FF0066"/>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08D6A13D-F330-4103-9386-89274E7CB005}"/>
              </a:ext>
            </a:extLst>
          </p:cNvPr>
          <p:cNvSpPr/>
          <p:nvPr/>
        </p:nvSpPr>
        <p:spPr>
          <a:xfrm>
            <a:off x="10172998" y="3313850"/>
            <a:ext cx="401783" cy="417921"/>
          </a:xfrm>
          <a:prstGeom prst="ellipse">
            <a:avLst/>
          </a:prstGeom>
          <a:solidFill>
            <a:srgbClr val="FF0066"/>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a:extLst>
              <a:ext uri="{FF2B5EF4-FFF2-40B4-BE49-F238E27FC236}">
                <a16:creationId xmlns:a16="http://schemas.microsoft.com/office/drawing/2014/main" id="{8BAACB46-3349-4025-A32C-2D2BE2C5C72B}"/>
              </a:ext>
            </a:extLst>
          </p:cNvPr>
          <p:cNvSpPr/>
          <p:nvPr/>
        </p:nvSpPr>
        <p:spPr>
          <a:xfrm>
            <a:off x="10172998" y="2736212"/>
            <a:ext cx="401783" cy="417921"/>
          </a:xfrm>
          <a:prstGeom prst="ellipse">
            <a:avLst/>
          </a:prstGeom>
          <a:solidFill>
            <a:srgbClr val="FF0066"/>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30D86555-516B-4538-9A84-7003FFA5B69C}"/>
              </a:ext>
            </a:extLst>
          </p:cNvPr>
          <p:cNvSpPr/>
          <p:nvPr/>
        </p:nvSpPr>
        <p:spPr>
          <a:xfrm>
            <a:off x="484999" y="2206507"/>
            <a:ext cx="2923219" cy="3724096"/>
          </a:xfrm>
          <a:prstGeom prst="rect">
            <a:avLst/>
          </a:prstGeom>
        </p:spPr>
        <p:txBody>
          <a:bodyPr wrap="square">
            <a:spAutoFit/>
          </a:bodyPr>
          <a:lstStyle/>
          <a:p>
            <a:r>
              <a:rPr lang="en-GB" sz="3200" dirty="0">
                <a:latin typeface="Comic Sans MS" panose="030F0702030302020204" pitchFamily="66" charset="0"/>
              </a:rPr>
              <a:t>Now have</a:t>
            </a:r>
            <a:br>
              <a:rPr lang="en-GB" sz="3200" dirty="0">
                <a:latin typeface="Comic Sans MS" panose="030F0702030302020204" pitchFamily="66" charset="0"/>
              </a:rPr>
            </a:br>
            <a:r>
              <a:rPr lang="en-GB" sz="3200" dirty="0">
                <a:latin typeface="Comic Sans MS" panose="030F0702030302020204" pitchFamily="66" charset="0"/>
              </a:rPr>
              <a:t>a go at </a:t>
            </a:r>
            <a:br>
              <a:rPr lang="en-GB" sz="3200" dirty="0">
                <a:latin typeface="Comic Sans MS" panose="030F0702030302020204" pitchFamily="66" charset="0"/>
              </a:rPr>
            </a:br>
            <a:r>
              <a:rPr lang="en-GB" sz="3200" dirty="0">
                <a:latin typeface="Comic Sans MS" panose="030F0702030302020204" pitchFamily="66" charset="0"/>
              </a:rPr>
              <a:t>these number </a:t>
            </a:r>
            <a:br>
              <a:rPr lang="en-GB" sz="3200" dirty="0">
                <a:latin typeface="Comic Sans MS" panose="030F0702030302020204" pitchFamily="66" charset="0"/>
              </a:rPr>
            </a:br>
            <a:r>
              <a:rPr lang="en-GB" sz="3200" dirty="0">
                <a:latin typeface="Comic Sans MS" panose="030F0702030302020204" pitchFamily="66" charset="0"/>
              </a:rPr>
              <a:t>sentences.</a:t>
            </a:r>
            <a:br>
              <a:rPr lang="en-GB" u="sng" dirty="0">
                <a:latin typeface="Comic Sans MS" panose="030F0702030302020204" pitchFamily="66" charset="0"/>
              </a:rPr>
            </a:br>
            <a:r>
              <a:rPr lang="en-GB" dirty="0">
                <a:solidFill>
                  <a:srgbClr val="FF0000"/>
                </a:solidFill>
                <a:latin typeface="Comic Sans MS" panose="030F0702030302020204" pitchFamily="66" charset="0"/>
              </a:rPr>
              <a:t>Some of you could have a go at writing it out as I have shown you at the bottom of this sheet. There is a sheet for you to fill in for this method.</a:t>
            </a:r>
            <a:endParaRPr lang="en-US" dirty="0">
              <a:solidFill>
                <a:srgbClr val="FF0000"/>
              </a:solidFill>
            </a:endParaRPr>
          </a:p>
        </p:txBody>
      </p:sp>
    </p:spTree>
    <p:extLst>
      <p:ext uri="{BB962C8B-B14F-4D97-AF65-F5344CB8AC3E}">
        <p14:creationId xmlns:p14="http://schemas.microsoft.com/office/powerpoint/2010/main" val="23358522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BE36F6-94A2-41F3-A321-BBC6E9124A68}"/>
              </a:ext>
            </a:extLst>
          </p:cNvPr>
          <p:cNvSpPr>
            <a:spLocks noGrp="1"/>
          </p:cNvSpPr>
          <p:nvPr>
            <p:ph idx="1"/>
          </p:nvPr>
        </p:nvSpPr>
        <p:spPr>
          <a:xfrm>
            <a:off x="838200" y="377370"/>
            <a:ext cx="10515600" cy="5733143"/>
          </a:xfrm>
        </p:spPr>
        <p:txBody>
          <a:bodyPr>
            <a:normAutofit fontScale="40000" lnSpcReduction="20000"/>
          </a:bodyPr>
          <a:lstStyle/>
          <a:p>
            <a:pPr marL="0" indent="0">
              <a:buNone/>
            </a:pPr>
            <a:endParaRPr lang="en-GB"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r>
              <a:rPr lang="en-GB" sz="8000" dirty="0">
                <a:solidFill>
                  <a:srgbClr val="FF0000"/>
                </a:solidFill>
                <a:latin typeface="Comic Sans MS" panose="030F0702030302020204" pitchFamily="66" charset="0"/>
              </a:rPr>
              <a:t>If you have used a sheet, stick it into the front of your blue maths book. </a:t>
            </a:r>
          </a:p>
          <a:p>
            <a:pPr marL="0" indent="0">
              <a:buNone/>
            </a:pPr>
            <a:endParaRPr lang="en-GB" sz="3500" dirty="0">
              <a:latin typeface="Comic Sans MS" panose="030F0702030302020204" pitchFamily="66" charset="0"/>
            </a:endParaRPr>
          </a:p>
          <a:p>
            <a:pPr marL="0" indent="0">
              <a:buNone/>
            </a:pPr>
            <a:r>
              <a:rPr lang="en-GB" sz="8000" dirty="0">
                <a:latin typeface="Comic Sans MS" panose="030F0702030302020204" pitchFamily="66" charset="0"/>
              </a:rPr>
              <a:t>We will continue with some White Rose teaching again tomorrow.</a:t>
            </a:r>
          </a:p>
          <a:p>
            <a:pPr marL="0" indent="0">
              <a:buNone/>
            </a:pPr>
            <a:endParaRPr lang="en-GB" sz="4000" dirty="0">
              <a:latin typeface="Comic Sans MS" panose="030F0702030302020204" pitchFamily="66" charset="0"/>
            </a:endParaRPr>
          </a:p>
          <a:p>
            <a:pPr marL="0" indent="0">
              <a:buNone/>
            </a:pPr>
            <a:r>
              <a:rPr lang="en-GB" sz="8000" dirty="0">
                <a:latin typeface="Comic Sans MS" panose="030F0702030302020204" pitchFamily="66" charset="0"/>
              </a:rPr>
              <a:t>I think it is time for lunch and a break from your work.</a:t>
            </a:r>
          </a:p>
          <a:p>
            <a:pPr marL="0" indent="0">
              <a:buNone/>
            </a:pPr>
            <a:endParaRPr lang="en-GB" sz="3500" dirty="0">
              <a:latin typeface="Comic Sans MS" panose="030F0702030302020204" pitchFamily="66" charset="0"/>
            </a:endParaRPr>
          </a:p>
          <a:p>
            <a:pPr marL="0" indent="0">
              <a:buNone/>
            </a:pPr>
            <a:r>
              <a:rPr lang="en-GB" sz="3500" dirty="0">
                <a:latin typeface="Comic Sans MS" panose="030F0702030302020204" pitchFamily="66" charset="0"/>
              </a:rPr>
              <a:t>  </a:t>
            </a:r>
            <a:r>
              <a:rPr lang="en-GB" sz="8000" dirty="0">
                <a:latin typeface="Comic Sans MS" panose="030F0702030302020204" pitchFamily="66" charset="0"/>
              </a:rPr>
              <a:t>There is a science session this </a:t>
            </a:r>
          </a:p>
          <a:p>
            <a:pPr marL="0" indent="0">
              <a:buNone/>
            </a:pPr>
            <a:r>
              <a:rPr lang="en-GB" sz="8000" dirty="0">
                <a:latin typeface="Comic Sans MS" panose="030F0702030302020204" pitchFamily="66" charset="0"/>
              </a:rPr>
              <a:t> afternoon but enjoy your lunch</a:t>
            </a:r>
          </a:p>
          <a:p>
            <a:pPr marL="0" indent="0">
              <a:buNone/>
            </a:pPr>
            <a:r>
              <a:rPr lang="en-GB" sz="8000" dirty="0">
                <a:latin typeface="Comic Sans MS" panose="030F0702030302020204" pitchFamily="66" charset="0"/>
              </a:rPr>
              <a:t> first.</a:t>
            </a:r>
          </a:p>
          <a:p>
            <a:pPr marL="0" indent="0">
              <a:buNone/>
            </a:pPr>
            <a:endParaRPr lang="en-GB" sz="3200" dirty="0">
              <a:latin typeface="Comic Sans MS" panose="030F0702030302020204" pitchFamily="66" charset="0"/>
            </a:endParaRPr>
          </a:p>
          <a:p>
            <a:pPr marL="0" indent="0">
              <a:buNone/>
            </a:pPr>
            <a:r>
              <a:rPr lang="en-GB" sz="3200" dirty="0">
                <a:latin typeface="Comic Sans MS" panose="030F0702030302020204" pitchFamily="66" charset="0"/>
              </a:rPr>
              <a:t>                     </a:t>
            </a:r>
            <a:endParaRPr lang="en-US" dirty="0"/>
          </a:p>
        </p:txBody>
      </p:sp>
      <p:pic>
        <p:nvPicPr>
          <p:cNvPr id="7" name="Picture 6">
            <a:extLst>
              <a:ext uri="{FF2B5EF4-FFF2-40B4-BE49-F238E27FC236}">
                <a16:creationId xmlns:a16="http://schemas.microsoft.com/office/drawing/2014/main" id="{4DF0176E-72C6-4B08-9A40-0154A69B400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864579" y="3739659"/>
            <a:ext cx="2686749" cy="1779972"/>
          </a:xfrm>
          <a:prstGeom prst="rect">
            <a:avLst/>
          </a:prstGeom>
        </p:spPr>
      </p:pic>
      <p:sp>
        <p:nvSpPr>
          <p:cNvPr id="2" name="Speech Bubble: Rectangle with Corners Rounded 1">
            <a:extLst>
              <a:ext uri="{FF2B5EF4-FFF2-40B4-BE49-F238E27FC236}">
                <a16:creationId xmlns:a16="http://schemas.microsoft.com/office/drawing/2014/main" id="{7A1CACE0-0853-47AF-8DAB-5C511D44A6F9}"/>
              </a:ext>
            </a:extLst>
          </p:cNvPr>
          <p:cNvSpPr/>
          <p:nvPr/>
        </p:nvSpPr>
        <p:spPr>
          <a:xfrm>
            <a:off x="838199" y="3965907"/>
            <a:ext cx="6223907" cy="1558055"/>
          </a:xfrm>
          <a:prstGeom prst="wedgeRoundRectCallout">
            <a:avLst>
              <a:gd name="adj1" fmla="val 64842"/>
              <a:gd name="adj2" fmla="val 102458"/>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204127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D98A0CD-DF4E-43A0-95D0-AB8013C96D4D}"/>
              </a:ext>
            </a:extLst>
          </p:cNvPr>
          <p:cNvPicPr>
            <a:picLocks noChangeAspect="1"/>
          </p:cNvPicPr>
          <p:nvPr/>
        </p:nvPicPr>
        <p:blipFill>
          <a:blip r:embed="rId2">
            <a:extLst>
              <a:ext uri="{BEBA8EAE-BF5A-486C-A8C5-ECC9F3942E4B}">
                <a14:imgProps xmlns:a14="http://schemas.microsoft.com/office/drawing/2010/main">
                  <a14:imgLayer r:embed="rId3">
                    <a14:imgEffect>
                      <a14:saturation sat="49000"/>
                    </a14:imgEffect>
                  </a14:imgLayer>
                </a14:imgProps>
              </a:ex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0" y="0"/>
            <a:ext cx="12192000" cy="7097486"/>
          </a:xfrm>
          <a:prstGeom prst="rect">
            <a:avLst/>
          </a:prstGeom>
          <a:effectLst>
            <a:glow rad="127000">
              <a:schemeClr val="accent1">
                <a:alpha val="20000"/>
              </a:schemeClr>
            </a:glow>
          </a:effectLst>
        </p:spPr>
      </p:pic>
      <p:sp>
        <p:nvSpPr>
          <p:cNvPr id="2" name="Title 1">
            <a:extLst>
              <a:ext uri="{FF2B5EF4-FFF2-40B4-BE49-F238E27FC236}">
                <a16:creationId xmlns:a16="http://schemas.microsoft.com/office/drawing/2014/main" id="{CB7B4CF0-CF0C-4064-A8FA-E5A4A1FFC5CA}"/>
              </a:ext>
            </a:extLst>
          </p:cNvPr>
          <p:cNvSpPr>
            <a:spLocks noGrp="1"/>
          </p:cNvSpPr>
          <p:nvPr>
            <p:ph type="title"/>
          </p:nvPr>
        </p:nvSpPr>
        <p:spPr/>
        <p:txBody>
          <a:bodyPr>
            <a:normAutofit fontScale="90000"/>
          </a:bodyPr>
          <a:lstStyle/>
          <a:p>
            <a:br>
              <a:rPr lang="en-GB" dirty="0">
                <a:latin typeface="Comic Sans MS" panose="030F0702030302020204" pitchFamily="66" charset="0"/>
              </a:rPr>
            </a:br>
            <a:r>
              <a:rPr lang="en-GB" sz="6000" dirty="0">
                <a:solidFill>
                  <a:srgbClr val="FFFF00"/>
                </a:solidFill>
                <a:latin typeface="Comic Sans MS" panose="030F0702030302020204" pitchFamily="66" charset="0"/>
              </a:rPr>
              <a:t>Worship Time:</a:t>
            </a:r>
            <a:br>
              <a:rPr lang="en-GB" dirty="0">
                <a:latin typeface="Comic Sans MS" panose="030F0702030302020204" pitchFamily="66" charset="0"/>
              </a:rPr>
            </a:br>
            <a:endParaRPr lang="en-US" dirty="0"/>
          </a:p>
        </p:txBody>
      </p:sp>
      <p:sp>
        <p:nvSpPr>
          <p:cNvPr id="3" name="Content Placeholder 2">
            <a:extLst>
              <a:ext uri="{FF2B5EF4-FFF2-40B4-BE49-F238E27FC236}">
                <a16:creationId xmlns:a16="http://schemas.microsoft.com/office/drawing/2014/main" id="{D167FA2D-F5F9-4CF8-A2FB-5645018D853C}"/>
              </a:ext>
            </a:extLst>
          </p:cNvPr>
          <p:cNvSpPr>
            <a:spLocks noGrp="1"/>
          </p:cNvSpPr>
          <p:nvPr>
            <p:ph idx="1"/>
          </p:nvPr>
        </p:nvSpPr>
        <p:spPr>
          <a:xfrm>
            <a:off x="529765" y="2367642"/>
            <a:ext cx="10515600" cy="4125233"/>
          </a:xfrm>
        </p:spPr>
        <p:txBody>
          <a:bodyPr>
            <a:normAutofit/>
          </a:bodyPr>
          <a:lstStyle/>
          <a:p>
            <a:pPr marL="0" indent="0">
              <a:buNone/>
            </a:pPr>
            <a:endParaRPr lang="en-GB" dirty="0"/>
          </a:p>
          <a:p>
            <a:endParaRPr lang="en-GB" dirty="0"/>
          </a:p>
          <a:p>
            <a:pPr marL="0" indent="0" algn="ctr">
              <a:buNone/>
            </a:pPr>
            <a:r>
              <a:rPr lang="en-GB" sz="7200" dirty="0">
                <a:solidFill>
                  <a:srgbClr val="FF0000"/>
                </a:solidFill>
                <a:latin typeface="Comic Sans MS" panose="030F0702030302020204" pitchFamily="66" charset="0"/>
              </a:rPr>
              <a:t>I Sing Pop</a:t>
            </a:r>
          </a:p>
          <a:p>
            <a:pPr marL="0" indent="0" algn="ctr">
              <a:buNone/>
            </a:pPr>
            <a:endParaRPr lang="en-GB" sz="7200" dirty="0">
              <a:solidFill>
                <a:srgbClr val="FF0000"/>
              </a:solidFill>
              <a:latin typeface="Comic Sans MS" panose="030F0702030302020204" pitchFamily="66" charset="0"/>
            </a:endParaRPr>
          </a:p>
          <a:p>
            <a:pPr marL="0" indent="0" algn="ctr">
              <a:buNone/>
            </a:pPr>
            <a:r>
              <a:rPr lang="en-US" sz="2000" dirty="0">
                <a:solidFill>
                  <a:srgbClr val="FFFF00"/>
                </a:solidFill>
              </a:rPr>
              <a:t>https://vimeo.com/487171013/2b85542e6d You will be asked to type in a password which is ‘spring’</a:t>
            </a:r>
            <a:r>
              <a:rPr lang="en-GB" sz="2000" dirty="0">
                <a:solidFill>
                  <a:srgbClr val="FFFF00"/>
                </a:solidFill>
                <a:latin typeface="Comic Sans MS" panose="030F0702030302020204" pitchFamily="66" charset="0"/>
              </a:rPr>
              <a:t>       </a:t>
            </a:r>
          </a:p>
          <a:p>
            <a:pPr marL="0" indent="0">
              <a:buNone/>
            </a:pPr>
            <a:endParaRPr lang="en-US" sz="2000" dirty="0">
              <a:solidFill>
                <a:srgbClr val="FFFF00"/>
              </a:solidFill>
            </a:endParaRPr>
          </a:p>
        </p:txBody>
      </p:sp>
      <p:sp>
        <p:nvSpPr>
          <p:cNvPr id="6" name="Rectangle 5">
            <a:extLst>
              <a:ext uri="{FF2B5EF4-FFF2-40B4-BE49-F238E27FC236}">
                <a16:creationId xmlns:a16="http://schemas.microsoft.com/office/drawing/2014/main" id="{C83A7C77-517D-4E18-B499-3C4C96FCFF60}"/>
              </a:ext>
            </a:extLst>
          </p:cNvPr>
          <p:cNvSpPr/>
          <p:nvPr/>
        </p:nvSpPr>
        <p:spPr>
          <a:xfrm>
            <a:off x="437400" y="6396335"/>
            <a:ext cx="184731" cy="461665"/>
          </a:xfrm>
          <a:prstGeom prst="rect">
            <a:avLst/>
          </a:prstGeom>
        </p:spPr>
        <p:txBody>
          <a:bodyPr wrap="none">
            <a:spAutoFit/>
          </a:bodyPr>
          <a:lstStyle/>
          <a:p>
            <a:endParaRPr lang="en-US" sz="2400" dirty="0">
              <a:solidFill>
                <a:srgbClr val="FFFF00"/>
              </a:solidFill>
            </a:endParaRPr>
          </a:p>
        </p:txBody>
      </p:sp>
    </p:spTree>
    <p:extLst>
      <p:ext uri="{BB962C8B-B14F-4D97-AF65-F5344CB8AC3E}">
        <p14:creationId xmlns:p14="http://schemas.microsoft.com/office/powerpoint/2010/main" val="6644236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CD34A68-369E-4EAE-BC55-1F5E08471443}"/>
              </a:ext>
            </a:extLst>
          </p:cNvPr>
          <p:cNvSpPr>
            <a:spLocks noGrp="1"/>
          </p:cNvSpPr>
          <p:nvPr>
            <p:ph idx="1"/>
          </p:nvPr>
        </p:nvSpPr>
        <p:spPr>
          <a:xfrm>
            <a:off x="838200" y="841953"/>
            <a:ext cx="10515600" cy="5531138"/>
          </a:xfrm>
        </p:spPr>
        <p:txBody>
          <a:bodyPr>
            <a:normAutofit/>
          </a:bodyPr>
          <a:lstStyle/>
          <a:p>
            <a:pPr marL="0" indent="0">
              <a:buNone/>
            </a:pPr>
            <a:r>
              <a:rPr lang="en-US" sz="3200" dirty="0">
                <a:latin typeface="Comic Sans MS" panose="030F0702030302020204" pitchFamily="66" charset="0"/>
              </a:rPr>
              <a:t>Most importantly encourage </a:t>
            </a:r>
            <a:r>
              <a:rPr lang="en-US" sz="3200" b="1" dirty="0">
                <a:latin typeface="Comic Sans MS" panose="030F0702030302020204" pitchFamily="66" charset="0"/>
              </a:rPr>
              <a:t>your child to read</a:t>
            </a:r>
            <a:r>
              <a:rPr lang="en-US" sz="3200" dirty="0">
                <a:latin typeface="Comic Sans MS" panose="030F0702030302020204" pitchFamily="66" charset="0"/>
              </a:rPr>
              <a:t> a suitable  book to you.  Later on it would be great if you could </a:t>
            </a:r>
            <a:r>
              <a:rPr lang="en-US" sz="3200" b="1" dirty="0">
                <a:latin typeface="Comic Sans MS" panose="030F0702030302020204" pitchFamily="66" charset="0"/>
              </a:rPr>
              <a:t>read</a:t>
            </a:r>
            <a:r>
              <a:rPr lang="en-US" sz="3200" dirty="0">
                <a:latin typeface="Comic Sans MS" panose="030F0702030302020204" pitchFamily="66" charset="0"/>
              </a:rPr>
              <a:t> a bedtime story to them. </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buNone/>
            </a:pPr>
            <a:r>
              <a:rPr lang="en-US" sz="3200" dirty="0">
                <a:solidFill>
                  <a:srgbClr val="FF0000"/>
                </a:solidFill>
                <a:latin typeface="Comic Sans MS" panose="030F0702030302020204" pitchFamily="66" charset="0"/>
              </a:rPr>
              <a:t>Please remember to send an email containing the work that they have done to</a:t>
            </a:r>
            <a:r>
              <a:rPr lang="en-US" sz="3200" dirty="0">
                <a:latin typeface="Comic Sans MS" panose="030F0702030302020204" pitchFamily="66" charset="0"/>
              </a:rPr>
              <a:t> </a:t>
            </a:r>
            <a:r>
              <a:rPr lang="en-US" sz="3200" u="sng" dirty="0">
                <a:latin typeface="Comic Sans MS" panose="030F0702030302020204" pitchFamily="66" charset="0"/>
                <a:hlinkClick r:id="rId2"/>
              </a:rPr>
              <a:t>teacher@kingslandengland.hereford.sch.uk</a:t>
            </a:r>
            <a:endParaRPr lang="en-US" sz="32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933BEF15-73D7-497C-A681-2CE28AF367E1}"/>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869383" y="2309275"/>
            <a:ext cx="2992583" cy="2239449"/>
          </a:xfrm>
          <a:prstGeom prst="rect">
            <a:avLst/>
          </a:prstGeom>
        </p:spPr>
      </p:pic>
    </p:spTree>
    <p:extLst>
      <p:ext uri="{BB962C8B-B14F-4D97-AF65-F5344CB8AC3E}">
        <p14:creationId xmlns:p14="http://schemas.microsoft.com/office/powerpoint/2010/main" val="18540424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3534</TotalTime>
  <Words>1329</Words>
  <Application>Microsoft Office PowerPoint</Application>
  <PresentationFormat>Widescreen</PresentationFormat>
  <Paragraphs>183</Paragraphs>
  <Slides>25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Arial</vt:lpstr>
      <vt:lpstr>Calibri</vt:lpstr>
      <vt:lpstr>Calibri Light</vt:lpstr>
      <vt:lpstr>Comic Sans MS</vt:lpstr>
      <vt:lpstr>Times New Roman</vt:lpstr>
      <vt:lpstr>Office Theme</vt:lpstr>
      <vt:lpstr>    Wednesday 3rd February 2021</vt:lpstr>
      <vt:lpstr>             RWI     Each day for RWI you will need:                  Rainbow Group                       Sunshine Group                                      Ken’s Cap                                  Playday                         book                                         book                                                          ‘Weekly Writing sheet’ RWI (from                         your pack)                                           </vt:lpstr>
      <vt:lpstr>                Rainbow Group             oy – toy for a boy</vt:lpstr>
      <vt:lpstr>    Sunshine Group   er – better letter                     </vt:lpstr>
      <vt:lpstr>How to Play Roll and Read</vt:lpstr>
      <vt:lpstr>Continue with RWI</vt:lpstr>
      <vt:lpstr>Continue with RWI</vt:lpstr>
      <vt:lpstr>Continue with RWI</vt:lpstr>
      <vt:lpstr>Our Structure for RWI</vt:lpstr>
      <vt:lpstr>Our Structure for RWI</vt:lpstr>
      <vt:lpstr>                                     Edit a Sentence             he has lost his cip. it is in the pit</vt:lpstr>
      <vt:lpstr>          Edit a Sentence</vt:lpstr>
      <vt:lpstr>                                Edit a Sentence  he went to play in the sand she went to play wiv the clay</vt:lpstr>
      <vt:lpstr>          Edit a Sentence</vt:lpstr>
      <vt:lpstr>  Edit a Sentence – correct sentences </vt:lpstr>
      <vt:lpstr>        Stick your sheet in the front of your purple book.     Thank you for working hard.                                         Now have a break and a snack.  </vt:lpstr>
      <vt:lpstr>                          White Rose Maths</vt:lpstr>
      <vt:lpstr>White Rose Maths  Is this true or false?    (answer on slide 19) </vt:lpstr>
      <vt:lpstr>                  White Rose Maths  </vt:lpstr>
      <vt:lpstr>                                           White Rose Maths    </vt:lpstr>
      <vt:lpstr>                      White Rose Maths  </vt:lpstr>
      <vt:lpstr>                                                                 White Rose Maths   </vt:lpstr>
      <vt:lpstr>PowerPoint Presentation</vt:lpstr>
      <vt:lpstr> Worship Time: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WILSON</dc:creator>
  <cp:lastModifiedBy>HELEN WILSON</cp:lastModifiedBy>
  <cp:revision>130</cp:revision>
  <dcterms:created xsi:type="dcterms:W3CDTF">2021-01-05T21:58:22Z</dcterms:created>
  <dcterms:modified xsi:type="dcterms:W3CDTF">2021-02-02T22:17:24Z</dcterms:modified>
</cp:coreProperties>
</file>