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ppt/activeX/activeX2.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93" r:id="rId4"/>
    <p:sldId id="305" r:id="rId5"/>
    <p:sldId id="294" r:id="rId6"/>
    <p:sldId id="298" r:id="rId7"/>
    <p:sldId id="299" r:id="rId8"/>
    <p:sldId id="300" r:id="rId9"/>
    <p:sldId id="257" r:id="rId10"/>
    <p:sldId id="270" r:id="rId11"/>
    <p:sldId id="281" r:id="rId12"/>
    <p:sldId id="309" r:id="rId13"/>
    <p:sldId id="310" r:id="rId14"/>
    <p:sldId id="287" r:id="rId15"/>
    <p:sldId id="306" r:id="rId16"/>
    <p:sldId id="286" r:id="rId17"/>
    <p:sldId id="307" r:id="rId18"/>
    <p:sldId id="289" r:id="rId19"/>
    <p:sldId id="308" r:id="rId20"/>
    <p:sldId id="301" r:id="rId21"/>
    <p:sldId id="263" r:id="rId22"/>
    <p:sldId id="317" r:id="rId23"/>
    <p:sldId id="302" r:id="rId24"/>
    <p:sldId id="303" r:id="rId25"/>
    <p:sldId id="314" r:id="rId26"/>
    <p:sldId id="315" r:id="rId27"/>
    <p:sldId id="313" r:id="rId28"/>
    <p:sldId id="265" r:id="rId29"/>
    <p:sldId id="296" r:id="rId30"/>
    <p:sldId id="31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3" autoAdjust="0"/>
    <p:restoredTop sz="94660"/>
  </p:normalViewPr>
  <p:slideViewPr>
    <p:cSldViewPr snapToGrid="0">
      <p:cViewPr varScale="1">
        <p:scale>
          <a:sx n="69" d="100"/>
          <a:sy n="69"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2/4/2021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2/4/2021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junior1.cumbresblogs.com/2014/02/25/welcome-to-junior-1-2/" TargetMode="External"/><Relationship Id="rId7" Type="http://schemas.openxmlformats.org/officeDocument/2006/relationships/hyperlink" Target="https://pixabay.com/en/rainbow-default-colors-948520/" TargetMode="Externa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www.pngall.com/sunshine-png"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s://pixabay.com/en/rainbow-default-colors-94852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hyperlink" Target="https://pixabay.com/en/rainbow-default-colors-948520/"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hyperlink" Target="http://www.pngall.com/sunshine-png" TargetMode="Externa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5.jp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creativecommons.org/licenses/by/3.0/"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control" Target="../activeX/activeX2.xml"/><Relationship Id="rId7" Type="http://schemas.openxmlformats.org/officeDocument/2006/relationships/hyperlink" Target="https://pixabay.com/en/rainbow-default-colors-948520/" TargetMode="Externa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pixabay.com/en/rainbow-default-colors-948520/"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8.png"/><Relationship Id="rId4" Type="http://schemas.openxmlformats.org/officeDocument/2006/relationships/hyperlink" Target="http://www.pngall.com/sunshine-png"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google.com/search?q=jack+hartman+number+bonds+to+10&amp;ie=&amp;oe" TargetMode="Externa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5.png"/><Relationship Id="rId4" Type="http://schemas.openxmlformats.org/officeDocument/2006/relationships/hyperlink" Target="https://en.wikipedia.org/wiki/File:Operators_(maths)_linear.svg"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Friday 5</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u="sng" dirty="0">
              <a:solidFill>
                <a:srgbClr val="FFC000"/>
              </a:solidFill>
              <a:latin typeface="Comic Sans MS" panose="030F0702030302020204" pitchFamily="66" charset="0"/>
            </a:endParaRPr>
          </a:p>
          <a:p>
            <a:pPr marL="0" indent="0">
              <a:buNone/>
            </a:pPr>
            <a:r>
              <a:rPr lang="en-GB" i="1" dirty="0">
                <a:solidFill>
                  <a:srgbClr val="FFC000"/>
                </a:solidFill>
                <a:latin typeface="Comic Sans MS" panose="030F0702030302020204" pitchFamily="66" charset="0"/>
              </a:rPr>
              <a:t>For maths you need to be able to see or have a copy of Add by making 10 sheet. For RWI you need the red words to spell sheet and lines for spelling words.</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746136392"/>
              </p:ext>
            </p:extLst>
          </p:nvPr>
        </p:nvGraphicFramePr>
        <p:xfrm>
          <a:off x="838201" y="4068776"/>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1">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9">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oy – toy for a boy</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better letter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Ken’s Cap</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chemeClr val="accent2"/>
                          </a:solidFill>
                          <a:effectLst/>
                          <a:latin typeface="Comic Sans MS" panose="030F0702030302020204" pitchFamily="66" charset="0"/>
                          <a:ea typeface="Calibri" panose="020F0502020204030204" pitchFamily="34" charset="0"/>
                          <a:cs typeface="Times New Roman" panose="02020603050405020304" pitchFamily="18" charset="0"/>
                        </a:rPr>
                        <a:t>Playday</a:t>
                      </a:r>
                      <a:endParaRPr lang="en-US" sz="10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-Big Write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Find and make number bonds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and Golden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Big Joe</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10" name="Picture 9">
            <a:extLst>
              <a:ext uri="{FF2B5EF4-FFF2-40B4-BE49-F238E27FC236}">
                <a16:creationId xmlns:a16="http://schemas.microsoft.com/office/drawing/2014/main" id="{455759E2-5C1F-490C-97B4-308BB054A767}"/>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63282" y="545592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279120" y="4833681"/>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98169" y="5121721"/>
            <a:ext cx="180975" cy="184785"/>
          </a:xfrm>
          <a:prstGeom prst="rect">
            <a:avLst/>
          </a:prstGeom>
        </p:spPr>
      </p:pic>
      <p:pic>
        <p:nvPicPr>
          <p:cNvPr id="13" name="Picture 12">
            <a:extLst>
              <a:ext uri="{FF2B5EF4-FFF2-40B4-BE49-F238E27FC236}">
                <a16:creationId xmlns:a16="http://schemas.microsoft.com/office/drawing/2014/main" id="{02B797F0-AFED-48D2-9303-EB77251118EB}"/>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810739" y="4833681"/>
            <a:ext cx="219075" cy="106680"/>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Ken’s Cap                                  Playday   </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12767" y="4603552"/>
            <a:ext cx="2126672" cy="1381778"/>
          </a:xfrm>
          <a:prstGeom prst="rect">
            <a:avLst/>
          </a:prstGeom>
        </p:spPr>
      </p:pic>
      <p:pic>
        <p:nvPicPr>
          <p:cNvPr id="7" name="Picture 6">
            <a:extLst>
              <a:ext uri="{FF2B5EF4-FFF2-40B4-BE49-F238E27FC236}">
                <a16:creationId xmlns:a16="http://schemas.microsoft.com/office/drawing/2014/main" id="{7C00AA62-6499-4F3E-ABEB-CEA357A0865A}"/>
              </a:ext>
            </a:extLst>
          </p:cNvPr>
          <p:cNvPicPr>
            <a:picLocks noChangeAspect="1"/>
          </p:cNvPicPr>
          <p:nvPr/>
        </p:nvPicPr>
        <p:blipFill>
          <a:blip r:embed="rId4"/>
          <a:stretch>
            <a:fillRect/>
          </a:stretch>
        </p:blipFill>
        <p:spPr>
          <a:xfrm>
            <a:off x="932250" y="2565421"/>
            <a:ext cx="2087707" cy="1471833"/>
          </a:xfrm>
          <a:prstGeom prst="rect">
            <a:avLst/>
          </a:prstGeom>
        </p:spPr>
      </p:pic>
      <p:pic>
        <p:nvPicPr>
          <p:cNvPr id="8" name="Picture 7">
            <a:extLst>
              <a:ext uri="{FF2B5EF4-FFF2-40B4-BE49-F238E27FC236}">
                <a16:creationId xmlns:a16="http://schemas.microsoft.com/office/drawing/2014/main" id="{7BFDB5E7-D2CF-4B3D-8041-877BC5F6AA28}"/>
              </a:ext>
            </a:extLst>
          </p:cNvPr>
          <p:cNvPicPr>
            <a:picLocks noChangeAspect="1"/>
          </p:cNvPicPr>
          <p:nvPr/>
        </p:nvPicPr>
        <p:blipFill>
          <a:blip r:embed="rId5"/>
          <a:stretch>
            <a:fillRect/>
          </a:stretch>
        </p:blipFill>
        <p:spPr>
          <a:xfrm>
            <a:off x="6096000" y="2565421"/>
            <a:ext cx="2126673" cy="1500178"/>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302327" y="1057041"/>
            <a:ext cx="7772400" cy="1569659"/>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700" dirty="0">
                <a:solidFill>
                  <a:srgbClr val="C00000"/>
                </a:solidFill>
                <a:latin typeface="Comic Sans MS" panose="030F0702030302020204" pitchFamily="66" charset="0"/>
              </a:rPr>
              <a:t>oy – toy for a boy</a:t>
            </a:r>
            <a:endParaRPr lang="en-US" sz="6700" u="sng" dirty="0">
              <a:solidFill>
                <a:srgbClr val="C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569200"/>
            <a:ext cx="8248732" cy="2062103"/>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a:t>
            </a:r>
            <a:r>
              <a:rPr lang="en-GB" sz="3200" u="sng" dirty="0">
                <a:latin typeface="Comic Sans MS" panose="030F0702030302020204" pitchFamily="66" charset="0"/>
              </a:rPr>
              <a:t>read</a:t>
            </a:r>
            <a:r>
              <a:rPr lang="en-GB" sz="3200" dirty="0">
                <a:latin typeface="Comic Sans MS" panose="030F0702030302020204" pitchFamily="66" charset="0"/>
              </a:rPr>
              <a:t> through the green words and </a:t>
            </a:r>
            <a:r>
              <a:rPr lang="en-GB" sz="3200" u="sng" dirty="0">
                <a:latin typeface="Comic Sans MS" panose="030F0702030302020204" pitchFamily="66" charset="0"/>
              </a:rPr>
              <a:t>spell </a:t>
            </a:r>
            <a:r>
              <a:rPr lang="en-GB" sz="3200" dirty="0">
                <a:latin typeface="Comic Sans MS" panose="030F0702030302020204" pitchFamily="66" charset="0"/>
              </a:rPr>
              <a:t>some words.</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2A62E01B-A633-46BA-91BA-C5E2970924D2}"/>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180174" y="753035"/>
            <a:ext cx="1162050" cy="552449"/>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569200"/>
            <a:ext cx="8248732" cy="2062103"/>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a:t>
            </a:r>
            <a:r>
              <a:rPr lang="en-GB" sz="3200" u="sng" dirty="0">
                <a:latin typeface="Comic Sans MS" panose="030F0702030302020204" pitchFamily="66" charset="0"/>
              </a:rPr>
              <a:t>read</a:t>
            </a:r>
            <a:r>
              <a:rPr lang="en-GB" sz="3200" dirty="0">
                <a:latin typeface="Comic Sans MS" panose="030F0702030302020204" pitchFamily="66" charset="0"/>
              </a:rPr>
              <a:t> through the green words and </a:t>
            </a:r>
            <a:r>
              <a:rPr lang="en-GB" sz="3200" u="sng" dirty="0">
                <a:latin typeface="Comic Sans MS" panose="030F0702030302020204" pitchFamily="66" charset="0"/>
              </a:rPr>
              <a:t>spell </a:t>
            </a:r>
            <a:r>
              <a:rPr lang="en-GB" sz="3200" dirty="0">
                <a:latin typeface="Comic Sans MS" panose="030F0702030302020204" pitchFamily="66" charset="0"/>
              </a:rPr>
              <a:t>some words.</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
        <p:nvSpPr>
          <p:cNvPr id="3" name="Rectangle 2">
            <a:extLst>
              <a:ext uri="{FF2B5EF4-FFF2-40B4-BE49-F238E27FC236}">
                <a16:creationId xmlns:a16="http://schemas.microsoft.com/office/drawing/2014/main" id="{B91A9573-5E08-4C79-9AD4-BA9441406929}"/>
              </a:ext>
            </a:extLst>
          </p:cNvPr>
          <p:cNvSpPr/>
          <p:nvPr/>
        </p:nvSpPr>
        <p:spPr>
          <a:xfrm>
            <a:off x="1392382" y="1786788"/>
            <a:ext cx="9407235" cy="1123384"/>
          </a:xfrm>
          <a:prstGeom prst="rect">
            <a:avLst/>
          </a:prstGeom>
        </p:spPr>
        <p:txBody>
          <a:bodyPr wrap="square">
            <a:spAutoFit/>
          </a:bodyPr>
          <a:lstStyle/>
          <a:p>
            <a:r>
              <a:rPr lang="en-GB" sz="6700" dirty="0">
                <a:solidFill>
                  <a:srgbClr val="C00000"/>
                </a:solidFill>
                <a:latin typeface="Comic Sans MS" panose="030F0702030302020204" pitchFamily="66" charset="0"/>
                <a:ea typeface="+mj-ea"/>
                <a:cs typeface="+mj-cs"/>
              </a:rPr>
              <a:t>   </a:t>
            </a:r>
            <a:r>
              <a:rPr lang="en-GB" sz="6700" dirty="0" err="1">
                <a:solidFill>
                  <a:srgbClr val="C00000"/>
                </a:solidFill>
                <a:latin typeface="Comic Sans MS" panose="030F0702030302020204" pitchFamily="66" charset="0"/>
                <a:ea typeface="+mj-ea"/>
                <a:cs typeface="+mj-cs"/>
              </a:rPr>
              <a:t>er</a:t>
            </a:r>
            <a:r>
              <a:rPr lang="en-GB" sz="6700" dirty="0">
                <a:solidFill>
                  <a:srgbClr val="C00000"/>
                </a:solidFill>
                <a:latin typeface="Comic Sans MS" panose="030F0702030302020204" pitchFamily="66" charset="0"/>
                <a:ea typeface="+mj-ea"/>
                <a:cs typeface="+mj-cs"/>
              </a:rPr>
              <a:t> – better letter</a:t>
            </a:r>
            <a:endParaRPr lang="en-US" dirty="0"/>
          </a:p>
        </p:txBody>
      </p:sp>
    </p:spTree>
    <p:extLst>
      <p:ext uri="{BB962C8B-B14F-4D97-AF65-F5344CB8AC3E}">
        <p14:creationId xmlns:p14="http://schemas.microsoft.com/office/powerpoint/2010/main" val="3484488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639125" y="2516678"/>
            <a:ext cx="8248732" cy="3539430"/>
          </a:xfrm>
          <a:prstGeom prst="rect">
            <a:avLst/>
          </a:prstGeom>
          <a:noFill/>
        </p:spPr>
        <p:txBody>
          <a:bodyPr wrap="square" rtlCol="0">
            <a:spAutoFit/>
          </a:bodyPr>
          <a:lstStyle/>
          <a:p>
            <a:r>
              <a:rPr lang="en-GB" sz="3200" dirty="0">
                <a:latin typeface="Comic Sans MS" panose="030F0702030302020204" pitchFamily="66" charset="0"/>
              </a:rPr>
              <a:t>Yesterday we had the Spelling Quiz.</a:t>
            </a:r>
          </a:p>
          <a:p>
            <a:r>
              <a:rPr lang="en-GB" sz="3200" dirty="0">
                <a:latin typeface="Comic Sans MS" panose="030F0702030302020204" pitchFamily="66" charset="0"/>
              </a:rPr>
              <a:t>I would like you to look back at your quiz and see which words (if any) you found a challenge.</a:t>
            </a:r>
          </a:p>
          <a:p>
            <a:endParaRPr lang="en-GB" sz="3200" dirty="0">
              <a:latin typeface="Comic Sans MS" panose="030F0702030302020204" pitchFamily="66" charset="0"/>
            </a:endParaRPr>
          </a:p>
          <a:p>
            <a:r>
              <a:rPr lang="en-GB" sz="3200" dirty="0">
                <a:latin typeface="Comic Sans MS" panose="030F0702030302020204" pitchFamily="66" charset="0"/>
              </a:rPr>
              <a:t>I would like you to practise these words 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Tree>
    <p:extLst>
      <p:ext uri="{BB962C8B-B14F-4D97-AF65-F5344CB8AC3E}">
        <p14:creationId xmlns:p14="http://schemas.microsoft.com/office/powerpoint/2010/main" val="773922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163782" y="2356545"/>
            <a:ext cx="9864435" cy="4524315"/>
          </a:xfrm>
          <a:prstGeom prst="rect">
            <a:avLst/>
          </a:prstGeom>
          <a:noFill/>
        </p:spPr>
        <p:txBody>
          <a:bodyPr wrap="square" rtlCol="0">
            <a:spAutoFit/>
          </a:bodyPr>
          <a:lstStyle/>
          <a:p>
            <a:r>
              <a:rPr lang="en-GB" sz="3200" dirty="0">
                <a:latin typeface="Comic Sans MS" panose="030F0702030302020204" pitchFamily="66" charset="0"/>
              </a:rPr>
              <a:t>In the Friday file are the </a:t>
            </a:r>
            <a:r>
              <a:rPr lang="en-GB" sz="3200" dirty="0">
                <a:solidFill>
                  <a:srgbClr val="FF0000"/>
                </a:solidFill>
                <a:latin typeface="Comic Sans MS" panose="030F0702030302020204" pitchFamily="66" charset="0"/>
              </a:rPr>
              <a:t>red </a:t>
            </a:r>
            <a:r>
              <a:rPr lang="en-GB" sz="3200" dirty="0">
                <a:latin typeface="Comic Sans MS" panose="030F0702030302020204" pitchFamily="66" charset="0"/>
              </a:rPr>
              <a:t>(tricky) words that you have been</a:t>
            </a:r>
            <a:r>
              <a:rPr lang="en-US" sz="3200" dirty="0">
                <a:latin typeface="Comic Sans MS" panose="030F0702030302020204" pitchFamily="66" charset="0"/>
              </a:rPr>
              <a:t> reading in your RWI book this week.</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US" sz="3200" dirty="0">
              <a:latin typeface="Comic Sans MS" panose="030F0702030302020204" pitchFamily="66" charset="0"/>
            </a:endParaRPr>
          </a:p>
          <a:p>
            <a:r>
              <a:rPr lang="en-US" sz="3200" dirty="0">
                <a:latin typeface="Comic Sans MS" panose="030F0702030302020204" pitchFamily="66" charset="0"/>
              </a:rPr>
              <a:t> </a:t>
            </a:r>
          </a:p>
          <a:p>
            <a:r>
              <a:rPr lang="en-GB" sz="3200" dirty="0">
                <a:latin typeface="Comic Sans MS" panose="030F0702030302020204" pitchFamily="66" charset="0"/>
              </a:rPr>
              <a:t>I</a:t>
            </a:r>
            <a:r>
              <a:rPr lang="en-US" sz="3200" dirty="0">
                <a:latin typeface="Comic Sans MS" panose="030F0702030302020204" pitchFamily="66" charset="0"/>
              </a:rPr>
              <a:t> would now like you to try to learn how to spell these words </a:t>
            </a:r>
            <a:r>
              <a:rPr lang="en-GB" sz="3200" dirty="0">
                <a:latin typeface="Comic Sans MS" panose="030F0702030302020204" pitchFamily="66" charset="0"/>
              </a:rPr>
              <a:t>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pic>
        <p:nvPicPr>
          <p:cNvPr id="9" name="Picture 8">
            <a:extLst>
              <a:ext uri="{FF2B5EF4-FFF2-40B4-BE49-F238E27FC236}">
                <a16:creationId xmlns:a16="http://schemas.microsoft.com/office/drawing/2014/main" id="{48812186-B71A-47B0-AF1D-07DE8AF3E18A}"/>
              </a:ext>
            </a:extLst>
          </p:cNvPr>
          <p:cNvPicPr>
            <a:picLocks noChangeAspect="1"/>
          </p:cNvPicPr>
          <p:nvPr/>
        </p:nvPicPr>
        <p:blipFill>
          <a:blip r:embed="rId7"/>
          <a:stretch>
            <a:fillRect/>
          </a:stretch>
        </p:blipFill>
        <p:spPr>
          <a:xfrm>
            <a:off x="4280189" y="3602936"/>
            <a:ext cx="2966603" cy="1593865"/>
          </a:xfrm>
          <a:prstGeom prst="rect">
            <a:avLst/>
          </a:prstGeom>
        </p:spPr>
      </p:pic>
    </p:spTree>
    <p:extLst>
      <p:ext uri="{BB962C8B-B14F-4D97-AF65-F5344CB8AC3E}">
        <p14:creationId xmlns:p14="http://schemas.microsoft.com/office/powerpoint/2010/main" val="2059472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70397" y="1309448"/>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96039" y="1463362"/>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810490" y="2264269"/>
            <a:ext cx="10792693" cy="4031873"/>
          </a:xfrm>
          <a:prstGeom prst="rect">
            <a:avLst/>
          </a:prstGeom>
        </p:spPr>
        <p:txBody>
          <a:bodyPr wrap="square">
            <a:spAutoFit/>
          </a:bodyPr>
          <a:lstStyle/>
          <a:p>
            <a:pPr lvl="0"/>
            <a:r>
              <a:rPr lang="en-US" sz="3200" dirty="0">
                <a:solidFill>
                  <a:prstClr val="black"/>
                </a:solidFill>
                <a:latin typeface="Comic Sans MS" panose="030F0702030302020204" pitchFamily="66" charset="0"/>
              </a:rPr>
              <a:t>Look at the words in the Look and Say column. You need to take your time to </a:t>
            </a:r>
            <a:r>
              <a:rPr lang="en-US" sz="3200" dirty="0">
                <a:solidFill>
                  <a:srgbClr val="00B050"/>
                </a:solidFill>
                <a:latin typeface="Comic Sans MS" panose="030F0702030302020204" pitchFamily="66" charset="0"/>
              </a:rPr>
              <a:t>look</a:t>
            </a:r>
            <a:r>
              <a:rPr lang="en-US" sz="3200" dirty="0">
                <a:solidFill>
                  <a:prstClr val="black"/>
                </a:solidFill>
                <a:latin typeface="Comic Sans MS" panose="030F0702030302020204" pitchFamily="66" charset="0"/>
              </a:rPr>
              <a:t> at each word, </a:t>
            </a:r>
            <a:r>
              <a:rPr lang="en-US" sz="3200" dirty="0">
                <a:solidFill>
                  <a:srgbClr val="00B050"/>
                </a:solidFill>
                <a:latin typeface="Comic Sans MS" panose="030F0702030302020204" pitchFamily="66" charset="0"/>
              </a:rPr>
              <a:t>say the letters </a:t>
            </a:r>
            <a:r>
              <a:rPr lang="en-US" sz="3200" dirty="0">
                <a:solidFill>
                  <a:prstClr val="black"/>
                </a:solidFill>
                <a:latin typeface="Comic Sans MS" panose="030F0702030302020204" pitchFamily="66" charset="0"/>
              </a:rPr>
              <a:t>out loud, </a:t>
            </a:r>
            <a:r>
              <a:rPr lang="en-US" sz="3200" dirty="0">
                <a:solidFill>
                  <a:srgbClr val="00B050"/>
                </a:solidFill>
                <a:latin typeface="Comic Sans MS" panose="030F0702030302020204" pitchFamily="66" charset="0"/>
              </a:rPr>
              <a:t>look at the shape </a:t>
            </a:r>
            <a:r>
              <a:rPr lang="en-US" sz="3200" dirty="0">
                <a:solidFill>
                  <a:prstClr val="black"/>
                </a:solidFill>
                <a:latin typeface="Comic Sans MS" panose="030F0702030302020204" pitchFamily="66" charset="0"/>
              </a:rPr>
              <a:t>of the word and try to </a:t>
            </a:r>
            <a:r>
              <a:rPr lang="en-US" sz="3200" dirty="0">
                <a:solidFill>
                  <a:srgbClr val="00B050"/>
                </a:solidFill>
                <a:latin typeface="Comic Sans MS" panose="030F0702030302020204" pitchFamily="66" charset="0"/>
              </a:rPr>
              <a:t>write it in the air</a:t>
            </a:r>
            <a:r>
              <a:rPr lang="en-US" sz="3200" dirty="0">
                <a:solidFill>
                  <a:prstClr val="black"/>
                </a:solidFill>
                <a:latin typeface="Comic Sans MS" panose="030F0702030302020204" pitchFamily="66" charset="0"/>
              </a:rPr>
              <a:t>. </a:t>
            </a:r>
            <a:r>
              <a:rPr lang="en-US" sz="3200" u="sng" dirty="0">
                <a:solidFill>
                  <a:prstClr val="black"/>
                </a:solidFill>
                <a:latin typeface="Comic Sans MS" panose="030F0702030302020204" pitchFamily="66" charset="0"/>
              </a:rPr>
              <a:t>Remember you can do this outside, if you prefer.</a:t>
            </a:r>
          </a:p>
          <a:p>
            <a:pPr lvl="0"/>
            <a:r>
              <a:rPr lang="en-US" sz="3200" dirty="0">
                <a:solidFill>
                  <a:prstClr val="black"/>
                </a:solidFill>
                <a:latin typeface="Comic Sans MS" panose="030F0702030302020204" pitchFamily="66" charset="0"/>
              </a:rPr>
              <a:t>Once you think you know how to spell them, have a go in the second column. </a:t>
            </a:r>
          </a:p>
          <a:p>
            <a:pPr lvl="0"/>
            <a:r>
              <a:rPr lang="en-US" sz="3200" dirty="0">
                <a:solidFill>
                  <a:prstClr val="black"/>
                </a:solidFill>
                <a:latin typeface="Comic Sans MS" panose="030F0702030302020204" pitchFamily="66" charset="0"/>
              </a:rPr>
              <a:t>In the final column, cover the words up and write them.</a:t>
            </a:r>
          </a:p>
        </p:txBody>
      </p:sp>
    </p:spTree>
    <p:extLst>
      <p:ext uri="{BB962C8B-B14F-4D97-AF65-F5344CB8AC3E}">
        <p14:creationId xmlns:p14="http://schemas.microsoft.com/office/powerpoint/2010/main" val="1094898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3310271"/>
            <a:ext cx="10792693" cy="2062103"/>
          </a:xfrm>
          <a:prstGeom prst="rect">
            <a:avLst/>
          </a:prstGeom>
        </p:spPr>
        <p:txBody>
          <a:bodyPr wrap="square">
            <a:spAutoFit/>
          </a:bodyPr>
          <a:lstStyle/>
          <a:p>
            <a:pPr lvl="0"/>
            <a:r>
              <a:rPr lang="en-US" sz="3200" u="sng" dirty="0">
                <a:solidFill>
                  <a:prstClr val="black"/>
                </a:solidFill>
                <a:latin typeface="Comic Sans MS" panose="030F0702030302020204" pitchFamily="66" charset="0"/>
              </a:rPr>
              <a:t>If you have time</a:t>
            </a:r>
            <a:r>
              <a:rPr lang="en-US" sz="3200" dirty="0">
                <a:solidFill>
                  <a:prstClr val="black"/>
                </a:solidFill>
                <a:latin typeface="Comic Sans MS" panose="030F0702030302020204" pitchFamily="66" charset="0"/>
              </a:rPr>
              <a:t>, write two different sentences using these words. </a:t>
            </a:r>
          </a:p>
          <a:p>
            <a:pPr lvl="0"/>
            <a:endParaRPr lang="en-GB" sz="3200" dirty="0">
              <a:solidFill>
                <a:prstClr val="black"/>
              </a:solidFill>
              <a:latin typeface="Comic Sans MS" panose="030F0702030302020204" pitchFamily="66" charset="0"/>
            </a:endParaRPr>
          </a:p>
          <a:p>
            <a:pPr lvl="0"/>
            <a:r>
              <a:rPr lang="en-GB" sz="3200" dirty="0">
                <a:solidFill>
                  <a:prstClr val="black"/>
                </a:solidFill>
                <a:latin typeface="Comic Sans MS" panose="030F0702030302020204" pitchFamily="66" charset="0"/>
              </a:rPr>
              <a:t>U</a:t>
            </a:r>
            <a:r>
              <a:rPr lang="en-US" sz="3200" dirty="0">
                <a:solidFill>
                  <a:prstClr val="black"/>
                </a:solidFill>
                <a:latin typeface="Comic Sans MS" panose="030F0702030302020204" pitchFamily="66" charset="0"/>
              </a:rPr>
              <a:t>se the handwriting lines to help you to keep it neat.</a:t>
            </a:r>
          </a:p>
        </p:txBody>
      </p:sp>
    </p:spTree>
    <p:extLst>
      <p:ext uri="{BB962C8B-B14F-4D97-AF65-F5344CB8AC3E}">
        <p14:creationId xmlns:p14="http://schemas.microsoft.com/office/powerpoint/2010/main" val="168763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84DD865A-A88F-4525-ACD8-05D7676448C7}"/>
              </a:ext>
            </a:extLst>
          </p:cNvPr>
          <p:cNvPicPr>
            <a:picLocks noChangeAspect="1"/>
          </p:cNvPicPr>
          <p:nvPr/>
        </p:nvPicPr>
        <p:blipFill>
          <a:blip r:embed="rId5"/>
          <a:stretch>
            <a:fillRect/>
          </a:stretch>
        </p:blipFill>
        <p:spPr>
          <a:xfrm>
            <a:off x="3951576" y="1917968"/>
            <a:ext cx="1798061" cy="2160260"/>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503526" y="2311661"/>
            <a:ext cx="7712219" cy="3539430"/>
          </a:xfrm>
          <a:prstGeom prst="rect">
            <a:avLst/>
          </a:prstGeom>
        </p:spPr>
        <p:txBody>
          <a:bodyPr wrap="square">
            <a:spAutoFit/>
          </a:bodyPr>
          <a:lstStyle/>
          <a:p>
            <a:r>
              <a:rPr lang="en-GB" sz="3200" dirty="0">
                <a:latin typeface="Comic Sans MS" panose="030F0702030302020204" pitchFamily="66" charset="0"/>
              </a:rPr>
              <a:t>Now you are ready to </a:t>
            </a:r>
            <a:r>
              <a:rPr lang="en-GB" sz="3200" u="sng" dirty="0">
                <a:latin typeface="Comic Sans MS" panose="030F0702030302020204" pitchFamily="66" charset="0"/>
              </a:rPr>
              <a:t>read the book </a:t>
            </a:r>
            <a:r>
              <a:rPr lang="en-GB" sz="3200" dirty="0">
                <a:latin typeface="Comic Sans MS" panose="030F0702030302020204" pitchFamily="66" charset="0"/>
              </a:rPr>
              <a:t>to an adult. You have been working on this story all week so you should be getting very confident!</a:t>
            </a:r>
          </a:p>
          <a:p>
            <a:r>
              <a:rPr lang="en-GB" sz="3200" dirty="0">
                <a:solidFill>
                  <a:srgbClr val="FF0000"/>
                </a:solidFill>
                <a:latin typeface="Comic Sans MS" panose="030F0702030302020204" pitchFamily="66" charset="0"/>
              </a:rPr>
              <a:t>Remember to think about your expression to make it interesting to listen to and pausing for punctuation.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056" y="1842326"/>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5412" y="4461701"/>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E35FB61-B746-406D-A5C1-4C46292D365D}"/>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73952" y="671243"/>
            <a:ext cx="1162050" cy="552449"/>
          </a:xfrm>
          <a:prstGeom prst="rect">
            <a:avLst/>
          </a:prstGeom>
        </p:spPr>
      </p:pic>
      <p:pic>
        <p:nvPicPr>
          <p:cNvPr id="4098" name="Picture 2" descr="https://attachments.office.net/owa/teacher%40kingslandengland.hereford.sch.uk/service.svc/s/GetAttachmentThumbnail?id=AAMkAGZiZGNiYWYyLWZmNjAtNDkzNi1iZDkzLWVhMDU3NDEyZmI3YQBGAAAAAAB8SkcMILsHSahAL5K87zykBwAXyemP6%2FfyTbckP8Wt%2FJ1OAAAAAAEJAAAXyemP6%2FfyTbckP8Wt%2FJ1OAADQeFZGAAABEgAQABw3%2FcnjxMJKk8kJ%2FSjHjVs%3D&amp;thumbnailType=2&amp;token=eyJhbGciOiJSUzI1NiIsImtpZCI6IjMwODE3OUNFNUY0QjUyRTc4QjJEQjg5NjZCQUY0RUNDMzcyN0FFRUUiLCJ0eXAiOiJKV1QiLCJ4NXQiOiJNSUY1emw5TFV1ZUxMYmlXYTY5T3pEY25ydTQifQ.eyJvcmlnaW4iOiJodHRwczovL291dGxvb2sub2ZmaWNlLmNvbSIsInVjIjoiNzQ5YWQxY2FjY2JmNDVmOWIzNGQ5ZTE3MjcwZTc5OGEiLCJzaWduaW5fc3RhdGUiOiJbXCJrbXNpXCJdIiwidmVyIjoiRXhjaGFuZ2UuQ2FsbGJhY2suVjEiLCJhcHBjdHhzZW5kZXIiOiJPd2FEb3dubG9hZEA3MjEwMTQ3My03NDhiLTRmNGEtODc3YS1jMDA5NmViNDMwYjEiLCJpc3NyaW5nIjoiV1ciLCJhcHBjdHgiOiJ7XCJtc2V4Y2hwcm90XCI6XCJvd2FcIixcInB1aWRcIjpcIjExNTM3NjU5MzIyNjA0NzM4MzdcIixcInNjb3BlXCI6XCJPd2FEb3dubG9hZFwiLFwib2lkXCI6XCJiODNiZjlkYy1jZGIyLTQwMDQtOWExMi1jMDk4ZmU2M2FhY2FcIixcInByaW1hcnlzaWRcIjpcIlMtMS01LTIxLTEwNTUzNTkzMTctMjM0NzUzMDI3Ni0zOTQ3NDc5MjM1LTEyMzQ4Mjg4XCJ9IiwibmJmIjoxNjEyNDM2MTAxLCJleHAiOjE2MTI0MzY3MDEsImlzcyI6IjAwMDAwMDAyLTAwMDAtMGZmMS1jZTAwLTAwMDAwMDAwMDAwMEA3MjEwMTQ3My03NDhiLTRmNGEtODc3YS1jMDA5NmViNDMwYjEiLCJhdWQiOiIwMDAwMDAwMi0wMDAwLTBmZjEtY2UwMC0wMDAwMDAwMDAwMDAvYXR0YWNobWVudHMub2ZmaWNlLm5ldEA3MjEwMTQ3My03NDhiLTRmNGEtODc3YS1jMDA5NmViNDMwYjEiLCJoYXBwIjoib3dhIn0.S8PgQcVtzc1UgD_BLeDq5HRkgaoEo5YOCbhUxtwl_8hNKaWINDz1aRNPSugk5z85V-SvKkaVNh9RP_pGJmRH19rkORGC2rbtjMtg3kKDF39ZCekoPpxWpT2daWpY_qztQiJ0uxE9dnJKV31Ta1kDQXZ4bh0yYW5UTwiWenDxVplEEUAZP6qQi4LwozL7jzdwCFiLxAcn2dpFF7if4vpV9W6T0Nb6L7RmR_VlitJalcOmJ3vQzrvyDM1SoxWd4BEklzSneIV7whJ4Cao-CW_UZAUfnJotdiMned0gxZuh53P7yeLIbzjguf2AzZx-hdVrWNWMrQebDXqDrtu0wYA9xQ&amp;X-OWA-CANARY=AORb8HDzO0SZOlfoXXnDyGC8GHb7yNgY7R2zWT0REbWkwfHJfG_QRTEFV995W5w8xTzYhNp7zHE.&amp;owa=outlook.office.com&amp;scriptVer=20210201003.08&amp;animation=true">
            <a:extLst>
              <a:ext uri="{FF2B5EF4-FFF2-40B4-BE49-F238E27FC236}">
                <a16:creationId xmlns:a16="http://schemas.microsoft.com/office/drawing/2014/main" id="{EB9B69B8-E829-4FC0-B60D-562D32FA29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97467" y="1305483"/>
            <a:ext cx="4476715" cy="5368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967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803" y="1601325"/>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086" y="4315922"/>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898580E-D233-4A84-8325-0188FD14BBC0}"/>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657445" y="384542"/>
            <a:ext cx="1069124" cy="1033753"/>
          </a:xfrm>
          <a:prstGeom prst="rect">
            <a:avLst/>
          </a:prstGeom>
        </p:spPr>
      </p:pic>
      <p:pic>
        <p:nvPicPr>
          <p:cNvPr id="5122" name="Picture 2" descr="Image preview">
            <a:extLst>
              <a:ext uri="{FF2B5EF4-FFF2-40B4-BE49-F238E27FC236}">
                <a16:creationId xmlns:a16="http://schemas.microsoft.com/office/drawing/2014/main" id="{CF63BCD6-4C7B-4BEC-85A9-06194BAA50D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437" t="2923" r="6618" b="3391"/>
          <a:stretch/>
        </p:blipFill>
        <p:spPr bwMode="auto">
          <a:xfrm>
            <a:off x="3916915" y="1305484"/>
            <a:ext cx="3815427" cy="535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489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1077218"/>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endParaRPr lang="en-GB" sz="3200" dirty="0">
              <a:latin typeface="Comic Sans MS" panose="030F0702030302020204" pitchFamily="66" charset="0"/>
            </a:endParaRPr>
          </a:p>
        </p:txBody>
      </p:sp>
      <p:sp>
        <p:nvSpPr>
          <p:cNvPr id="4" name="TextBox 3">
            <a:extLst>
              <a:ext uri="{FF2B5EF4-FFF2-40B4-BE49-F238E27FC236}">
                <a16:creationId xmlns:a16="http://schemas.microsoft.com/office/drawing/2014/main" id="{9ECA5402-6857-41E0-BBFD-2FCD05A69A6D}"/>
              </a:ext>
            </a:extLst>
          </p:cNvPr>
          <p:cNvSpPr txBox="1"/>
          <p:nvPr/>
        </p:nvSpPr>
        <p:spPr>
          <a:xfrm>
            <a:off x="518680" y="2673975"/>
            <a:ext cx="8677708" cy="2554545"/>
          </a:xfrm>
          <a:prstGeom prst="rect">
            <a:avLst/>
          </a:prstGeom>
          <a:noFill/>
        </p:spPr>
        <p:txBody>
          <a:bodyPr wrap="square" rtlCol="0">
            <a:spAutoFit/>
          </a:bodyPr>
          <a:lstStyle/>
          <a:p>
            <a:r>
              <a:rPr lang="en-GB" sz="3200" dirty="0">
                <a:latin typeface="Comic Sans MS" panose="030F0702030302020204" pitchFamily="66" charset="0"/>
              </a:rPr>
              <a:t>Today is the final day of RWI for the week.</a:t>
            </a:r>
          </a:p>
          <a:p>
            <a:r>
              <a:rPr lang="en-GB" sz="3200" dirty="0">
                <a:latin typeface="Comic Sans MS" panose="030F0702030302020204" pitchFamily="66" charset="0"/>
              </a:rPr>
              <a:t>This is when we do our </a:t>
            </a:r>
            <a:r>
              <a:rPr lang="en-GB" sz="3200" u="sng" dirty="0">
                <a:latin typeface="Comic Sans MS" panose="030F0702030302020204" pitchFamily="66" charset="0"/>
              </a:rPr>
              <a:t>Big Write</a:t>
            </a:r>
            <a:r>
              <a:rPr lang="en-GB" sz="3200" dirty="0">
                <a:latin typeface="Comic Sans MS" panose="030F0702030302020204" pitchFamily="66" charset="0"/>
              </a:rPr>
              <a:t>. We base this around the book that we have been reading in RWI. </a:t>
            </a:r>
          </a:p>
          <a:p>
            <a:endParaRPr lang="en-US"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270163" y="1448462"/>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 start with, we are thinking about Ken’s cap. I want you to imagine that you are Dan and Ken has just told you that he has lost his cap.</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Where did he lose it?</a:t>
            </a:r>
            <a:br>
              <a:rPr lang="en-GB" sz="3600" dirty="0">
                <a:latin typeface="Comic Sans MS" panose="030F0702030302020204" pitchFamily="66" charset="0"/>
              </a:rPr>
            </a:br>
            <a:r>
              <a:rPr lang="en-GB" sz="3600" dirty="0">
                <a:latin typeface="Comic Sans MS" panose="030F0702030302020204" pitchFamily="66" charset="0"/>
              </a:rPr>
              <a:t>What could you say/do to help him?</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pic>
        <p:nvPicPr>
          <p:cNvPr id="3" name="Picture 2">
            <a:extLst>
              <a:ext uri="{FF2B5EF4-FFF2-40B4-BE49-F238E27FC236}">
                <a16:creationId xmlns:a16="http://schemas.microsoft.com/office/drawing/2014/main" id="{E1B15AFE-134E-4374-9465-9FE04C470E1F}"/>
              </a:ext>
            </a:extLst>
          </p:cNvPr>
          <p:cNvPicPr>
            <a:picLocks noChangeAspect="1"/>
          </p:cNvPicPr>
          <p:nvPr/>
        </p:nvPicPr>
        <p:blipFill>
          <a:blip r:embed="rId5"/>
          <a:stretch>
            <a:fillRect/>
          </a:stretch>
        </p:blipFill>
        <p:spPr>
          <a:xfrm>
            <a:off x="7722177" y="3490217"/>
            <a:ext cx="3009900" cy="3209925"/>
          </a:xfrm>
          <a:prstGeom prst="rect">
            <a:avLst/>
          </a:prstGeom>
        </p:spPr>
      </p:pic>
    </p:spTree>
    <p:extLst>
      <p:ext uri="{BB962C8B-B14F-4D97-AF65-F5344CB8AC3E}">
        <p14:creationId xmlns:p14="http://schemas.microsoft.com/office/powerpoint/2010/main" val="3764116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08707" y="858043"/>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you and your adult to think of some words to help you with your writing: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1. Think about how to describe where Ken lost the cap.</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2.  What could you do to help?</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53800" y="832265"/>
            <a:ext cx="1276782" cy="702666"/>
          </a:xfrm>
          <a:prstGeom prst="rect">
            <a:avLst/>
          </a:prstGeom>
        </p:spPr>
      </p:pic>
    </p:spTree>
    <p:controls>
      <mc:AlternateContent xmlns:mc="http://schemas.openxmlformats.org/markup-compatibility/2006">
        <mc:Choice xmlns:v="urn:schemas-microsoft-com:vml" Requires="v">
          <p:control spid="3111" name="TextBox1" r:id="rId2" imgW="7315200" imgH="847800"/>
        </mc:Choice>
        <mc:Fallback>
          <p:control name="TextBox1" r:id="rId2" imgW="7315200" imgH="847800">
            <p:pic>
              <p:nvPicPr>
                <p:cNvPr id="3" name="TextBox1">
                  <a:extLst>
                    <a:ext uri="{FF2B5EF4-FFF2-40B4-BE49-F238E27FC236}">
                      <a16:creationId xmlns:a16="http://schemas.microsoft.com/office/drawing/2014/main" id="{B0900303-15B9-4CEC-853B-417CC12BFFC8}"/>
                    </a:ext>
                  </a:extLst>
                </p:cNvPr>
                <p:cNvPicPr>
                  <a:picLocks/>
                </p:cNvPicPr>
                <p:nvPr/>
              </p:nvPicPr>
              <p:blipFill>
                <a:blip r:embed="rId8"/>
                <a:stretch>
                  <a:fillRect/>
                </a:stretch>
              </p:blipFill>
              <p:spPr>
                <a:xfrm>
                  <a:off x="1124095" y="3870882"/>
                  <a:ext cx="7315200" cy="852488"/>
                </a:xfrm>
                <a:prstGeom prst="rect">
                  <a:avLst/>
                </a:prstGeom>
              </p:spPr>
            </p:pic>
          </p:control>
        </mc:Fallback>
      </mc:AlternateContent>
      <mc:AlternateContent xmlns:mc="http://schemas.openxmlformats.org/markup-compatibility/2006">
        <mc:Choice xmlns:v="urn:schemas-microsoft-com:vml" Requires="v">
          <p:control spid="3112" name="TextBox2" r:id="rId3" imgW="7315200" imgH="847800"/>
        </mc:Choice>
        <mc:Fallback>
          <p:control name="TextBox2" r:id="rId3" imgW="7315200" imgH="847800">
            <p:pic>
              <p:nvPicPr>
                <p:cNvPr id="11" name="TextBox2">
                  <a:extLst>
                    <a:ext uri="{FF2B5EF4-FFF2-40B4-BE49-F238E27FC236}">
                      <a16:creationId xmlns:a16="http://schemas.microsoft.com/office/drawing/2014/main" id="{58FADA49-461B-441B-89DA-8225D7471228}"/>
                    </a:ext>
                  </a:extLst>
                </p:cNvPr>
                <p:cNvPicPr>
                  <a:picLocks/>
                </p:cNvPicPr>
                <p:nvPr/>
              </p:nvPicPr>
              <p:blipFill>
                <a:blip r:embed="rId8"/>
                <a:stretch>
                  <a:fillRect/>
                </a:stretch>
              </p:blipFill>
              <p:spPr>
                <a:xfrm>
                  <a:off x="953800" y="5365895"/>
                  <a:ext cx="7315200" cy="852488"/>
                </a:xfrm>
                <a:prstGeom prst="rect">
                  <a:avLst/>
                </a:prstGeom>
              </p:spPr>
            </p:pic>
          </p:control>
        </mc:Fallback>
      </mc:AlternateContent>
    </p:controls>
    <p:extLst>
      <p:ext uri="{BB962C8B-B14F-4D97-AF65-F5344CB8AC3E}">
        <p14:creationId xmlns:p14="http://schemas.microsoft.com/office/powerpoint/2010/main" val="423797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26460" y="1762820"/>
            <a:ext cx="11055927"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Here is an example of my sentence.</a:t>
            </a:r>
            <a:br>
              <a:rPr lang="en-GB" sz="3600" dirty="0">
                <a:latin typeface="Comic Sans MS" panose="030F0702030302020204" pitchFamily="66" charset="0"/>
              </a:rPr>
            </a:br>
            <a:br>
              <a:rPr lang="en-GB" sz="3600" dirty="0">
                <a:latin typeface="Comic Sans MS" panose="030F0702030302020204" pitchFamily="66" charset="0"/>
              </a:rPr>
            </a:br>
            <a:r>
              <a:rPr lang="en-GB" sz="3600" dirty="0">
                <a:solidFill>
                  <a:srgbClr val="7030A0"/>
                </a:solidFill>
                <a:latin typeface="Comic Sans MS" panose="030F0702030302020204" pitchFamily="66" charset="0"/>
              </a:rPr>
              <a:t>I think your favourite hat is in that massive pit. I can get my digger and help you to dig it out.</a:t>
            </a: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Using the stem sentences </a:t>
            </a:r>
            <a:r>
              <a:rPr lang="en-GB" sz="3600" dirty="0">
                <a:solidFill>
                  <a:srgbClr val="FF0000"/>
                </a:solidFill>
                <a:latin typeface="Comic Sans MS" panose="030F0702030302020204" pitchFamily="66" charset="0"/>
              </a:rPr>
              <a:t>I think</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                                         I can</a:t>
            </a: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Don’t forget to use </a:t>
            </a:r>
            <a:r>
              <a:rPr lang="en-GB" sz="3600" u="sng" dirty="0">
                <a:latin typeface="Comic Sans MS" panose="030F0702030302020204" pitchFamily="66" charset="0"/>
              </a:rPr>
              <a:t>adjectives</a:t>
            </a:r>
            <a:r>
              <a:rPr lang="en-GB" sz="3600" dirty="0">
                <a:latin typeface="Comic Sans MS" panose="030F0702030302020204" pitchFamily="66" charset="0"/>
              </a:rPr>
              <a:t> (describing words) and the wow words from yesterday’s Build a Sentence.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10836" y="5126182"/>
            <a:ext cx="12539445"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62703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31272" y="844084"/>
            <a:ext cx="11833090" cy="426441"/>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Big Write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going to write about a playday.</a:t>
            </a:r>
            <a:br>
              <a:rPr lang="en-GB" sz="3600" dirty="0">
                <a:latin typeface="Comic Sans MS" panose="030F0702030302020204" pitchFamily="66" charset="0"/>
              </a:rPr>
            </a:br>
            <a:r>
              <a:rPr lang="en-GB" sz="3600" dirty="0">
                <a:latin typeface="Comic Sans MS" panose="030F0702030302020204" pitchFamily="66" charset="0"/>
              </a:rPr>
              <a:t>Wouldn’t it be great if you could have a playday today?</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If you could have a playday think about:</a:t>
            </a:r>
            <a:br>
              <a:rPr lang="en-GB" sz="3600" dirty="0">
                <a:latin typeface="Comic Sans MS" panose="030F0702030302020204" pitchFamily="66" charset="0"/>
              </a:rPr>
            </a:br>
            <a:r>
              <a:rPr lang="en-GB" sz="3600" dirty="0">
                <a:solidFill>
                  <a:srgbClr val="FF0000"/>
                </a:solidFill>
                <a:latin typeface="Comic Sans MS" panose="030F0702030302020204" pitchFamily="66" charset="0"/>
              </a:rPr>
              <a:t>Who would you play with?</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What would you do?</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Don’t forget to use details/adjectives to make your writing interesting. Think about how you start your sentences.</a:t>
            </a: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398000" y="187179"/>
            <a:ext cx="1214596" cy="1083346"/>
          </a:xfrm>
          <a:prstGeom prst="rect">
            <a:avLst/>
          </a:prstGeom>
        </p:spPr>
      </p:pic>
    </p:spTree>
    <p:extLst>
      <p:ext uri="{BB962C8B-B14F-4D97-AF65-F5344CB8AC3E}">
        <p14:creationId xmlns:p14="http://schemas.microsoft.com/office/powerpoint/2010/main" val="2139296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43345" y="1840205"/>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959783" y="1846481"/>
            <a:ext cx="10193126" cy="4524315"/>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r>
              <a:rPr lang="en-GB" sz="3200" dirty="0">
                <a:latin typeface="Comic Sans MS" panose="030F0702030302020204" pitchFamily="66" charset="0"/>
              </a:rPr>
              <a:t>Use these ideas to write about your playday. Here is an example of what I would do.</a:t>
            </a:r>
          </a:p>
          <a:p>
            <a:endParaRPr lang="en-GB" sz="3200" dirty="0">
              <a:latin typeface="Comic Sans MS" panose="030F0702030302020204" pitchFamily="66" charset="0"/>
            </a:endParaRPr>
          </a:p>
          <a:p>
            <a:r>
              <a:rPr lang="en-GB" sz="3200" i="1" dirty="0">
                <a:solidFill>
                  <a:srgbClr val="7030A0"/>
                </a:solidFill>
                <a:latin typeface="Comic Sans MS" panose="030F0702030302020204" pitchFamily="66" charset="0"/>
              </a:rPr>
              <a:t>I want to have a playday with my friend Sam.</a:t>
            </a:r>
          </a:p>
          <a:p>
            <a:r>
              <a:rPr lang="en-GB" sz="3200" i="1" dirty="0">
                <a:solidFill>
                  <a:srgbClr val="7030A0"/>
                </a:solidFill>
                <a:latin typeface="Comic Sans MS" panose="030F0702030302020204" pitchFamily="66" charset="0"/>
              </a:rPr>
              <a:t>We could play in the sand and build an enormous sandcastle with a flag on the top. After that we could go outside and jump for joy on the brand new trampoline.</a:t>
            </a:r>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39333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3043" y="2490689"/>
            <a:ext cx="10304082" cy="95349"/>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You are ready to think about how you can use these words in some super sentences.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Talk through your sentences with an adult, one sentence at a time.  When you are happy with your sentence,  ‘put your headphones on’ say it again and then write it down.</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 will look forward to reading your finished pieces of writing.</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591551" y="341769"/>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858308" y="267942"/>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334025" y="4780886"/>
            <a:ext cx="859611" cy="859611"/>
          </a:xfrm>
          <a:prstGeom prst="rect">
            <a:avLst/>
          </a:prstGeom>
        </p:spPr>
      </p:pic>
      <p:sp>
        <p:nvSpPr>
          <p:cNvPr id="3" name="Rectangle 2">
            <a:extLst>
              <a:ext uri="{FF2B5EF4-FFF2-40B4-BE49-F238E27FC236}">
                <a16:creationId xmlns:a16="http://schemas.microsoft.com/office/drawing/2014/main" id="{6A382521-344C-48CC-808D-5C6F376AF883}"/>
              </a:ext>
            </a:extLst>
          </p:cNvPr>
          <p:cNvSpPr/>
          <p:nvPr/>
        </p:nvSpPr>
        <p:spPr>
          <a:xfrm>
            <a:off x="1508837" y="4452274"/>
            <a:ext cx="9174326" cy="1077218"/>
          </a:xfrm>
          <a:prstGeom prst="rect">
            <a:avLst/>
          </a:prstGeom>
        </p:spPr>
        <p:txBody>
          <a:bodyPr wrap="square">
            <a:spAutoFit/>
          </a:bodyPr>
          <a:lstStyle/>
          <a:p>
            <a:pPr lvl="0"/>
            <a:r>
              <a:rPr lang="en-GB" sz="3200" dirty="0">
                <a:solidFill>
                  <a:srgbClr val="FF0000"/>
                </a:solidFill>
                <a:latin typeface="Comic Sans MS" panose="030F0702030302020204" pitchFamily="66" charset="0"/>
              </a:rPr>
              <a:t>Don’t forget to use neat handwriting, finger spaces, capital letters and full stops.</a:t>
            </a:r>
          </a:p>
        </p:txBody>
      </p:sp>
      <p:pic>
        <p:nvPicPr>
          <p:cNvPr id="13" name="Picture 12">
            <a:extLst>
              <a:ext uri="{FF2B5EF4-FFF2-40B4-BE49-F238E27FC236}">
                <a16:creationId xmlns:a16="http://schemas.microsoft.com/office/drawing/2014/main" id="{7B617499-95F7-475D-A9E0-1C31E0A54ED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93636" y="416876"/>
            <a:ext cx="1276782" cy="702666"/>
          </a:xfrm>
          <a:prstGeom prst="rect">
            <a:avLst/>
          </a:prstGeom>
        </p:spPr>
      </p:pic>
    </p:spTree>
    <p:extLst>
      <p:ext uri="{BB962C8B-B14F-4D97-AF65-F5344CB8AC3E}">
        <p14:creationId xmlns:p14="http://schemas.microsoft.com/office/powerpoint/2010/main" val="403437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Add by making 10</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White Rose maths sheet from Thursday’s file</a:t>
            </a:r>
          </a:p>
          <a:p>
            <a:pPr>
              <a:buFontTx/>
              <a:buChar char="-"/>
            </a:pPr>
            <a:r>
              <a:rPr lang="en-GB" dirty="0">
                <a:latin typeface="Comic Sans MS" panose="030F0702030302020204" pitchFamily="66" charset="0"/>
              </a:rPr>
              <a:t>2 tens frames and counters</a:t>
            </a:r>
          </a:p>
          <a:p>
            <a:pPr>
              <a:buFontTx/>
              <a:buChar char="-"/>
            </a:pPr>
            <a:r>
              <a:rPr lang="en-GB" dirty="0">
                <a:latin typeface="Comic Sans MS" panose="030F0702030302020204" pitchFamily="66" charset="0"/>
              </a:rPr>
              <a:t>Have a Go! sheet</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7" name="Picture 6">
            <a:extLst>
              <a:ext uri="{FF2B5EF4-FFF2-40B4-BE49-F238E27FC236}">
                <a16:creationId xmlns:a16="http://schemas.microsoft.com/office/drawing/2014/main" id="{69DB8594-AB81-44F9-8565-2DA30D0DAE97}"/>
              </a:ext>
            </a:extLst>
          </p:cNvPr>
          <p:cNvPicPr>
            <a:picLocks noChangeAspect="1"/>
          </p:cNvPicPr>
          <p:nvPr/>
        </p:nvPicPr>
        <p:blipFill>
          <a:blip r:embed="rId4"/>
          <a:stretch>
            <a:fillRect/>
          </a:stretch>
        </p:blipFill>
        <p:spPr>
          <a:xfrm>
            <a:off x="8979924" y="3429000"/>
            <a:ext cx="1871634" cy="2243522"/>
          </a:xfrm>
          <a:prstGeom prst="rect">
            <a:avLst/>
          </a:prstGeom>
        </p:spPr>
      </p:pic>
      <p:pic>
        <p:nvPicPr>
          <p:cNvPr id="10" name="Picture 9">
            <a:extLst>
              <a:ext uri="{FF2B5EF4-FFF2-40B4-BE49-F238E27FC236}">
                <a16:creationId xmlns:a16="http://schemas.microsoft.com/office/drawing/2014/main" id="{F5AA995C-6770-445E-BEF4-A331FBBB0644}"/>
              </a:ext>
            </a:extLst>
          </p:cNvPr>
          <p:cNvPicPr>
            <a:picLocks noChangeAspect="1"/>
          </p:cNvPicPr>
          <p:nvPr/>
        </p:nvPicPr>
        <p:blipFill>
          <a:blip r:embed="rId5"/>
          <a:stretch>
            <a:fillRect/>
          </a:stretch>
        </p:blipFill>
        <p:spPr>
          <a:xfrm>
            <a:off x="10287001" y="288255"/>
            <a:ext cx="1814754" cy="980475"/>
          </a:xfrm>
          <a:prstGeom prst="rect">
            <a:avLst/>
          </a:prstGeom>
        </p:spPr>
      </p:pic>
    </p:spTree>
    <p:extLst>
      <p:ext uri="{BB962C8B-B14F-4D97-AF65-F5344CB8AC3E}">
        <p14:creationId xmlns:p14="http://schemas.microsoft.com/office/powerpoint/2010/main" val="42529373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sp>
        <p:nvSpPr>
          <p:cNvPr id="5" name="TextBox 4">
            <a:extLst>
              <a:ext uri="{FF2B5EF4-FFF2-40B4-BE49-F238E27FC236}">
                <a16:creationId xmlns:a16="http://schemas.microsoft.com/office/drawing/2014/main" id="{342E357F-F357-458A-9FF2-DEA06972E97A}"/>
              </a:ext>
            </a:extLst>
          </p:cNvPr>
          <p:cNvSpPr txBox="1"/>
          <p:nvPr/>
        </p:nvSpPr>
        <p:spPr>
          <a:xfrm>
            <a:off x="321571" y="5833771"/>
            <a:ext cx="11593337" cy="584775"/>
          </a:xfrm>
          <a:prstGeom prst="rect">
            <a:avLst/>
          </a:prstGeom>
          <a:noFill/>
        </p:spPr>
        <p:txBody>
          <a:bodyPr wrap="square" rtlCol="0">
            <a:spAutoFit/>
          </a:bodyPr>
          <a:lstStyle/>
          <a:p>
            <a:pPr algn="ctr"/>
            <a:r>
              <a:rPr lang="en-GB" sz="3200" dirty="0">
                <a:latin typeface="Comic Sans MS" panose="030F0702030302020204" pitchFamily="66" charset="0"/>
              </a:rPr>
              <a:t>Talk about this to your adult.</a:t>
            </a:r>
            <a:endParaRPr lang="en-US" sz="3200" dirty="0">
              <a:latin typeface="Comic Sans MS" panose="030F0702030302020204" pitchFamily="66" charset="0"/>
            </a:endParaRPr>
          </a:p>
        </p:txBody>
      </p:sp>
      <p:pic>
        <p:nvPicPr>
          <p:cNvPr id="6" name="Picture 5">
            <a:extLst>
              <a:ext uri="{FF2B5EF4-FFF2-40B4-BE49-F238E27FC236}">
                <a16:creationId xmlns:a16="http://schemas.microsoft.com/office/drawing/2014/main" id="{EB97AA60-0771-46FB-A953-77498FC1619E}"/>
              </a:ext>
            </a:extLst>
          </p:cNvPr>
          <p:cNvPicPr>
            <a:picLocks noChangeAspect="1"/>
          </p:cNvPicPr>
          <p:nvPr/>
        </p:nvPicPr>
        <p:blipFill>
          <a:blip r:embed="rId4"/>
          <a:stretch>
            <a:fillRect/>
          </a:stretch>
        </p:blipFill>
        <p:spPr>
          <a:xfrm>
            <a:off x="2708130" y="1629692"/>
            <a:ext cx="6030191" cy="4054279"/>
          </a:xfrm>
          <a:prstGeom prst="rect">
            <a:avLst/>
          </a:prstGeom>
        </p:spPr>
      </p:pic>
      <p:pic>
        <p:nvPicPr>
          <p:cNvPr id="9" name="Picture 8">
            <a:extLst>
              <a:ext uri="{FF2B5EF4-FFF2-40B4-BE49-F238E27FC236}">
                <a16:creationId xmlns:a16="http://schemas.microsoft.com/office/drawing/2014/main" id="{0A4B8E65-2960-47C5-9997-3DFE6BCB1349}"/>
              </a:ext>
            </a:extLst>
          </p:cNvPr>
          <p:cNvPicPr>
            <a:picLocks noChangeAspect="1"/>
          </p:cNvPicPr>
          <p:nvPr/>
        </p:nvPicPr>
        <p:blipFill>
          <a:blip r:embed="rId5"/>
          <a:stretch>
            <a:fillRect/>
          </a:stretch>
        </p:blipFill>
        <p:spPr>
          <a:xfrm>
            <a:off x="10287001" y="288255"/>
            <a:ext cx="1814754" cy="980475"/>
          </a:xfrm>
          <a:prstGeom prst="rect">
            <a:avLst/>
          </a:prstGeom>
        </p:spPr>
      </p:pic>
    </p:spTree>
    <p:extLst>
      <p:ext uri="{BB962C8B-B14F-4D97-AF65-F5344CB8AC3E}">
        <p14:creationId xmlns:p14="http://schemas.microsoft.com/office/powerpoint/2010/main" val="3590744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DA3D42A-C811-4BBD-825D-391141EB5D4E}"/>
              </a:ext>
            </a:extLst>
          </p:cNvPr>
          <p:cNvPicPr>
            <a:picLocks noChangeAspect="1"/>
          </p:cNvPicPr>
          <p:nvPr/>
        </p:nvPicPr>
        <p:blipFill>
          <a:blip r:embed="rId4"/>
          <a:stretch>
            <a:fillRect/>
          </a:stretch>
        </p:blipFill>
        <p:spPr>
          <a:xfrm>
            <a:off x="2448141" y="1647155"/>
            <a:ext cx="7467600" cy="5010150"/>
          </a:xfrm>
          <a:prstGeom prst="rect">
            <a:avLst/>
          </a:prstGeom>
        </p:spPr>
      </p:pic>
      <p:pic>
        <p:nvPicPr>
          <p:cNvPr id="9" name="Picture 8">
            <a:extLst>
              <a:ext uri="{FF2B5EF4-FFF2-40B4-BE49-F238E27FC236}">
                <a16:creationId xmlns:a16="http://schemas.microsoft.com/office/drawing/2014/main" id="{E95CF4C5-3ED0-4F76-A7C2-BE235EA9A44A}"/>
              </a:ext>
            </a:extLst>
          </p:cNvPr>
          <p:cNvPicPr>
            <a:picLocks noChangeAspect="1"/>
          </p:cNvPicPr>
          <p:nvPr/>
        </p:nvPicPr>
        <p:blipFill>
          <a:blip r:embed="rId5"/>
          <a:stretch>
            <a:fillRect/>
          </a:stretch>
        </p:blipFill>
        <p:spPr>
          <a:xfrm>
            <a:off x="10287001" y="288255"/>
            <a:ext cx="1814754" cy="980475"/>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fontScale="85000" lnSpcReduction="20000"/>
          </a:bodyPr>
          <a:lstStyle/>
          <a:p>
            <a:pPr marL="0" indent="0" algn="ctr">
              <a:buNone/>
            </a:pPr>
            <a:endParaRPr lang="en-GB" sz="3500" u="sng" dirty="0">
              <a:latin typeface="Comic Sans MS" panose="030F0702030302020204" pitchFamily="66" charset="0"/>
            </a:endParaRPr>
          </a:p>
          <a:p>
            <a:pPr marL="0" indent="0">
              <a:buNone/>
            </a:pPr>
            <a:r>
              <a:rPr lang="en-US" dirty="0">
                <a:solidFill>
                  <a:srgbClr val="0070C0"/>
                </a:solidFill>
                <a:hlinkClick r:id="rId2">
                  <a:extLst>
                    <a:ext uri="{A12FA001-AC4F-418D-AE19-62706E023703}">
                      <ahyp:hlinkClr xmlns:ahyp="http://schemas.microsoft.com/office/drawing/2018/hyperlinkcolor" val="tx"/>
                    </a:ext>
                  </a:extLst>
                </a:hlinkClick>
              </a:rPr>
              <a:t>https://www.google.com/search?q=jack+hartman+number+bonds+to+10&amp;ie=&amp;oe</a:t>
            </a:r>
            <a:r>
              <a:rPr lang="en-US" dirty="0">
                <a:solidFill>
                  <a:srgbClr val="0070C0"/>
                </a:solidFill>
              </a:rPr>
              <a:t>= </a:t>
            </a: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US" dirty="0">
              <a:solidFill>
                <a:srgbClr val="0070C0"/>
              </a:solidFill>
            </a:endParaRPr>
          </a:p>
          <a:p>
            <a:pPr marL="0" indent="0">
              <a:buNone/>
            </a:pPr>
            <a:r>
              <a:rPr lang="en-GB" sz="3500" dirty="0">
                <a:latin typeface="Comic Sans MS" panose="030F0702030302020204" pitchFamily="66" charset="0"/>
              </a:rPr>
              <a:t>Watch this Jack Hartman clip on number bonds to 10. Remember to get up and join in with the actions and try to learn the words of the song so you can sing along with him.</a:t>
            </a:r>
          </a:p>
          <a:p>
            <a:pPr>
              <a:buFontTx/>
              <a:buChar char="-"/>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F0559C60-F940-4477-B40A-8ECD69700AB2}"/>
              </a:ext>
            </a:extLst>
          </p:cNvPr>
          <p:cNvPicPr>
            <a:picLocks noChangeAspect="1"/>
          </p:cNvPicPr>
          <p:nvPr/>
        </p:nvPicPr>
        <p:blipFill>
          <a:blip r:embed="rId5"/>
          <a:stretch>
            <a:fillRect/>
          </a:stretch>
        </p:blipFill>
        <p:spPr>
          <a:xfrm>
            <a:off x="3013332" y="2146352"/>
            <a:ext cx="4247068" cy="2219388"/>
          </a:xfrm>
          <a:prstGeom prst="rect">
            <a:avLst/>
          </a:prstGeom>
        </p:spPr>
      </p:pic>
      <p:pic>
        <p:nvPicPr>
          <p:cNvPr id="6" name="Picture 5">
            <a:extLst>
              <a:ext uri="{FF2B5EF4-FFF2-40B4-BE49-F238E27FC236}">
                <a16:creationId xmlns:a16="http://schemas.microsoft.com/office/drawing/2014/main" id="{F1D3C650-77B4-4ADD-8275-34273F617882}"/>
              </a:ext>
            </a:extLst>
          </p:cNvPr>
          <p:cNvPicPr>
            <a:picLocks noChangeAspect="1"/>
          </p:cNvPicPr>
          <p:nvPr/>
        </p:nvPicPr>
        <p:blipFill>
          <a:blip r:embed="rId6"/>
          <a:stretch>
            <a:fillRect/>
          </a:stretch>
        </p:blipFill>
        <p:spPr>
          <a:xfrm>
            <a:off x="10287001" y="288255"/>
            <a:ext cx="1814754" cy="980475"/>
          </a:xfrm>
          <a:prstGeom prst="rect">
            <a:avLst/>
          </a:prstGeom>
        </p:spPr>
      </p:pic>
    </p:spTree>
    <p:extLst>
      <p:ext uri="{BB962C8B-B14F-4D97-AF65-F5344CB8AC3E}">
        <p14:creationId xmlns:p14="http://schemas.microsoft.com/office/powerpoint/2010/main" val="1742642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lnSpcReduction="10000"/>
          </a:bodyPr>
          <a:lstStyle/>
          <a:p>
            <a:pPr marL="0" indent="0" algn="ctr">
              <a:buNone/>
            </a:pPr>
            <a:endParaRPr lang="en-GB" sz="3500" u="sng" dirty="0">
              <a:latin typeface="Comic Sans MS" panose="030F0702030302020204" pitchFamily="66" charset="0"/>
            </a:endParaRPr>
          </a:p>
          <a:p>
            <a:pPr marL="0" indent="0">
              <a:buNone/>
            </a:pPr>
            <a:r>
              <a:rPr lang="en-GB" dirty="0">
                <a:latin typeface="Comic Sans MS" panose="030F0702030302020204" pitchFamily="66" charset="0"/>
              </a:rPr>
              <a:t>In today’s maths file there is a poem that I would like you to try and learn over the coming weeks.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poem is all about the number bonds</a:t>
            </a:r>
          </a:p>
          <a:p>
            <a:pPr marL="0" indent="0">
              <a:buNone/>
            </a:pPr>
            <a:r>
              <a:rPr lang="en-GB" u="sng" dirty="0">
                <a:latin typeface="Comic Sans MS" panose="030F0702030302020204" pitchFamily="66" charset="0"/>
              </a:rPr>
              <a:t>that make 10</a:t>
            </a:r>
            <a:r>
              <a:rPr lang="en-GB" dirty="0">
                <a:latin typeface="Comic Sans MS" panose="030F0702030302020204" pitchFamily="66" charset="0"/>
              </a:rPr>
              <a:t>. If you learn this poem,</a:t>
            </a:r>
          </a:p>
          <a:p>
            <a:pPr marL="0" indent="0">
              <a:buNone/>
            </a:pPr>
            <a:r>
              <a:rPr lang="en-GB" dirty="0">
                <a:latin typeface="Comic Sans MS" panose="030F0702030302020204" pitchFamily="66" charset="0"/>
              </a:rPr>
              <a:t>it will help you to remember those key Instant Recall Facts (KIRFs) that we practise in our maths lessons.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3939CF9B-31C3-492F-8BF2-E6DF7982BA8A}"/>
              </a:ext>
            </a:extLst>
          </p:cNvPr>
          <p:cNvPicPr>
            <a:picLocks noChangeAspect="1"/>
          </p:cNvPicPr>
          <p:nvPr/>
        </p:nvPicPr>
        <p:blipFill>
          <a:blip r:embed="rId4"/>
          <a:stretch>
            <a:fillRect/>
          </a:stretch>
        </p:blipFill>
        <p:spPr>
          <a:xfrm>
            <a:off x="7860262" y="2036617"/>
            <a:ext cx="2184044" cy="3106359"/>
          </a:xfrm>
          <a:prstGeom prst="rect">
            <a:avLst/>
          </a:prstGeom>
        </p:spPr>
      </p:pic>
      <p:pic>
        <p:nvPicPr>
          <p:cNvPr id="6" name="Picture 5">
            <a:extLst>
              <a:ext uri="{FF2B5EF4-FFF2-40B4-BE49-F238E27FC236}">
                <a16:creationId xmlns:a16="http://schemas.microsoft.com/office/drawing/2014/main" id="{F1C2F8BC-A363-48F6-A111-243621B1597D}"/>
              </a:ext>
            </a:extLst>
          </p:cNvPr>
          <p:cNvPicPr>
            <a:picLocks noChangeAspect="1"/>
          </p:cNvPicPr>
          <p:nvPr/>
        </p:nvPicPr>
        <p:blipFill>
          <a:blip r:embed="rId5"/>
          <a:stretch>
            <a:fillRect/>
          </a:stretch>
        </p:blipFill>
        <p:spPr>
          <a:xfrm>
            <a:off x="10044306" y="301416"/>
            <a:ext cx="1814754" cy="980475"/>
          </a:xfrm>
          <a:prstGeom prst="rect">
            <a:avLst/>
          </a:prstGeom>
        </p:spPr>
      </p:pic>
    </p:spTree>
    <p:extLst>
      <p:ext uri="{BB962C8B-B14F-4D97-AF65-F5344CB8AC3E}">
        <p14:creationId xmlns:p14="http://schemas.microsoft.com/office/powerpoint/2010/main" val="3852624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lnSpcReduction="10000"/>
          </a:bodyPr>
          <a:lstStyle/>
          <a:p>
            <a:pPr marL="0" marR="0" indent="0" algn="ctr">
              <a:lnSpc>
                <a:spcPct val="107000"/>
              </a:lnSpc>
              <a:spcBef>
                <a:spcPts val="0"/>
              </a:spcBef>
              <a:spcAft>
                <a:spcPts val="800"/>
              </a:spcAft>
              <a:buNone/>
            </a:pPr>
            <a:endParaRPr lang="en-GB" sz="3200" dirty="0">
              <a:latin typeface="Comic Sans MS" panose="030F0702030302020204" pitchFamily="66" charset="0"/>
            </a:endParaRPr>
          </a:p>
          <a:p>
            <a:pPr marL="0" marR="0" indent="0">
              <a:lnSpc>
                <a:spcPct val="107000"/>
              </a:lnSpc>
              <a:spcBef>
                <a:spcPts val="0"/>
              </a:spcBef>
              <a:spcAft>
                <a:spcPts val="800"/>
              </a:spcAft>
              <a:buNone/>
            </a:pPr>
            <a:r>
              <a:rPr lang="en-GB" sz="3200" dirty="0">
                <a:latin typeface="Comic Sans MS" panose="030F0702030302020204" pitchFamily="66" charset="0"/>
              </a:rPr>
              <a:t>We are not going to use a video today as you have already done your two number bonds activities. I would like you to complete this sheet Add by making 10. You can either fill in </a:t>
            </a:r>
          </a:p>
          <a:p>
            <a:pPr marL="0" marR="0" indent="0">
              <a:lnSpc>
                <a:spcPct val="107000"/>
              </a:lnSpc>
              <a:spcBef>
                <a:spcPts val="0"/>
              </a:spcBef>
              <a:spcAft>
                <a:spcPts val="800"/>
              </a:spcAft>
              <a:buNone/>
            </a:pPr>
            <a:r>
              <a:rPr lang="en-GB" sz="3200" dirty="0">
                <a:latin typeface="Comic Sans MS" panose="030F0702030302020204" pitchFamily="66" charset="0"/>
              </a:rPr>
              <a:t>the boxes as shown on </a:t>
            </a:r>
          </a:p>
          <a:p>
            <a:pPr marL="0" marR="0" indent="0">
              <a:lnSpc>
                <a:spcPct val="107000"/>
              </a:lnSpc>
              <a:spcBef>
                <a:spcPts val="0"/>
              </a:spcBef>
              <a:spcAft>
                <a:spcPts val="800"/>
              </a:spcAft>
              <a:buNone/>
            </a:pPr>
            <a:r>
              <a:rPr lang="en-GB" sz="3200" dirty="0">
                <a:latin typeface="Comic Sans MS" panose="030F0702030302020204" pitchFamily="66" charset="0"/>
              </a:rPr>
              <a:t>the sheet or use your tens </a:t>
            </a:r>
          </a:p>
          <a:p>
            <a:pPr marL="0" marR="0" indent="0">
              <a:lnSpc>
                <a:spcPct val="107000"/>
              </a:lnSpc>
              <a:spcBef>
                <a:spcPts val="0"/>
              </a:spcBef>
              <a:spcAft>
                <a:spcPts val="800"/>
              </a:spcAft>
              <a:buNone/>
            </a:pPr>
            <a:r>
              <a:rPr lang="en-GB" sz="3200" dirty="0">
                <a:latin typeface="Comic Sans MS" panose="030F0702030302020204" pitchFamily="66" charset="0"/>
              </a:rPr>
              <a:t>frames to work out the </a:t>
            </a:r>
          </a:p>
          <a:p>
            <a:pPr marL="0" marR="0" indent="0">
              <a:lnSpc>
                <a:spcPct val="107000"/>
              </a:lnSpc>
              <a:spcBef>
                <a:spcPts val="0"/>
              </a:spcBef>
              <a:spcAft>
                <a:spcPts val="800"/>
              </a:spcAft>
              <a:buNone/>
            </a:pPr>
            <a:r>
              <a:rPr lang="en-GB" sz="3200" dirty="0">
                <a:latin typeface="Comic Sans MS" panose="030F0702030302020204" pitchFamily="66" charset="0"/>
              </a:rPr>
              <a:t>answers.</a:t>
            </a:r>
          </a:p>
          <a:p>
            <a:pPr marL="0" marR="0" indent="0">
              <a:lnSpc>
                <a:spcPct val="107000"/>
              </a:lnSpc>
              <a:spcBef>
                <a:spcPts val="0"/>
              </a:spcBef>
              <a:spcAft>
                <a:spcPts val="800"/>
              </a:spcAft>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7A0B4B12-E4FB-4BE4-9637-1110FBC89027}"/>
              </a:ext>
            </a:extLst>
          </p:cNvPr>
          <p:cNvPicPr>
            <a:picLocks noChangeAspect="1"/>
          </p:cNvPicPr>
          <p:nvPr/>
        </p:nvPicPr>
        <p:blipFill>
          <a:blip r:embed="rId2"/>
          <a:stretch>
            <a:fillRect/>
          </a:stretch>
        </p:blipFill>
        <p:spPr>
          <a:xfrm>
            <a:off x="10287001" y="288255"/>
            <a:ext cx="1814754" cy="980475"/>
          </a:xfrm>
          <a:prstGeom prst="rect">
            <a:avLst/>
          </a:prstGeom>
        </p:spPr>
      </p:pic>
      <p:pic>
        <p:nvPicPr>
          <p:cNvPr id="4" name="Picture 3">
            <a:extLst>
              <a:ext uri="{FF2B5EF4-FFF2-40B4-BE49-F238E27FC236}">
                <a16:creationId xmlns:a16="http://schemas.microsoft.com/office/drawing/2014/main" id="{528CF9C6-CD11-4DF9-80E5-772BB081725D}"/>
              </a:ext>
            </a:extLst>
          </p:cNvPr>
          <p:cNvPicPr>
            <a:picLocks noChangeAspect="1"/>
          </p:cNvPicPr>
          <p:nvPr/>
        </p:nvPicPr>
        <p:blipFill>
          <a:blip r:embed="rId3"/>
          <a:stretch>
            <a:fillRect/>
          </a:stretch>
        </p:blipFill>
        <p:spPr>
          <a:xfrm>
            <a:off x="6896099" y="2969392"/>
            <a:ext cx="3103419" cy="3343374"/>
          </a:xfrm>
          <a:prstGeom prst="rect">
            <a:avLst/>
          </a:prstGeom>
        </p:spPr>
      </p:pic>
    </p:spTree>
    <p:extLst>
      <p:ext uri="{BB962C8B-B14F-4D97-AF65-F5344CB8AC3E}">
        <p14:creationId xmlns:p14="http://schemas.microsoft.com/office/powerpoint/2010/main" val="1127949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there is a PE session </a:t>
            </a:r>
          </a:p>
          <a:p>
            <a:pPr marL="0" indent="0">
              <a:buNone/>
            </a:pPr>
            <a:r>
              <a:rPr lang="en-GB" sz="11200" dirty="0">
                <a:latin typeface="Comic Sans MS" panose="030F0702030302020204" pitchFamily="66" charset="0"/>
              </a:rPr>
              <a:t>and after that it is Golden Time. </a:t>
            </a:r>
          </a:p>
          <a:p>
            <a:pPr marL="0" indent="0">
              <a:buNone/>
            </a:pPr>
            <a:r>
              <a:rPr lang="en-GB" sz="11200" dirty="0">
                <a:latin typeface="Comic Sans MS" panose="030F0702030302020204" pitchFamily="66" charset="0"/>
              </a:rPr>
              <a:t>First of all go and enjoy your lunch.</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2"/>
            <a:ext cx="6597978" cy="1779972"/>
          </a:xfrm>
          <a:prstGeom prst="wedgeRoundRectCallout">
            <a:avLst>
              <a:gd name="adj1" fmla="val 56200"/>
              <a:gd name="adj2" fmla="val 8318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Big Joe</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2738064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2827</TotalTime>
  <Words>1645</Words>
  <Application>Microsoft Office PowerPoint</Application>
  <PresentationFormat>Widescreen</PresentationFormat>
  <Paragraphs>187</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Comic Sans MS</vt:lpstr>
      <vt:lpstr>Times New Roman</vt:lpstr>
      <vt:lpstr>Office Theme</vt:lpstr>
      <vt:lpstr>    Friday 5th February 2021</vt:lpstr>
      <vt:lpstr>             RWI     Each day for RWI you will need:                  Rainbow Group                       Sunshine Group                                      Ken’s Cap                                  Playday                         book                                         book                                                          ‘Weekly Writing sheet’ RWI (from                         your pack)                                           </vt:lpstr>
      <vt:lpstr>                   Rainbow Group          oy – toy for a boy</vt:lpstr>
      <vt:lpstr>             Sunshine Group                </vt:lpstr>
      <vt:lpstr>             Sunshine and Rainbow Groups                </vt:lpstr>
      <vt:lpstr>             Sunshine and Rainbow Groups                </vt:lpstr>
      <vt:lpstr>             Sunshine and Rainbow Groups                </vt:lpstr>
      <vt:lpstr>             Sunshine and Rainbow Groups                </vt:lpstr>
      <vt:lpstr>Continue with RWI</vt:lpstr>
      <vt:lpstr>Continue with RWI</vt:lpstr>
      <vt:lpstr>Continue with RWI</vt:lpstr>
      <vt:lpstr>                 Star Big Write Work                </vt:lpstr>
      <vt:lpstr>                     Star Big Write Work                </vt:lpstr>
      <vt:lpstr>Our Structure for RWI</vt:lpstr>
      <vt:lpstr>                                                                                                                                                               Rainbow Group - Big Write   To start with, we are thinking about Ken’s cap. I want you to imagine that you are Dan and Ken has just told you that he has lost his cap.  Where did he lose it? What could you say/do to help him?           </vt:lpstr>
      <vt:lpstr>                                                                                                                          Rainbow Group - Big Write  I would like you and your adult to think of some words to help you with your writing:  1. Think about how to describe where Ken lost the cap.   2.  What could you do to help?   </vt:lpstr>
      <vt:lpstr>                                                                                                        Rainbow Group - Big Write   Here is an example of my sentence.  I think your favourite hat is in that massive pit. I can get my digger and help you to dig it out. Using the stem sentences I think                                          I can  Don’t forget to use adjectives (describing words) and the wow words from yesterday’s Build a Sentence.   </vt:lpstr>
      <vt:lpstr>                        Big Write                    Sunshine Group - Big Write  Today we are going to write about a playday. Wouldn’t it be great if you could have a playday today?  If you could have a playday think about: Who would you play with? What would you do?  Don’t forget to use details/adjectives to make your writing interesting. Think about how you start your sentences. </vt:lpstr>
      <vt:lpstr>                                                      Sunshine Group - Big Write              </vt:lpstr>
      <vt:lpstr>                                                                                Big Write  You are ready to think about how you can use these words in some super sentences.   Talk through your sentences with an adult, one sentence at a time.  When you are happy with your sentence,  ‘put your headphones on’ say it again and then write it down.    I will look forward to reading your finished pieces of writing.</vt:lpstr>
      <vt:lpstr>        Stick your sentence on the next page at the front of your purple book.     Thank you for working hard.                                         Now have a break and a snack.  </vt:lpstr>
      <vt:lpstr>                          White Rose Maths</vt:lpstr>
      <vt:lpstr>                          White Rose Maths</vt:lpstr>
      <vt:lpstr>                          White Rose Maths</vt:lpstr>
      <vt:lpstr>                          White Rose Maths</vt:lpstr>
      <vt:lpstr>                          White Rose Maths</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167</cp:revision>
  <dcterms:created xsi:type="dcterms:W3CDTF">2021-01-05T21:58:22Z</dcterms:created>
  <dcterms:modified xsi:type="dcterms:W3CDTF">2021-02-04T16:07:21Z</dcterms:modified>
</cp:coreProperties>
</file>