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2" r:id="rId2"/>
    <p:sldId id="262" r:id="rId3"/>
    <p:sldId id="268" r:id="rId4"/>
    <p:sldId id="269" r:id="rId5"/>
    <p:sldId id="257" r:id="rId6"/>
    <p:sldId id="270" r:id="rId7"/>
    <p:sldId id="271" r:id="rId8"/>
    <p:sldId id="281" r:id="rId9"/>
    <p:sldId id="272" r:id="rId10"/>
    <p:sldId id="273" r:id="rId11"/>
    <p:sldId id="258" r:id="rId12"/>
    <p:sldId id="274" r:id="rId13"/>
    <p:sldId id="263" r:id="rId14"/>
    <p:sldId id="291" r:id="rId15"/>
    <p:sldId id="302" r:id="rId16"/>
    <p:sldId id="303" r:id="rId17"/>
    <p:sldId id="264" r:id="rId18"/>
    <p:sldId id="277" r:id="rId19"/>
    <p:sldId id="265" r:id="rId20"/>
    <p:sldId id="290" r:id="rId21"/>
    <p:sldId id="267"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LEN WILSON" initials="HW" lastIdx="1" clrIdx="0">
    <p:extLst>
      <p:ext uri="{19B8F6BF-5375-455C-9EA6-DF929625EA0E}">
        <p15:presenceInfo xmlns:p15="http://schemas.microsoft.com/office/powerpoint/2012/main" userId="S-1-5-21-1935655697-1500820517-725345543-114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CCFFFF"/>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5" autoAdjust="0"/>
    <p:restoredTop sz="93554" autoAdjust="0"/>
  </p:normalViewPr>
  <p:slideViewPr>
    <p:cSldViewPr snapToGrid="0">
      <p:cViewPr varScale="1">
        <p:scale>
          <a:sx n="69" d="100"/>
          <a:sy n="69" d="100"/>
        </p:scale>
        <p:origin x="576"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E75F8-C2D2-46B4-91CD-B6477B36398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BD5AEF8-CFEE-494D-8962-5930BFB0768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62148C1C-317F-4234-90D3-858B1C51E3E7}"/>
              </a:ext>
            </a:extLst>
          </p:cNvPr>
          <p:cNvSpPr>
            <a:spLocks noGrp="1"/>
          </p:cNvSpPr>
          <p:nvPr>
            <p:ph type="dt" sz="half" idx="10"/>
          </p:nvPr>
        </p:nvSpPr>
        <p:spPr/>
        <p:txBody>
          <a:bodyPr/>
          <a:lstStyle/>
          <a:p>
            <a:fld id="{BC7791A6-C1F6-4F09-A01F-EAE90D5CCDD0}" type="datetimeFigureOut">
              <a:rPr lang="en-US" smtClean="0"/>
              <a:t>2/21/2021</a:t>
            </a:fld>
            <a:endParaRPr lang="en-US"/>
          </a:p>
        </p:txBody>
      </p:sp>
      <p:sp>
        <p:nvSpPr>
          <p:cNvPr id="5" name="Footer Placeholder 4">
            <a:extLst>
              <a:ext uri="{FF2B5EF4-FFF2-40B4-BE49-F238E27FC236}">
                <a16:creationId xmlns:a16="http://schemas.microsoft.com/office/drawing/2014/main" id="{708E8954-227A-4FA4-A718-C879F21FA9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4A9FC0F-30D6-45BD-9B26-5C4F128AA03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2170527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207524-9612-4886-80DA-44E809639A1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976F6BA-9DAA-403B-AD9F-C0C56CFABF96}"/>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CA9122-ACB0-4D81-A593-32D771CFEA29}"/>
              </a:ext>
            </a:extLst>
          </p:cNvPr>
          <p:cNvSpPr>
            <a:spLocks noGrp="1"/>
          </p:cNvSpPr>
          <p:nvPr>
            <p:ph type="dt" sz="half" idx="10"/>
          </p:nvPr>
        </p:nvSpPr>
        <p:spPr/>
        <p:txBody>
          <a:bodyPr/>
          <a:lstStyle/>
          <a:p>
            <a:fld id="{BC7791A6-C1F6-4F09-A01F-EAE90D5CCDD0}" type="datetimeFigureOut">
              <a:rPr lang="en-US" smtClean="0"/>
              <a:t>2/21/2021</a:t>
            </a:fld>
            <a:endParaRPr lang="en-US"/>
          </a:p>
        </p:txBody>
      </p:sp>
      <p:sp>
        <p:nvSpPr>
          <p:cNvPr id="5" name="Footer Placeholder 4">
            <a:extLst>
              <a:ext uri="{FF2B5EF4-FFF2-40B4-BE49-F238E27FC236}">
                <a16:creationId xmlns:a16="http://schemas.microsoft.com/office/drawing/2014/main" id="{4940F172-EE75-46D8-8037-51463ABD9C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9417F8-2D3F-4886-B07A-36ECB349D97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2528204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8E9D5B-5492-4370-B469-4C729B54FDB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DBE9536-ED36-488C-B98A-C7DA4011238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EFADB02-A0E6-489E-8D47-01878BF468E7}"/>
              </a:ext>
            </a:extLst>
          </p:cNvPr>
          <p:cNvSpPr>
            <a:spLocks noGrp="1"/>
          </p:cNvSpPr>
          <p:nvPr>
            <p:ph type="dt" sz="half" idx="10"/>
          </p:nvPr>
        </p:nvSpPr>
        <p:spPr/>
        <p:txBody>
          <a:bodyPr/>
          <a:lstStyle/>
          <a:p>
            <a:fld id="{BC7791A6-C1F6-4F09-A01F-EAE90D5CCDD0}" type="datetimeFigureOut">
              <a:rPr lang="en-US" smtClean="0"/>
              <a:t>2/21/2021</a:t>
            </a:fld>
            <a:endParaRPr lang="en-US"/>
          </a:p>
        </p:txBody>
      </p:sp>
      <p:sp>
        <p:nvSpPr>
          <p:cNvPr id="5" name="Footer Placeholder 4">
            <a:extLst>
              <a:ext uri="{FF2B5EF4-FFF2-40B4-BE49-F238E27FC236}">
                <a16:creationId xmlns:a16="http://schemas.microsoft.com/office/drawing/2014/main" id="{47DB5BAD-385A-41ED-9115-DCC1F35A7AE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8CB355-EAC6-463E-AC70-9FFC9F48AFB7}"/>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5506612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6AB51-22EA-4C9D-8C76-D0A312343D3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8F93D3B-538C-4879-8716-1F760394326A}"/>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3DEAF02-93A9-4BEA-8717-2FFEB765BAE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29F6FEB-8DFE-4E04-B4EC-4A0F33B0D1F9}"/>
              </a:ext>
            </a:extLst>
          </p:cNvPr>
          <p:cNvSpPr>
            <a:spLocks noGrp="1"/>
          </p:cNvSpPr>
          <p:nvPr>
            <p:ph type="dt" sz="half" idx="10"/>
          </p:nvPr>
        </p:nvSpPr>
        <p:spPr/>
        <p:txBody>
          <a:bodyPr/>
          <a:lstStyle/>
          <a:p>
            <a:fld id="{BC7791A6-C1F6-4F09-A01F-EAE90D5CCDD0}" type="datetimeFigureOut">
              <a:rPr lang="en-US" smtClean="0"/>
              <a:t>2/21/2021</a:t>
            </a:fld>
            <a:endParaRPr lang="en-US"/>
          </a:p>
        </p:txBody>
      </p:sp>
      <p:sp>
        <p:nvSpPr>
          <p:cNvPr id="6" name="Footer Placeholder 5">
            <a:extLst>
              <a:ext uri="{FF2B5EF4-FFF2-40B4-BE49-F238E27FC236}">
                <a16:creationId xmlns:a16="http://schemas.microsoft.com/office/drawing/2014/main" id="{F6269E10-0418-4D41-B0E1-28649B9AF27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40FC307-9ACD-4B1A-BF2C-D8FB44C11E51}"/>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780110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FB1CB1-3934-4407-89CC-10D9B1943663}"/>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6BC48165-24C8-44E2-8C40-8C707693251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56EE0EF7-DBE5-41A8-AB63-CB18D82CFE2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9DCA44E-DA14-494C-B2A1-0CBF76FB0C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6B0326C-7CFD-4774-9E4D-D7CB99A5482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75AB7AEB-D3A2-46C8-A525-ABB6479FF7DD}"/>
              </a:ext>
            </a:extLst>
          </p:cNvPr>
          <p:cNvSpPr>
            <a:spLocks noGrp="1"/>
          </p:cNvSpPr>
          <p:nvPr>
            <p:ph type="dt" sz="half" idx="10"/>
          </p:nvPr>
        </p:nvSpPr>
        <p:spPr/>
        <p:txBody>
          <a:bodyPr/>
          <a:lstStyle/>
          <a:p>
            <a:fld id="{BC7791A6-C1F6-4F09-A01F-EAE90D5CCDD0}" type="datetimeFigureOut">
              <a:rPr lang="en-US" smtClean="0"/>
              <a:t>2/21/2021</a:t>
            </a:fld>
            <a:endParaRPr lang="en-US"/>
          </a:p>
        </p:txBody>
      </p:sp>
      <p:sp>
        <p:nvSpPr>
          <p:cNvPr id="8" name="Footer Placeholder 7">
            <a:extLst>
              <a:ext uri="{FF2B5EF4-FFF2-40B4-BE49-F238E27FC236}">
                <a16:creationId xmlns:a16="http://schemas.microsoft.com/office/drawing/2014/main" id="{4F699CDD-8D88-4163-9F27-53A507B6693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77E2793-BFAD-4649-BCE9-C7D37A1707AC}"/>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685891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980181-AC03-4F30-A894-FC5D8A10464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76DA194-BFC0-4935-8D0E-594B71F014E7}"/>
              </a:ext>
            </a:extLst>
          </p:cNvPr>
          <p:cNvSpPr>
            <a:spLocks noGrp="1"/>
          </p:cNvSpPr>
          <p:nvPr>
            <p:ph type="dt" sz="half" idx="10"/>
          </p:nvPr>
        </p:nvSpPr>
        <p:spPr/>
        <p:txBody>
          <a:bodyPr/>
          <a:lstStyle/>
          <a:p>
            <a:fld id="{BC7791A6-C1F6-4F09-A01F-EAE90D5CCDD0}" type="datetimeFigureOut">
              <a:rPr lang="en-US" smtClean="0"/>
              <a:t>2/21/2021</a:t>
            </a:fld>
            <a:endParaRPr lang="en-US"/>
          </a:p>
        </p:txBody>
      </p:sp>
      <p:sp>
        <p:nvSpPr>
          <p:cNvPr id="4" name="Footer Placeholder 3">
            <a:extLst>
              <a:ext uri="{FF2B5EF4-FFF2-40B4-BE49-F238E27FC236}">
                <a16:creationId xmlns:a16="http://schemas.microsoft.com/office/drawing/2014/main" id="{28815172-4AFA-4081-BF23-5F9024CCDC2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A2C4209-B4AF-4A1B-81FE-994CE977F11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1922010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7B91DA4-C751-4E51-BDD4-4B1AFC888389}"/>
              </a:ext>
            </a:extLst>
          </p:cNvPr>
          <p:cNvSpPr>
            <a:spLocks noGrp="1"/>
          </p:cNvSpPr>
          <p:nvPr>
            <p:ph type="dt" sz="half" idx="10"/>
          </p:nvPr>
        </p:nvSpPr>
        <p:spPr/>
        <p:txBody>
          <a:bodyPr/>
          <a:lstStyle/>
          <a:p>
            <a:fld id="{BC7791A6-C1F6-4F09-A01F-EAE90D5CCDD0}" type="datetimeFigureOut">
              <a:rPr lang="en-US" smtClean="0"/>
              <a:t>2/21/2021</a:t>
            </a:fld>
            <a:endParaRPr lang="en-US"/>
          </a:p>
        </p:txBody>
      </p:sp>
      <p:sp>
        <p:nvSpPr>
          <p:cNvPr id="3" name="Footer Placeholder 2">
            <a:extLst>
              <a:ext uri="{FF2B5EF4-FFF2-40B4-BE49-F238E27FC236}">
                <a16:creationId xmlns:a16="http://schemas.microsoft.com/office/drawing/2014/main" id="{C90B8E6A-5793-45BC-BE06-DA0972E379E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40BAB44-8E72-49FF-8B99-BD64C72A4C1A}"/>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2579247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237901-4457-4DED-8EC1-7CB3C00BAD9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241ACC4-B288-43E6-8BA5-3D48264A63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A4F2AD0-F4CB-4B08-9D6A-8E425AEE528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311993A-9043-48BE-AE3F-1043186CC32C}"/>
              </a:ext>
            </a:extLst>
          </p:cNvPr>
          <p:cNvSpPr>
            <a:spLocks noGrp="1"/>
          </p:cNvSpPr>
          <p:nvPr>
            <p:ph type="dt" sz="half" idx="10"/>
          </p:nvPr>
        </p:nvSpPr>
        <p:spPr/>
        <p:txBody>
          <a:bodyPr/>
          <a:lstStyle/>
          <a:p>
            <a:fld id="{BC7791A6-C1F6-4F09-A01F-EAE90D5CCDD0}" type="datetimeFigureOut">
              <a:rPr lang="en-US" smtClean="0"/>
              <a:t>2/21/2021</a:t>
            </a:fld>
            <a:endParaRPr lang="en-US"/>
          </a:p>
        </p:txBody>
      </p:sp>
      <p:sp>
        <p:nvSpPr>
          <p:cNvPr id="6" name="Footer Placeholder 5">
            <a:extLst>
              <a:ext uri="{FF2B5EF4-FFF2-40B4-BE49-F238E27FC236}">
                <a16:creationId xmlns:a16="http://schemas.microsoft.com/office/drawing/2014/main" id="{AD64515A-204B-43D3-95D2-69188EB553E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154DA68-E0CF-469A-A324-294E7395302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4258913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086A5-7F7E-46DD-A343-26EC14EDAF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E849C1E-0660-4A00-BA38-63148491B4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ADB325B-F262-403F-9462-A991F3A6EA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F0D13A5-B16C-47A5-9493-15BFE49C865E}"/>
              </a:ext>
            </a:extLst>
          </p:cNvPr>
          <p:cNvSpPr>
            <a:spLocks noGrp="1"/>
          </p:cNvSpPr>
          <p:nvPr>
            <p:ph type="dt" sz="half" idx="10"/>
          </p:nvPr>
        </p:nvSpPr>
        <p:spPr/>
        <p:txBody>
          <a:bodyPr/>
          <a:lstStyle/>
          <a:p>
            <a:fld id="{BC7791A6-C1F6-4F09-A01F-EAE90D5CCDD0}" type="datetimeFigureOut">
              <a:rPr lang="en-US" smtClean="0"/>
              <a:t>2/21/2021</a:t>
            </a:fld>
            <a:endParaRPr lang="en-US"/>
          </a:p>
        </p:txBody>
      </p:sp>
      <p:sp>
        <p:nvSpPr>
          <p:cNvPr id="6" name="Footer Placeholder 5">
            <a:extLst>
              <a:ext uri="{FF2B5EF4-FFF2-40B4-BE49-F238E27FC236}">
                <a16:creationId xmlns:a16="http://schemas.microsoft.com/office/drawing/2014/main" id="{562C53F8-6E10-413F-92AB-4FC524D35B9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6AF80F0-7169-41F9-BDF3-5B46270E9905}"/>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1185366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40DAD-96AD-48A4-8656-525891B6700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F97F310-6542-4B73-BF01-C8E12611137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4757A15-C169-4D1C-930F-CF719B4737A3}"/>
              </a:ext>
            </a:extLst>
          </p:cNvPr>
          <p:cNvSpPr>
            <a:spLocks noGrp="1"/>
          </p:cNvSpPr>
          <p:nvPr>
            <p:ph type="dt" sz="half" idx="10"/>
          </p:nvPr>
        </p:nvSpPr>
        <p:spPr/>
        <p:txBody>
          <a:bodyPr/>
          <a:lstStyle/>
          <a:p>
            <a:fld id="{BC7791A6-C1F6-4F09-A01F-EAE90D5CCDD0}" type="datetimeFigureOut">
              <a:rPr lang="en-US" smtClean="0"/>
              <a:t>2/21/2021</a:t>
            </a:fld>
            <a:endParaRPr lang="en-US"/>
          </a:p>
        </p:txBody>
      </p:sp>
      <p:sp>
        <p:nvSpPr>
          <p:cNvPr id="5" name="Footer Placeholder 4">
            <a:extLst>
              <a:ext uri="{FF2B5EF4-FFF2-40B4-BE49-F238E27FC236}">
                <a16:creationId xmlns:a16="http://schemas.microsoft.com/office/drawing/2014/main" id="{3A21BAC7-7723-4AF8-A00B-F359D9E90A2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0C3C379-4021-41FC-BEC8-F546190F2FA2}"/>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700099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DD79A53-10FA-4BD7-AB75-A521CE4F2FF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349B1EB-ACCF-40A0-94B6-BAB1DA46CDB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D8F155-48BF-48D2-9F3A-088BAD4334B5}"/>
              </a:ext>
            </a:extLst>
          </p:cNvPr>
          <p:cNvSpPr>
            <a:spLocks noGrp="1"/>
          </p:cNvSpPr>
          <p:nvPr>
            <p:ph type="dt" sz="half" idx="10"/>
          </p:nvPr>
        </p:nvSpPr>
        <p:spPr/>
        <p:txBody>
          <a:bodyPr/>
          <a:lstStyle/>
          <a:p>
            <a:fld id="{BC7791A6-C1F6-4F09-A01F-EAE90D5CCDD0}" type="datetimeFigureOut">
              <a:rPr lang="en-US" smtClean="0"/>
              <a:t>2/21/2021</a:t>
            </a:fld>
            <a:endParaRPr lang="en-US"/>
          </a:p>
        </p:txBody>
      </p:sp>
      <p:sp>
        <p:nvSpPr>
          <p:cNvPr id="5" name="Footer Placeholder 4">
            <a:extLst>
              <a:ext uri="{FF2B5EF4-FFF2-40B4-BE49-F238E27FC236}">
                <a16:creationId xmlns:a16="http://schemas.microsoft.com/office/drawing/2014/main" id="{9EEE9492-9244-495C-B736-EAEF10EE89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C48AB28-5614-41AC-B798-972F1CEAA6DB}"/>
              </a:ext>
            </a:extLst>
          </p:cNvPr>
          <p:cNvSpPr>
            <a:spLocks noGrp="1"/>
          </p:cNvSpPr>
          <p:nvPr>
            <p:ph type="sldNum" sz="quarter" idx="12"/>
          </p:nvPr>
        </p:nvSpPr>
        <p:spPr/>
        <p:txBody>
          <a:bodyPr/>
          <a:lstStyle/>
          <a:p>
            <a:fld id="{7A4DD582-5C4D-4E35-970A-B38A8B62882B}" type="slidenum">
              <a:rPr lang="en-US" smtClean="0"/>
              <a:t>‹#›</a:t>
            </a:fld>
            <a:endParaRPr lang="en-US"/>
          </a:p>
        </p:txBody>
      </p:sp>
    </p:spTree>
    <p:extLst>
      <p:ext uri="{BB962C8B-B14F-4D97-AF65-F5344CB8AC3E}">
        <p14:creationId xmlns:p14="http://schemas.microsoft.com/office/powerpoint/2010/main" val="331373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8D65CC5-1AC1-4E3D-9355-2147AE836F7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84D9BED-0822-429D-96ED-7C477E67E8B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CB9279B-B44B-4A5B-BFFD-5AB52C09DAF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7791A6-C1F6-4F09-A01F-EAE90D5CCDD0}" type="datetimeFigureOut">
              <a:rPr lang="en-US" smtClean="0"/>
              <a:t>2/21/2021</a:t>
            </a:fld>
            <a:endParaRPr lang="en-US"/>
          </a:p>
        </p:txBody>
      </p:sp>
      <p:sp>
        <p:nvSpPr>
          <p:cNvPr id="5" name="Footer Placeholder 4">
            <a:extLst>
              <a:ext uri="{FF2B5EF4-FFF2-40B4-BE49-F238E27FC236}">
                <a16:creationId xmlns:a16="http://schemas.microsoft.com/office/drawing/2014/main" id="{480F673E-08E5-481C-9BC2-5BC053EA173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B62F6C1-D621-474B-B7A5-757F4286737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4DD582-5C4D-4E35-970A-B38A8B62882B}" type="slidenum">
              <a:rPr lang="en-US" smtClean="0"/>
              <a:t>‹#›</a:t>
            </a:fld>
            <a:endParaRPr lang="en-US"/>
          </a:p>
        </p:txBody>
      </p:sp>
    </p:spTree>
    <p:extLst>
      <p:ext uri="{BB962C8B-B14F-4D97-AF65-F5344CB8AC3E}">
        <p14:creationId xmlns:p14="http://schemas.microsoft.com/office/powerpoint/2010/main" val="26832610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pixabay.com/en/rainbow-default-colors-948520/" TargetMode="External"/><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hyperlink" Target="http://www.pngall.com/sunshine-png" TargetMode="Externa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hyperlink" Target="https://pixabay.com/en/rainbow-default-colors-948520/" TargetMode="External"/><Relationship Id="rId2" Type="http://schemas.openxmlformats.org/officeDocument/2006/relationships/image" Target="../media/image1.png"/><Relationship Id="rId1" Type="http://schemas.openxmlformats.org/officeDocument/2006/relationships/slideLayout" Target="../slideLayouts/slideLayout6.xml"/><Relationship Id="rId5" Type="http://schemas.openxmlformats.org/officeDocument/2006/relationships/image" Target="../media/image7.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hyperlink" Target="http://www.pngall.com/sunshine-png" TargetMode="External"/><Relationship Id="rId2" Type="http://schemas.openxmlformats.org/officeDocument/2006/relationships/image" Target="../media/image2.png"/><Relationship Id="rId1" Type="http://schemas.openxmlformats.org/officeDocument/2006/relationships/slideLayout" Target="../slideLayouts/slideLayout6.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hyperlink" Target="https://tscpl.org/kids-library/parents"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hyperlink" Target="https://tscpl.org/kids-library/parents"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hyperlink" Target="https://tscpl.org/kids-library/parent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hyperlink" Target="https://tscpl.org/kids-library/parents"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hyperlink" Target="http://www.pngall.com/pencil-png" TargetMode="External"/></Relationships>
</file>

<file path=ppt/slides/_rels/slide10.xml.rels><?xml version="1.0" encoding="UTF-8" standalone="yes"?>
<Relationships xmlns="http://schemas.openxmlformats.org/package/2006/relationships"><Relationship Id="rId8" Type="http://schemas.openxmlformats.org/officeDocument/2006/relationships/hyperlink" Target="http://whatislove-2010.blogspot.com/2012/02/dont-ignore-warning-signs-of-child.html" TargetMode="External"/><Relationship Id="rId3" Type="http://schemas.openxmlformats.org/officeDocument/2006/relationships/hyperlink" Target="https://pixabay.com/en/rainbow-default-colors-948520/" TargetMode="External"/><Relationship Id="rId7"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hyperlink" Target="http://www.pngall.com/sunshine-png" TargetMode="External"/><Relationship Id="rId5" Type="http://schemas.openxmlformats.org/officeDocument/2006/relationships/image" Target="../media/image2.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pixabay.com/en/rainbow-default-colors-948520/" TargetMode="External"/><Relationship Id="rId2" Type="http://schemas.openxmlformats.org/officeDocument/2006/relationships/image" Target="../media/image1.png"/><Relationship Id="rId1" Type="http://schemas.openxmlformats.org/officeDocument/2006/relationships/slideLayout" Target="../slideLayouts/slideLayout6.xml"/><Relationship Id="rId6" Type="http://schemas.openxmlformats.org/officeDocument/2006/relationships/hyperlink" Target="http://www.pngall.com/sunshine-png" TargetMode="External"/><Relationship Id="rId5" Type="http://schemas.openxmlformats.org/officeDocument/2006/relationships/image" Target="../media/image2.pn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hyperlink" Target="https://nearemmaus.wordpress.com/2009/05/08/the-fruit-of-the-spirit-in-galatians-522-23-love/" TargetMode="External"/><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6.pn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hyperlink" Target="https://en.wikipedia.org/wiki/File:Operators_(maths)_linear.svg" TargetMode="External"/><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vimeo.com/497919464" TargetMode="External"/><Relationship Id="rId1" Type="http://schemas.openxmlformats.org/officeDocument/2006/relationships/slideLayout" Target="../slideLayouts/slideLayout2.xml"/><Relationship Id="rId4" Type="http://schemas.openxmlformats.org/officeDocument/2006/relationships/hyperlink" Target="https://en.wikipedia.org/wiki/File:Operators_(maths)_linear.svg"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myfabfinance.com/a-frugal-moms-guide-to-healthy-eating-on-a-budget/" TargetMode="External"/><Relationship Id="rId2" Type="http://schemas.openxmlformats.org/officeDocument/2006/relationships/image" Target="../media/image22.jpg"/><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hyperlink" Target="https://en.wikipedia.org/wiki/File:Operators_(maths)_linear.svg" TargetMode="External"/><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hyperlink" Target="http://www.writerightwords.com/worship-is-a-posture/"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 Id="rId4" Type="http://schemas.openxmlformats.org/officeDocument/2006/relationships/hyperlink" Target="https://es.wikipedia.org/wiki/El_gato_en_el_sombrero"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365126"/>
            <a:ext cx="10515600" cy="973628"/>
          </a:xfrm>
        </p:spPr>
        <p:txBody>
          <a:bodyPr>
            <a:normAutofit/>
          </a:bodyPr>
          <a:lstStyle/>
          <a:p>
            <a:pPr algn="ctr"/>
            <a:r>
              <a:rPr lang="en-GB" dirty="0">
                <a:solidFill>
                  <a:schemeClr val="tx2">
                    <a:lumMod val="60000"/>
                    <a:lumOff val="40000"/>
                  </a:schemeClr>
                </a:solidFill>
                <a:latin typeface="Comic Sans MS" panose="030F0702030302020204" pitchFamily="66" charset="0"/>
              </a:rPr>
              <a:t>Monday 22</a:t>
            </a:r>
            <a:r>
              <a:rPr lang="en-GB" baseline="30000" dirty="0">
                <a:solidFill>
                  <a:schemeClr val="tx2">
                    <a:lumMod val="60000"/>
                    <a:lumOff val="40000"/>
                  </a:schemeClr>
                </a:solidFill>
                <a:latin typeface="Comic Sans MS" panose="030F0702030302020204" pitchFamily="66" charset="0"/>
              </a:rPr>
              <a:t>nd</a:t>
            </a:r>
            <a:r>
              <a:rPr lang="en-GB" dirty="0">
                <a:solidFill>
                  <a:schemeClr val="tx2">
                    <a:lumMod val="60000"/>
                    <a:lumOff val="40000"/>
                  </a:schemeClr>
                </a:solidFill>
                <a:latin typeface="Comic Sans MS" panose="030F0702030302020204" pitchFamily="66" charset="0"/>
              </a:rPr>
              <a:t>  February 2021</a:t>
            </a:r>
            <a:endParaRPr lang="en-US" dirty="0">
              <a:solidFill>
                <a:schemeClr val="tx2">
                  <a:lumMod val="60000"/>
                  <a:lumOff val="40000"/>
                </a:schemeClr>
              </a:solidFill>
              <a:latin typeface="Comic Sans MS" panose="030F0702030302020204" pitchFamily="66" charset="0"/>
            </a:endParaRPr>
          </a:p>
        </p:txBody>
      </p:sp>
      <p:sp useBgFill="1">
        <p:nvSpPr>
          <p:cNvPr id="7" name="Content Placeholder 6">
            <a:extLst>
              <a:ext uri="{FF2B5EF4-FFF2-40B4-BE49-F238E27FC236}">
                <a16:creationId xmlns:a16="http://schemas.microsoft.com/office/drawing/2014/main" id="{D96FBEBA-9AC9-4A5C-BEA2-A58CBDDB13A1}"/>
              </a:ext>
            </a:extLst>
          </p:cNvPr>
          <p:cNvSpPr>
            <a:spLocks noGrp="1"/>
          </p:cNvSpPr>
          <p:nvPr>
            <p:ph idx="1"/>
          </p:nvPr>
        </p:nvSpPr>
        <p:spPr>
          <a:xfrm>
            <a:off x="838200" y="1662456"/>
            <a:ext cx="10515600" cy="1535573"/>
          </a:xfrm>
        </p:spPr>
        <p:txBody>
          <a:bodyPr>
            <a:normAutofit/>
          </a:bodyPr>
          <a:lstStyle/>
          <a:p>
            <a:pPr marL="0" indent="0">
              <a:buNone/>
            </a:pPr>
            <a:r>
              <a:rPr lang="en-GB" sz="2600" i="1" dirty="0">
                <a:solidFill>
                  <a:srgbClr val="FFC000"/>
                </a:solidFill>
                <a:latin typeface="Comic Sans MS" panose="030F0702030302020204" pitchFamily="66" charset="0"/>
              </a:rPr>
              <a:t>For maths you will need a copy of the subtraction revision sheet and one maths paper from the levelled worksheet.</a:t>
            </a:r>
          </a:p>
          <a:p>
            <a:pPr marL="0" indent="0">
              <a:buNone/>
            </a:pPr>
            <a:r>
              <a:rPr lang="en-GB" sz="2600" i="1" dirty="0">
                <a:solidFill>
                  <a:srgbClr val="FFC000"/>
                </a:solidFill>
                <a:latin typeface="Comic Sans MS" panose="030F0702030302020204" pitchFamily="66" charset="0"/>
              </a:rPr>
              <a:t>For RWI you will need a copy of Tag or Follow Me! book.</a:t>
            </a:r>
            <a:endParaRPr lang="en-US" sz="2600" i="1" dirty="0">
              <a:solidFill>
                <a:srgbClr val="FFC000"/>
              </a:solidFill>
              <a:latin typeface="Comic Sans MS" panose="030F0702030302020204" pitchFamily="66" charset="0"/>
            </a:endParaRPr>
          </a:p>
        </p:txBody>
      </p:sp>
      <p:graphicFrame>
        <p:nvGraphicFramePr>
          <p:cNvPr id="3" name="Table 2">
            <a:extLst>
              <a:ext uri="{FF2B5EF4-FFF2-40B4-BE49-F238E27FC236}">
                <a16:creationId xmlns:a16="http://schemas.microsoft.com/office/drawing/2014/main" id="{E77CD542-F53E-4CE5-B7B0-BFC1602571BB}"/>
              </a:ext>
            </a:extLst>
          </p:cNvPr>
          <p:cNvGraphicFramePr>
            <a:graphicFrameLocks noGrp="1"/>
          </p:cNvGraphicFramePr>
          <p:nvPr>
            <p:extLst>
              <p:ext uri="{D42A27DB-BD31-4B8C-83A1-F6EECF244321}">
                <p14:modId xmlns:p14="http://schemas.microsoft.com/office/powerpoint/2010/main" val="2792259869"/>
              </p:ext>
            </p:extLst>
          </p:nvPr>
        </p:nvGraphicFramePr>
        <p:xfrm>
          <a:off x="838200" y="3643743"/>
          <a:ext cx="10467109" cy="2105891"/>
        </p:xfrm>
        <a:graphic>
          <a:graphicData uri="http://schemas.openxmlformats.org/drawingml/2006/table">
            <a:tbl>
              <a:tblPr firstRow="1" bandRow="1">
                <a:tableStyleId>{5C22544A-7EE6-4342-B048-85BDC9FD1C3A}</a:tableStyleId>
              </a:tblPr>
              <a:tblGrid>
                <a:gridCol w="865909">
                  <a:extLst>
                    <a:ext uri="{9D8B030D-6E8A-4147-A177-3AD203B41FA5}">
                      <a16:colId xmlns:a16="http://schemas.microsoft.com/office/drawing/2014/main" val="1057356747"/>
                    </a:ext>
                  </a:extLst>
                </a:gridCol>
                <a:gridCol w="1428835">
                  <a:extLst>
                    <a:ext uri="{9D8B030D-6E8A-4147-A177-3AD203B41FA5}">
                      <a16:colId xmlns:a16="http://schemas.microsoft.com/office/drawing/2014/main" val="2036603641"/>
                    </a:ext>
                  </a:extLst>
                </a:gridCol>
                <a:gridCol w="1660729">
                  <a:extLst>
                    <a:ext uri="{9D8B030D-6E8A-4147-A177-3AD203B41FA5}">
                      <a16:colId xmlns:a16="http://schemas.microsoft.com/office/drawing/2014/main" val="3670510117"/>
                    </a:ext>
                  </a:extLst>
                </a:gridCol>
                <a:gridCol w="318654">
                  <a:extLst>
                    <a:ext uri="{9D8B030D-6E8A-4147-A177-3AD203B41FA5}">
                      <a16:colId xmlns:a16="http://schemas.microsoft.com/office/drawing/2014/main" val="853626756"/>
                    </a:ext>
                  </a:extLst>
                </a:gridCol>
                <a:gridCol w="2369128">
                  <a:extLst>
                    <a:ext uri="{9D8B030D-6E8A-4147-A177-3AD203B41FA5}">
                      <a16:colId xmlns:a16="http://schemas.microsoft.com/office/drawing/2014/main" val="1405776208"/>
                    </a:ext>
                  </a:extLst>
                </a:gridCol>
                <a:gridCol w="318654">
                  <a:extLst>
                    <a:ext uri="{9D8B030D-6E8A-4147-A177-3AD203B41FA5}">
                      <a16:colId xmlns:a16="http://schemas.microsoft.com/office/drawing/2014/main" val="3688789344"/>
                    </a:ext>
                  </a:extLst>
                </a:gridCol>
                <a:gridCol w="1496291">
                  <a:extLst>
                    <a:ext uri="{9D8B030D-6E8A-4147-A177-3AD203B41FA5}">
                      <a16:colId xmlns:a16="http://schemas.microsoft.com/office/drawing/2014/main" val="1246538563"/>
                    </a:ext>
                  </a:extLst>
                </a:gridCol>
                <a:gridCol w="900545">
                  <a:extLst>
                    <a:ext uri="{9D8B030D-6E8A-4147-A177-3AD203B41FA5}">
                      <a16:colId xmlns:a16="http://schemas.microsoft.com/office/drawing/2014/main" val="1958461331"/>
                    </a:ext>
                  </a:extLst>
                </a:gridCol>
                <a:gridCol w="1108364">
                  <a:extLst>
                    <a:ext uri="{9D8B030D-6E8A-4147-A177-3AD203B41FA5}">
                      <a16:colId xmlns:a16="http://schemas.microsoft.com/office/drawing/2014/main" val="3074184855"/>
                    </a:ext>
                  </a:extLst>
                </a:gridCol>
              </a:tblGrid>
              <a:tr h="553810">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phonics</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RWI</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maths – White Rose </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Vimeo link and worksheet</a:t>
                      </a:r>
                      <a:endParaRPr lang="en-US" sz="1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80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afternoon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2:45</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assembly via email</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time to share a book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46843503"/>
                  </a:ext>
                </a:extLst>
              </a:tr>
              <a:tr h="1552081">
                <a:tc>
                  <a:txBody>
                    <a:bodyPr/>
                    <a:lstStyle/>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9am On-line registration</a:t>
                      </a:r>
                    </a:p>
                    <a:p>
                      <a:pPr marL="0" marR="0" algn="ctr">
                        <a:lnSpc>
                          <a:spcPct val="107000"/>
                        </a:lnSpc>
                        <a:spcBef>
                          <a:spcPts val="0"/>
                        </a:spcBef>
                        <a:spcAft>
                          <a:spcPts val="0"/>
                        </a:spcAft>
                      </a:pPr>
                      <a:endParaRPr lang="en-GB"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000" b="1"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rPr>
                        <a:t>S</a:t>
                      </a:r>
                      <a:r>
                        <a:rPr lang="en-US" sz="1000" b="1" dirty="0">
                          <a:solidFill>
                            <a:srgbClr val="C00000"/>
                          </a:solidFill>
                          <a:effectLst/>
                          <a:latin typeface="Comic Sans MS" panose="030F0702030302020204" pitchFamily="66" charset="0"/>
                          <a:ea typeface="Calibri" panose="020F0502020204030204" pitchFamily="34" charset="0"/>
                          <a:cs typeface="Times New Roman" panose="02020603050405020304" pitchFamily="18" charset="0"/>
                        </a:rPr>
                        <a:t>tory</a:t>
                      </a:r>
                      <a:endParaRPr lang="en-US" sz="1000" b="1"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ctr">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Rainbow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346075" marR="0" indent="0" algn="l">
                        <a:lnSpc>
                          <a:spcPct val="107000"/>
                        </a:lnSpc>
                        <a:spcBef>
                          <a:spcPts val="0"/>
                        </a:spcBef>
                        <a:spcAft>
                          <a:spcPts val="0"/>
                        </a:spcAft>
                      </a:pPr>
                      <a:r>
                        <a:rPr lang="en-GB" sz="1000" dirty="0" err="1">
                          <a:effectLst/>
                          <a:latin typeface="Comic Sans MS" panose="030F0702030302020204" pitchFamily="66" charset="0"/>
                          <a:ea typeface="Calibri" panose="020F0502020204030204" pitchFamily="34" charset="0"/>
                          <a:cs typeface="Times New Roman" panose="02020603050405020304" pitchFamily="18" charset="0"/>
                        </a:rPr>
                        <a:t>ea</a:t>
                      </a:r>
                      <a:r>
                        <a:rPr lang="en-GB" sz="1000" dirty="0">
                          <a:effectLst/>
                          <a:latin typeface="Comic Sans MS" panose="030F0702030302020204" pitchFamily="66" charset="0"/>
                          <a:ea typeface="Calibri" panose="020F0502020204030204" pitchFamily="34" charset="0"/>
                          <a:cs typeface="Times New Roman" panose="02020603050405020304" pitchFamily="18" charset="0"/>
                        </a:rPr>
                        <a:t> – cup of tea</a:t>
                      </a: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Sunshine Group</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346075" marR="0" indent="-346075" algn="l" defTabSz="973138">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ai – snail in the rain</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b="1" dirty="0">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b="1" dirty="0">
                          <a:solidFill>
                            <a:srgbClr val="00B050"/>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b="1" dirty="0">
                          <a:solidFill>
                            <a:srgbClr val="7030A0"/>
                          </a:solidFill>
                          <a:effectLst/>
                          <a:latin typeface="Comic Sans MS" panose="030F0702030302020204" pitchFamily="66" charset="0"/>
                          <a:ea typeface="Calibri" panose="020F0502020204030204" pitchFamily="34" charset="0"/>
                          <a:cs typeface="Times New Roman" panose="02020603050405020304" pitchFamily="18" charset="0"/>
                        </a:rPr>
                        <a:t>Tag</a:t>
                      </a: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p>
                    <a:p>
                      <a:pPr marL="0" marR="0" algn="l">
                        <a:lnSpc>
                          <a:spcPct val="107000"/>
                        </a:lnSpc>
                        <a:spcBef>
                          <a:spcPts val="0"/>
                        </a:spcBef>
                        <a:spcAft>
                          <a:spcPts val="0"/>
                        </a:spcAft>
                      </a:pPr>
                      <a:r>
                        <a:rPr lang="en-US" sz="1000" dirty="0">
                          <a:solidFill>
                            <a:srgbClr val="FF0066"/>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b="1" dirty="0">
                          <a:solidFill>
                            <a:srgbClr val="FF0066"/>
                          </a:solidFill>
                          <a:effectLst/>
                          <a:latin typeface="Comic Sans MS" panose="030F0702030302020204" pitchFamily="66" charset="0"/>
                          <a:ea typeface="Calibri" panose="020F0502020204030204" pitchFamily="34" charset="0"/>
                          <a:cs typeface="Times New Roman" panose="02020603050405020304" pitchFamily="18" charset="0"/>
                        </a:rPr>
                        <a:t>  </a:t>
                      </a:r>
                      <a:r>
                        <a:rPr lang="en-US" sz="1000" b="1" dirty="0">
                          <a:solidFill>
                            <a:srgbClr val="FFC000"/>
                          </a:solidFill>
                          <a:effectLst/>
                          <a:latin typeface="Comic Sans MS" panose="030F0702030302020204" pitchFamily="66" charset="0"/>
                          <a:ea typeface="Calibri" panose="020F0502020204030204" pitchFamily="34" charset="0"/>
                          <a:cs typeface="Times New Roman" panose="02020603050405020304" pitchFamily="18" charset="0"/>
                        </a:rPr>
                        <a:t>Follow Me!</a:t>
                      </a:r>
                    </a:p>
                    <a:p>
                      <a:pPr marL="0" marR="0" algn="l">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-Speed Sounds</a:t>
                      </a: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-Red and Green words</a:t>
                      </a: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-Read story</a:t>
                      </a:r>
                    </a:p>
                    <a:p>
                      <a:pPr marL="0" marR="0" algn="l">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-Hold a Sentence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BREAK</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800"/>
                        </a:spcAft>
                      </a:pPr>
                      <a:endParaRPr lang="en-GB"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r>
                        <a:rPr lang="en-GB" sz="800" dirty="0">
                          <a:effectLst/>
                          <a:latin typeface="Comic Sans MS" panose="030F0702030302020204" pitchFamily="66" charset="0"/>
                          <a:ea typeface="Calibri" panose="020F0502020204030204" pitchFamily="34" charset="0"/>
                          <a:cs typeface="Times New Roman" panose="02020603050405020304" pitchFamily="18" charset="0"/>
                        </a:rPr>
                        <a:t>Subtraction targeting 10 revision of last week’s teaching</a:t>
                      </a:r>
                    </a:p>
                    <a:p>
                      <a:pPr marL="0" marR="0" algn="ctr">
                        <a:lnSpc>
                          <a:spcPct val="107000"/>
                        </a:lnSpc>
                        <a:spcBef>
                          <a:spcPts val="0"/>
                        </a:spcBef>
                        <a:spcAft>
                          <a:spcPts val="800"/>
                        </a:spcAft>
                      </a:pPr>
                      <a:r>
                        <a:rPr lang="en-GB" sz="800" dirty="0">
                          <a:effectLst/>
                          <a:latin typeface="Comic Sans MS" panose="030F0702030302020204" pitchFamily="66" charset="0"/>
                          <a:ea typeface="Calibri" panose="020F0502020204030204" pitchFamily="34" charset="0"/>
                          <a:cs typeface="Times New Roman" panose="02020603050405020304" pitchFamily="18" charset="0"/>
                        </a:rPr>
                        <a:t>Worksheet- select appropriate level</a:t>
                      </a:r>
                      <a:endParaRPr lang="en-US" sz="8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800"/>
                        </a:spcAft>
                      </a:pPr>
                      <a:endParaRPr lang="en-GB" sz="8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114300" marR="11430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71755" marR="71755" algn="ctr">
                        <a:lnSpc>
                          <a:spcPct val="107000"/>
                        </a:lnSpc>
                        <a:spcBef>
                          <a:spcPts val="0"/>
                        </a:spcBef>
                        <a:spcAft>
                          <a:spcPts val="0"/>
                        </a:spcAft>
                      </a:pPr>
                      <a:r>
                        <a:rPr lang="en-US" sz="1000" b="1"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LUNCH</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vert="vert27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endPar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RE</a:t>
                      </a:r>
                      <a:endPar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000" b="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Prophet Muhammad stories</a:t>
                      </a:r>
                    </a:p>
                    <a:p>
                      <a:pPr marL="0" marR="0" algn="ctr">
                        <a:lnSpc>
                          <a:spcPct val="107000"/>
                        </a:lnSpc>
                        <a:spcBef>
                          <a:spcPts val="0"/>
                        </a:spcBef>
                        <a:spcAft>
                          <a:spcPts val="0"/>
                        </a:spcAft>
                      </a:pPr>
                      <a:endParaRPr lang="en-GB" sz="1000" b="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GB" sz="1000" b="0" u="sng"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Music</a:t>
                      </a:r>
                    </a:p>
                    <a:p>
                      <a:pPr marL="0" marR="0" algn="ctr">
                        <a:lnSpc>
                          <a:spcPct val="107000"/>
                        </a:lnSpc>
                        <a:spcBef>
                          <a:spcPts val="0"/>
                        </a:spcBef>
                        <a:spcAft>
                          <a:spcPts val="0"/>
                        </a:spcAft>
                      </a:pPr>
                      <a:r>
                        <a:rPr lang="en-GB" sz="1000" b="0"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Rhythm – lesson 1</a:t>
                      </a:r>
                      <a:endParaRPr lang="en-US" sz="1000" b="0"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endParaRPr lang="en-US" sz="1000" dirty="0">
                        <a:effectLst/>
                        <a:latin typeface="Comic Sans MS" panose="030F0702030302020204" pitchFamily="66"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u="none" strike="noStrik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 </a:t>
                      </a:r>
                      <a:endParaRPr lang="en-US" sz="10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000" b="1" u="none" dirty="0">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Reading Time</a:t>
                      </a:r>
                      <a:endParaRPr lang="en-US" sz="1000" b="1" u="none"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065155871"/>
                  </a:ext>
                </a:extLst>
              </a:tr>
            </a:tbl>
          </a:graphicData>
        </a:graphic>
      </p:graphicFrame>
      <p:pic>
        <p:nvPicPr>
          <p:cNvPr id="8" name="Picture 7">
            <a:extLst>
              <a:ext uri="{FF2B5EF4-FFF2-40B4-BE49-F238E27FC236}">
                <a16:creationId xmlns:a16="http://schemas.microsoft.com/office/drawing/2014/main" id="{56C73C03-F11D-4CF6-B777-B04730B67123}"/>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782714" y="4420492"/>
            <a:ext cx="219075" cy="106680"/>
          </a:xfrm>
          <a:prstGeom prst="rect">
            <a:avLst/>
          </a:prstGeom>
        </p:spPr>
      </p:pic>
      <p:pic>
        <p:nvPicPr>
          <p:cNvPr id="10" name="Picture 9">
            <a:extLst>
              <a:ext uri="{FF2B5EF4-FFF2-40B4-BE49-F238E27FC236}">
                <a16:creationId xmlns:a16="http://schemas.microsoft.com/office/drawing/2014/main" id="{455759E2-5C1F-490C-97B4-308BB054A767}"/>
              </a:ext>
            </a:extLst>
          </p:cNvPr>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1801763" y="4982526"/>
            <a:ext cx="180975" cy="184785"/>
          </a:xfrm>
          <a:prstGeom prst="rect">
            <a:avLst/>
          </a:prstGeom>
        </p:spPr>
      </p:pic>
      <p:pic>
        <p:nvPicPr>
          <p:cNvPr id="11" name="Picture 10">
            <a:extLst>
              <a:ext uri="{FF2B5EF4-FFF2-40B4-BE49-F238E27FC236}">
                <a16:creationId xmlns:a16="http://schemas.microsoft.com/office/drawing/2014/main" id="{4EE36050-00A0-47B3-ADE1-C28CBAD4200C}"/>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221969" y="4402915"/>
            <a:ext cx="219075" cy="106680"/>
          </a:xfrm>
          <a:prstGeom prst="rect">
            <a:avLst/>
          </a:prstGeom>
        </p:spPr>
      </p:pic>
      <p:pic>
        <p:nvPicPr>
          <p:cNvPr id="12" name="Picture 11">
            <a:extLst>
              <a:ext uri="{FF2B5EF4-FFF2-40B4-BE49-F238E27FC236}">
                <a16:creationId xmlns:a16="http://schemas.microsoft.com/office/drawing/2014/main" id="{DAFEB695-8C8C-4E99-AA48-00DA7CB52342}"/>
              </a:ext>
            </a:extLst>
          </p:cNvPr>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3260069" y="4696689"/>
            <a:ext cx="180975" cy="184785"/>
          </a:xfrm>
          <a:prstGeom prst="rect">
            <a:avLst/>
          </a:prstGeom>
        </p:spPr>
      </p:pic>
    </p:spTree>
    <p:extLst>
      <p:ext uri="{BB962C8B-B14F-4D97-AF65-F5344CB8AC3E}">
        <p14:creationId xmlns:p14="http://schemas.microsoft.com/office/powerpoint/2010/main" val="3378503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6E6863-D80F-4AF9-931F-67B46D1E550F}"/>
              </a:ext>
            </a:extLst>
          </p:cNvPr>
          <p:cNvSpPr>
            <a:spLocks noGrp="1"/>
          </p:cNvSpPr>
          <p:nvPr>
            <p:ph type="title"/>
          </p:nvPr>
        </p:nvSpPr>
        <p:spPr>
          <a:xfrm>
            <a:off x="838201" y="545234"/>
            <a:ext cx="10515600" cy="1325563"/>
          </a:xfrm>
        </p:spPr>
        <p:txBody>
          <a:bodyPr>
            <a:normAutofit fontScale="90000"/>
          </a:bodyPr>
          <a:lstStyle/>
          <a:p>
            <a:pPr>
              <a:buFont typeface="Arial" panose="020B0604020202020204" pitchFamily="34" charset="0"/>
              <a:buChar char="•"/>
            </a:pP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br>
              <a:rPr lang="en-GB" sz="3200" dirty="0">
                <a:latin typeface="Comic Sans MS" panose="030F0702030302020204" pitchFamily="66" charset="0"/>
              </a:rPr>
            </a:br>
            <a:r>
              <a:rPr lang="en-GB" sz="4000" u="sng" dirty="0">
                <a:latin typeface="Comic Sans MS" panose="030F0702030302020204" pitchFamily="66" charset="0"/>
              </a:rPr>
              <a:t>RWI</a:t>
            </a:r>
            <a:r>
              <a:rPr lang="en-GB" sz="3200" u="sng" dirty="0">
                <a:latin typeface="Comic Sans MS" panose="030F0702030302020204" pitchFamily="66" charset="0"/>
              </a:rPr>
              <a:t>    </a:t>
            </a:r>
            <a:br>
              <a:rPr lang="en-GB" sz="3200" dirty="0">
                <a:latin typeface="Comic Sans MS" panose="030F0702030302020204" pitchFamily="66" charset="0"/>
              </a:rPr>
            </a:br>
            <a:r>
              <a:rPr lang="en-GB" sz="3600" dirty="0">
                <a:latin typeface="Comic Sans MS" panose="030F0702030302020204" pitchFamily="66" charset="0"/>
              </a:rPr>
              <a:t>Each day for RWI you will need</a:t>
            </a: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600" u="sng" dirty="0">
                <a:latin typeface="Comic Sans MS" panose="030F0702030302020204" pitchFamily="66" charset="0"/>
              </a:rPr>
              <a:t>Rainbow</a:t>
            </a:r>
            <a:r>
              <a:rPr lang="en-GB" sz="3200" u="sng" dirty="0">
                <a:latin typeface="Comic Sans MS" panose="030F0702030302020204" pitchFamily="66" charset="0"/>
              </a:rPr>
              <a:t> Group</a:t>
            </a:r>
            <a:r>
              <a:rPr lang="en-GB" sz="3200" dirty="0">
                <a:latin typeface="Comic Sans MS" panose="030F0702030302020204" pitchFamily="66" charset="0"/>
              </a:rPr>
              <a:t>                       </a:t>
            </a:r>
            <a:r>
              <a:rPr lang="en-GB" sz="3600" u="sng" dirty="0">
                <a:latin typeface="Comic Sans MS" panose="030F0702030302020204" pitchFamily="66" charset="0"/>
              </a:rPr>
              <a:t>Sunshine Group</a:t>
            </a:r>
            <a:br>
              <a:rPr lang="en-GB" sz="3200" u="sng" dirty="0">
                <a:latin typeface="Comic Sans MS" panose="030F0702030302020204" pitchFamily="66" charset="0"/>
              </a:rPr>
            </a:br>
            <a:r>
              <a:rPr lang="en-GB" sz="3200" dirty="0">
                <a:latin typeface="Comic Sans MS" panose="030F0702030302020204" pitchFamily="66" charset="0"/>
              </a:rPr>
              <a:t>                  Tag                                             Follow Me!</a:t>
            </a:r>
            <a:br>
              <a:rPr lang="en-GB" sz="3200" dirty="0">
                <a:latin typeface="Comic Sans MS" panose="030F0702030302020204" pitchFamily="66" charset="0"/>
              </a:rPr>
            </a:br>
            <a:r>
              <a:rPr lang="en-GB" sz="3200" dirty="0">
                <a:latin typeface="Comic Sans MS" panose="030F0702030302020204" pitchFamily="66" charset="0"/>
              </a:rPr>
              <a:t>                  book                                           </a:t>
            </a:r>
            <a:r>
              <a:rPr lang="en-GB" sz="3200" dirty="0" err="1">
                <a:latin typeface="Comic Sans MS" panose="030F0702030302020204" pitchFamily="66" charset="0"/>
              </a:rPr>
              <a:t>book</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600" dirty="0">
                <a:latin typeface="Comic Sans MS" panose="030F0702030302020204" pitchFamily="66" charset="0"/>
              </a:rPr>
              <a:t>                       ‘Weekly Writing sheet’ RWI (from</a:t>
            </a:r>
            <a:br>
              <a:rPr lang="en-GB" sz="3600" dirty="0">
                <a:latin typeface="Comic Sans MS" panose="030F0702030302020204" pitchFamily="66" charset="0"/>
              </a:rPr>
            </a:br>
            <a:r>
              <a:rPr lang="en-GB" sz="3600" dirty="0">
                <a:latin typeface="Comic Sans MS" panose="030F0702030302020204" pitchFamily="66" charset="0"/>
              </a:rPr>
              <a:t>                        your pack)</a:t>
            </a:r>
            <a:br>
              <a:rPr lang="en-GB" sz="3600" dirty="0">
                <a:latin typeface="Comic Sans MS" panose="030F0702030302020204" pitchFamily="66" charset="0"/>
              </a:rPr>
            </a:br>
            <a:r>
              <a:rPr lang="en-GB" sz="3600" dirty="0">
                <a:latin typeface="Comic Sans MS" panose="030F0702030302020204" pitchFamily="66" charset="0"/>
              </a:rPr>
              <a:t>                  </a:t>
            </a:r>
            <a:br>
              <a:rPr lang="en-GB" sz="3600" dirty="0">
                <a:latin typeface="Comic Sans MS" panose="030F0702030302020204" pitchFamily="66" charset="0"/>
              </a:rPr>
            </a:br>
            <a:r>
              <a:rPr lang="en-GB" sz="3100" i="1" dirty="0">
                <a:solidFill>
                  <a:srgbClr val="FFC000"/>
                </a:solidFill>
                <a:latin typeface="Comic Sans MS" panose="030F0702030302020204" pitchFamily="66" charset="0"/>
              </a:rPr>
              <a:t>Could you please download the relevant book for your child as we will continue to read it throughout the week.</a:t>
            </a:r>
            <a:br>
              <a:rPr lang="en-GB" sz="3200" dirty="0">
                <a:latin typeface="Comic Sans MS" panose="030F0702030302020204" pitchFamily="66" charset="0"/>
              </a:rPr>
            </a:br>
            <a:r>
              <a:rPr lang="en-GB" sz="3200" dirty="0">
                <a:latin typeface="Comic Sans MS" panose="030F0702030302020204" pitchFamily="66" charset="0"/>
              </a:rPr>
              <a:t> </a:t>
            </a:r>
            <a:br>
              <a:rPr lang="en-GB" sz="3200" dirty="0">
                <a:latin typeface="Comic Sans MS" panose="030F0702030302020204" pitchFamily="66" charset="0"/>
              </a:rPr>
            </a:br>
            <a:r>
              <a:rPr lang="en-GB" sz="3200" dirty="0">
                <a:latin typeface="Comic Sans MS" panose="030F0702030302020204" pitchFamily="66" charset="0"/>
              </a:rPr>
              <a:t>                    </a:t>
            </a:r>
            <a:endParaRPr lang="en-US" sz="3200" dirty="0">
              <a:latin typeface="Comic Sans MS" panose="030F0702030302020204" pitchFamily="66" charset="0"/>
            </a:endParaRPr>
          </a:p>
        </p:txBody>
      </p:sp>
      <p:pic>
        <p:nvPicPr>
          <p:cNvPr id="4" name="Picture 3">
            <a:extLst>
              <a:ext uri="{FF2B5EF4-FFF2-40B4-BE49-F238E27FC236}">
                <a16:creationId xmlns:a16="http://schemas.microsoft.com/office/drawing/2014/main" id="{14B89A3A-66B9-42B2-B337-CCD28E9EE90A}"/>
              </a:ext>
            </a:extLst>
          </p:cNvPr>
          <p:cNvPicPr>
            <a:picLocks noChangeAspect="1"/>
          </p:cNvPicPr>
          <p:nvPr/>
        </p:nvPicPr>
        <p:blipFill>
          <a:blip r:embed="rId2"/>
          <a:stretch>
            <a:fillRect/>
          </a:stretch>
        </p:blipFill>
        <p:spPr>
          <a:xfrm>
            <a:off x="7910945" y="365125"/>
            <a:ext cx="3442854" cy="1089321"/>
          </a:xfrm>
          <a:prstGeom prst="rect">
            <a:avLst/>
          </a:prstGeom>
          <a:solidFill>
            <a:schemeClr val="accent4">
              <a:lumMod val="20000"/>
              <a:lumOff val="80000"/>
            </a:schemeClr>
          </a:solidFill>
        </p:spPr>
      </p:pic>
      <p:pic>
        <p:nvPicPr>
          <p:cNvPr id="5" name="Picture 4">
            <a:extLst>
              <a:ext uri="{FF2B5EF4-FFF2-40B4-BE49-F238E27FC236}">
                <a16:creationId xmlns:a16="http://schemas.microsoft.com/office/drawing/2014/main" id="{FD4AFA3A-9C58-47A2-B4EF-58C05798AEBB}"/>
              </a:ext>
            </a:extLst>
          </p:cNvPr>
          <p:cNvPicPr>
            <a:picLocks noChangeAspect="1"/>
          </p:cNvPicPr>
          <p:nvPr/>
        </p:nvPicPr>
        <p:blipFill>
          <a:blip r:embed="rId3"/>
          <a:stretch>
            <a:fillRect/>
          </a:stretch>
        </p:blipFill>
        <p:spPr>
          <a:xfrm>
            <a:off x="1018311" y="4057557"/>
            <a:ext cx="2126672" cy="1381778"/>
          </a:xfrm>
          <a:prstGeom prst="rect">
            <a:avLst/>
          </a:prstGeom>
        </p:spPr>
      </p:pic>
      <p:pic>
        <p:nvPicPr>
          <p:cNvPr id="8" name="Picture 7">
            <a:extLst>
              <a:ext uri="{FF2B5EF4-FFF2-40B4-BE49-F238E27FC236}">
                <a16:creationId xmlns:a16="http://schemas.microsoft.com/office/drawing/2014/main" id="{0E431AE1-0D9F-4798-BDD0-24E3B0516E25}"/>
              </a:ext>
            </a:extLst>
          </p:cNvPr>
          <p:cNvPicPr>
            <a:picLocks noChangeAspect="1"/>
          </p:cNvPicPr>
          <p:nvPr/>
        </p:nvPicPr>
        <p:blipFill>
          <a:blip r:embed="rId4"/>
          <a:stretch>
            <a:fillRect/>
          </a:stretch>
        </p:blipFill>
        <p:spPr>
          <a:xfrm>
            <a:off x="838201" y="2507882"/>
            <a:ext cx="1976437" cy="1495446"/>
          </a:xfrm>
          <a:prstGeom prst="rect">
            <a:avLst/>
          </a:prstGeom>
        </p:spPr>
      </p:pic>
      <p:pic>
        <p:nvPicPr>
          <p:cNvPr id="9" name="Picture 8">
            <a:extLst>
              <a:ext uri="{FF2B5EF4-FFF2-40B4-BE49-F238E27FC236}">
                <a16:creationId xmlns:a16="http://schemas.microsoft.com/office/drawing/2014/main" id="{F22BCA92-1353-4361-90B0-4F28AC2D24E4}"/>
              </a:ext>
            </a:extLst>
          </p:cNvPr>
          <p:cNvPicPr>
            <a:picLocks noChangeAspect="1"/>
          </p:cNvPicPr>
          <p:nvPr/>
        </p:nvPicPr>
        <p:blipFill rotWithShape="1">
          <a:blip r:embed="rId5"/>
          <a:srcRect b="3484"/>
          <a:stretch/>
        </p:blipFill>
        <p:spPr>
          <a:xfrm>
            <a:off x="6096001" y="2507883"/>
            <a:ext cx="2175684" cy="1495446"/>
          </a:xfrm>
          <a:prstGeom prst="rect">
            <a:avLst/>
          </a:prstGeom>
        </p:spPr>
      </p:pic>
    </p:spTree>
    <p:extLst>
      <p:ext uri="{BB962C8B-B14F-4D97-AF65-F5344CB8AC3E}">
        <p14:creationId xmlns:p14="http://schemas.microsoft.com/office/powerpoint/2010/main" val="37810414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223962" y="1066005"/>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Rainbow Group</a:t>
            </a:r>
            <a:br>
              <a:rPr lang="en-GB" dirty="0">
                <a:latin typeface="Comic Sans MS" panose="030F0702030302020204" pitchFamily="66" charset="0"/>
              </a:rPr>
            </a:br>
            <a:br>
              <a:rPr lang="en-GB" dirty="0">
                <a:latin typeface="Comic Sans MS" panose="030F0702030302020204" pitchFamily="66" charset="0"/>
              </a:rPr>
            </a:br>
            <a:br>
              <a:rPr lang="en-GB" dirty="0">
                <a:latin typeface="Comic Sans MS" panose="030F0702030302020204" pitchFamily="66" charset="0"/>
              </a:rPr>
            </a:br>
            <a:r>
              <a:rPr lang="en-GB" sz="4000" u="sng" dirty="0">
                <a:latin typeface="Comic Sans MS" panose="030F0702030302020204" pitchFamily="66" charset="0"/>
              </a:rPr>
              <a:t>Our new sound for this week </a:t>
            </a:r>
            <a:r>
              <a:rPr lang="en-GB" sz="5400" u="sng" dirty="0" err="1">
                <a:solidFill>
                  <a:srgbClr val="C00000"/>
                </a:solidFill>
                <a:latin typeface="Comic Sans MS" panose="030F0702030302020204" pitchFamily="66" charset="0"/>
              </a:rPr>
              <a:t>ea</a:t>
            </a:r>
            <a:r>
              <a:rPr lang="en-GB" sz="4000" u="sng" dirty="0">
                <a:latin typeface="Comic Sans MS" panose="030F0702030302020204" pitchFamily="66" charset="0"/>
              </a:rPr>
              <a:t>  </a:t>
            </a:r>
            <a:endParaRPr lang="en-US" sz="6700" dirty="0">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71600" y="789781"/>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043988" y="489349"/>
            <a:ext cx="2695574" cy="852881"/>
          </a:xfrm>
          <a:prstGeom prst="rect">
            <a:avLst/>
          </a:prstGeom>
        </p:spPr>
      </p:pic>
      <p:pic>
        <p:nvPicPr>
          <p:cNvPr id="7" name="Picture 6">
            <a:extLst>
              <a:ext uri="{FF2B5EF4-FFF2-40B4-BE49-F238E27FC236}">
                <a16:creationId xmlns:a16="http://schemas.microsoft.com/office/drawing/2014/main" id="{4E6F0274-2A00-4C3F-8110-FD6FA50C277F}"/>
              </a:ext>
            </a:extLst>
          </p:cNvPr>
          <p:cNvPicPr>
            <a:picLocks noChangeAspect="1"/>
          </p:cNvPicPr>
          <p:nvPr/>
        </p:nvPicPr>
        <p:blipFill>
          <a:blip r:embed="rId5"/>
          <a:stretch>
            <a:fillRect/>
          </a:stretch>
        </p:blipFill>
        <p:spPr>
          <a:xfrm>
            <a:off x="3843337" y="3429000"/>
            <a:ext cx="3895725" cy="2686050"/>
          </a:xfrm>
          <a:prstGeom prst="rect">
            <a:avLst/>
          </a:prstGeom>
        </p:spPr>
      </p:pic>
      <p:sp>
        <p:nvSpPr>
          <p:cNvPr id="8" name="Oval 7">
            <a:extLst>
              <a:ext uri="{FF2B5EF4-FFF2-40B4-BE49-F238E27FC236}">
                <a16:creationId xmlns:a16="http://schemas.microsoft.com/office/drawing/2014/main" id="{E8EBCCE6-76DD-4409-B100-804C4E857B11}"/>
              </a:ext>
            </a:extLst>
          </p:cNvPr>
          <p:cNvSpPr/>
          <p:nvPr/>
        </p:nvSpPr>
        <p:spPr>
          <a:xfrm>
            <a:off x="6968836" y="5430982"/>
            <a:ext cx="180109" cy="361013"/>
          </a:xfrm>
          <a:prstGeom prst="ellipse">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527438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976746" y="915790"/>
            <a:ext cx="10515600" cy="1134684"/>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Sunshine Group</a:t>
            </a:r>
            <a:br>
              <a:rPr lang="en-GB" dirty="0">
                <a:latin typeface="Comic Sans MS" panose="030F0702030302020204" pitchFamily="66" charset="0"/>
              </a:rPr>
            </a:br>
            <a:br>
              <a:rPr lang="en-GB" dirty="0">
                <a:latin typeface="Comic Sans MS" panose="030F0702030302020204" pitchFamily="66" charset="0"/>
              </a:rPr>
            </a:br>
            <a:r>
              <a:rPr lang="en-GB" dirty="0">
                <a:latin typeface="Comic Sans MS" panose="030F0702030302020204" pitchFamily="66" charset="0"/>
              </a:rPr>
              <a:t>          </a:t>
            </a:r>
            <a:r>
              <a:rPr lang="en-GB" sz="4000" u="sng" dirty="0">
                <a:latin typeface="Comic Sans MS" panose="030F0702030302020204" pitchFamily="66" charset="0"/>
              </a:rPr>
              <a:t>Our new sound for this week:</a:t>
            </a:r>
            <a:r>
              <a:rPr lang="en-GB" sz="6000" u="sng" dirty="0">
                <a:latin typeface="Comic Sans MS" panose="030F0702030302020204" pitchFamily="66" charset="0"/>
              </a:rPr>
              <a:t> </a:t>
            </a:r>
            <a:r>
              <a:rPr lang="en-GB" sz="6000" u="sng" dirty="0">
                <a:solidFill>
                  <a:srgbClr val="C00000"/>
                </a:solidFill>
                <a:latin typeface="Comic Sans MS" panose="030F0702030302020204" pitchFamily="66" charset="0"/>
              </a:rPr>
              <a:t>ai</a:t>
            </a:r>
            <a:endParaRPr lang="en-US" sz="4000" u="sng" dirty="0">
              <a:solidFill>
                <a:srgbClr val="C00000"/>
              </a:solidFill>
              <a:latin typeface="Comic Sans MS" panose="030F0702030302020204" pitchFamily="66" charset="0"/>
            </a:endParaRPr>
          </a:p>
        </p:txBody>
      </p:sp>
      <p:pic>
        <p:nvPicPr>
          <p:cNvPr id="3" name="Picture 2">
            <a:extLst>
              <a:ext uri="{FF2B5EF4-FFF2-40B4-BE49-F238E27FC236}">
                <a16:creationId xmlns:a16="http://schemas.microsoft.com/office/drawing/2014/main" id="{7A66372A-D5B5-4E1D-8FCF-D0FC8A110814}"/>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219201" y="511029"/>
            <a:ext cx="1069124" cy="1033753"/>
          </a:xfrm>
          <a:prstGeom prst="rect">
            <a:avLst/>
          </a:prstGeom>
        </p:spPr>
      </p:pic>
      <p:pic>
        <p:nvPicPr>
          <p:cNvPr id="5" name="Picture 4">
            <a:extLst>
              <a:ext uri="{FF2B5EF4-FFF2-40B4-BE49-F238E27FC236}">
                <a16:creationId xmlns:a16="http://schemas.microsoft.com/office/drawing/2014/main" id="{3F648A0A-0D4B-4B51-A47D-96F3263FBF29}"/>
              </a:ext>
            </a:extLst>
          </p:cNvPr>
          <p:cNvPicPr>
            <a:picLocks noChangeAspect="1"/>
          </p:cNvPicPr>
          <p:nvPr/>
        </p:nvPicPr>
        <p:blipFill>
          <a:blip r:embed="rId4"/>
          <a:stretch>
            <a:fillRect/>
          </a:stretch>
        </p:blipFill>
        <p:spPr>
          <a:xfrm>
            <a:off x="9043988" y="489349"/>
            <a:ext cx="2695574" cy="852881"/>
          </a:xfrm>
          <a:prstGeom prst="rect">
            <a:avLst/>
          </a:prstGeom>
        </p:spPr>
      </p:pic>
      <p:pic>
        <p:nvPicPr>
          <p:cNvPr id="6" name="Picture 5">
            <a:extLst>
              <a:ext uri="{FF2B5EF4-FFF2-40B4-BE49-F238E27FC236}">
                <a16:creationId xmlns:a16="http://schemas.microsoft.com/office/drawing/2014/main" id="{85C2B5EC-A104-46E6-803D-5B97911BE6E5}"/>
              </a:ext>
            </a:extLst>
          </p:cNvPr>
          <p:cNvPicPr>
            <a:picLocks noChangeAspect="1"/>
          </p:cNvPicPr>
          <p:nvPr/>
        </p:nvPicPr>
        <p:blipFill>
          <a:blip r:embed="rId5"/>
          <a:stretch>
            <a:fillRect/>
          </a:stretch>
        </p:blipFill>
        <p:spPr>
          <a:xfrm>
            <a:off x="3862387" y="2895167"/>
            <a:ext cx="1724025" cy="2619375"/>
          </a:xfrm>
          <a:prstGeom prst="rect">
            <a:avLst/>
          </a:prstGeom>
        </p:spPr>
      </p:pic>
      <p:pic>
        <p:nvPicPr>
          <p:cNvPr id="7" name="Picture 6">
            <a:extLst>
              <a:ext uri="{FF2B5EF4-FFF2-40B4-BE49-F238E27FC236}">
                <a16:creationId xmlns:a16="http://schemas.microsoft.com/office/drawing/2014/main" id="{7586D670-7211-4E2C-B72E-FBEF273AE06B}"/>
              </a:ext>
            </a:extLst>
          </p:cNvPr>
          <p:cNvPicPr>
            <a:picLocks noChangeAspect="1"/>
          </p:cNvPicPr>
          <p:nvPr/>
        </p:nvPicPr>
        <p:blipFill>
          <a:blip r:embed="rId6"/>
          <a:stretch>
            <a:fillRect/>
          </a:stretch>
        </p:blipFill>
        <p:spPr>
          <a:xfrm>
            <a:off x="5600700" y="2824162"/>
            <a:ext cx="2203146" cy="2690380"/>
          </a:xfrm>
          <a:prstGeom prst="rect">
            <a:avLst/>
          </a:prstGeom>
        </p:spPr>
      </p:pic>
    </p:spTree>
    <p:extLst>
      <p:ext uri="{BB962C8B-B14F-4D97-AF65-F5344CB8AC3E}">
        <p14:creationId xmlns:p14="http://schemas.microsoft.com/office/powerpoint/2010/main" val="21943772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1202081" y="4151196"/>
            <a:ext cx="6541744" cy="1077218"/>
          </a:xfrm>
          <a:prstGeom prst="rect">
            <a:avLst/>
          </a:prstGeom>
        </p:spPr>
        <p:txBody>
          <a:bodyPr wrap="square">
            <a:spAutoFit/>
          </a:bodyPr>
          <a:lstStyle/>
          <a:p>
            <a:r>
              <a:rPr lang="en-GB" sz="3200" dirty="0">
                <a:solidFill>
                  <a:srgbClr val="FF0000"/>
                </a:solidFill>
                <a:latin typeface="Comic Sans MS" panose="030F0702030302020204" pitchFamily="66" charset="0"/>
              </a:rPr>
              <a:t>Begin by reading the </a:t>
            </a:r>
            <a:r>
              <a:rPr lang="en-GB" sz="3200" u="sng" dirty="0">
                <a:solidFill>
                  <a:srgbClr val="FF0000"/>
                </a:solidFill>
                <a:latin typeface="Comic Sans MS" panose="030F0702030302020204" pitchFamily="66" charset="0"/>
              </a:rPr>
              <a:t>Speed Sounds </a:t>
            </a:r>
            <a:r>
              <a:rPr lang="en-GB" sz="3200" dirty="0">
                <a:solidFill>
                  <a:srgbClr val="FF0000"/>
                </a:solidFill>
                <a:latin typeface="Comic Sans MS" panose="030F0702030302020204" pitchFamily="66" charset="0"/>
              </a:rPr>
              <a:t>to an adult.</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611626" y="4178758"/>
            <a:ext cx="1322950" cy="1699202"/>
          </a:xfrm>
        </p:spPr>
      </p:pic>
      <p:pic>
        <p:nvPicPr>
          <p:cNvPr id="10" name="Picture 9">
            <a:extLst>
              <a:ext uri="{FF2B5EF4-FFF2-40B4-BE49-F238E27FC236}">
                <a16:creationId xmlns:a16="http://schemas.microsoft.com/office/drawing/2014/main" id="{C3B36ED5-57AA-428E-920A-AC8C12A80406}"/>
              </a:ext>
            </a:extLst>
          </p:cNvPr>
          <p:cNvPicPr>
            <a:picLocks noChangeAspect="1"/>
          </p:cNvPicPr>
          <p:nvPr/>
        </p:nvPicPr>
        <p:blipFill>
          <a:blip r:embed="rId5"/>
          <a:stretch>
            <a:fillRect/>
          </a:stretch>
        </p:blipFill>
        <p:spPr>
          <a:xfrm>
            <a:off x="3784023" y="1689902"/>
            <a:ext cx="3012731" cy="2033804"/>
          </a:xfrm>
          <a:prstGeom prst="rect">
            <a:avLst/>
          </a:prstGeom>
        </p:spPr>
      </p:pic>
    </p:spTree>
    <p:extLst>
      <p:ext uri="{BB962C8B-B14F-4D97-AF65-F5344CB8AC3E}">
        <p14:creationId xmlns:p14="http://schemas.microsoft.com/office/powerpoint/2010/main" val="6478823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1029999" y="4173443"/>
            <a:ext cx="6541744" cy="1569660"/>
          </a:xfrm>
          <a:prstGeom prst="rect">
            <a:avLst/>
          </a:prstGeom>
        </p:spPr>
        <p:txBody>
          <a:bodyPr wrap="square">
            <a:spAutoFit/>
          </a:bodyPr>
          <a:lstStyle/>
          <a:p>
            <a:r>
              <a:rPr lang="en-GB" sz="3200" dirty="0">
                <a:solidFill>
                  <a:srgbClr val="FF0000"/>
                </a:solidFill>
                <a:latin typeface="Comic Sans MS" panose="030F0702030302020204" pitchFamily="66" charset="0"/>
              </a:rPr>
              <a:t>After that you are ready to read through the</a:t>
            </a:r>
            <a:r>
              <a:rPr lang="en-GB" sz="3200" u="sng" dirty="0">
                <a:solidFill>
                  <a:srgbClr val="FF0000"/>
                </a:solidFill>
                <a:latin typeface="Comic Sans MS" panose="030F0702030302020204" pitchFamily="66" charset="0"/>
              </a:rPr>
              <a:t> Green and Red Words</a:t>
            </a:r>
            <a:r>
              <a:rPr lang="en-GB" sz="3200" dirty="0">
                <a:solidFill>
                  <a:srgbClr val="FF0000"/>
                </a:solidFill>
                <a:latin typeface="Comic Sans MS" panose="030F0702030302020204" pitchFamily="66" charset="0"/>
              </a:rPr>
              <a:t> to an adult.</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044730" y="2828059"/>
            <a:ext cx="1322950" cy="1699202"/>
          </a:xfrm>
        </p:spPr>
      </p:pic>
      <p:pic>
        <p:nvPicPr>
          <p:cNvPr id="1026" name="Picture 2" descr="RWI Storybook Green Words &amp; Red Words - YouTube">
            <a:extLst>
              <a:ext uri="{FF2B5EF4-FFF2-40B4-BE49-F238E27FC236}">
                <a16:creationId xmlns:a16="http://schemas.microsoft.com/office/drawing/2014/main" id="{64941298-DAD7-44A8-BEB7-9BFBE805F44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29999" y="1659082"/>
            <a:ext cx="3117273" cy="23379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287517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988435" y="1917968"/>
            <a:ext cx="6541744" cy="3046988"/>
          </a:xfrm>
          <a:prstGeom prst="rect">
            <a:avLst/>
          </a:prstGeom>
        </p:spPr>
        <p:txBody>
          <a:bodyPr wrap="square">
            <a:spAutoFit/>
          </a:bodyPr>
          <a:lstStyle/>
          <a:p>
            <a:r>
              <a:rPr lang="en-GB" sz="3200" dirty="0">
                <a:solidFill>
                  <a:srgbClr val="00B050"/>
                </a:solidFill>
                <a:latin typeface="Comic Sans MS" panose="030F0702030302020204" pitchFamily="66" charset="0"/>
              </a:rPr>
              <a:t>Adults could you look at the </a:t>
            </a:r>
            <a:r>
              <a:rPr lang="en-GB" sz="3200" u="sng" dirty="0">
                <a:solidFill>
                  <a:srgbClr val="00B050"/>
                </a:solidFill>
                <a:latin typeface="Comic Sans MS" panose="030F0702030302020204" pitchFamily="66" charset="0"/>
              </a:rPr>
              <a:t>vocabulary</a:t>
            </a:r>
            <a:r>
              <a:rPr lang="en-GB" sz="3200" dirty="0">
                <a:solidFill>
                  <a:srgbClr val="00B050"/>
                </a:solidFill>
                <a:latin typeface="Comic Sans MS" panose="030F0702030302020204" pitchFamily="66" charset="0"/>
              </a:rPr>
              <a:t> list and make sure that your child knows what each word means. Then you are ready to talk through the </a:t>
            </a:r>
            <a:r>
              <a:rPr lang="en-GB" sz="3200" u="sng" dirty="0">
                <a:solidFill>
                  <a:srgbClr val="00B050"/>
                </a:solidFill>
                <a:latin typeface="Comic Sans MS" panose="030F0702030302020204" pitchFamily="66" charset="0"/>
              </a:rPr>
              <a:t>introduction</a:t>
            </a:r>
            <a:r>
              <a:rPr lang="en-GB" sz="3200" dirty="0">
                <a:solidFill>
                  <a:srgbClr val="00B050"/>
                </a:solidFill>
                <a:latin typeface="Comic Sans MS" panose="030F0702030302020204" pitchFamily="66" charset="0"/>
              </a:rPr>
              <a:t> with your child. </a:t>
            </a:r>
            <a:endParaRPr lang="en-US" sz="3200" dirty="0">
              <a:solidFill>
                <a:srgbClr val="00B05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239184" y="2897332"/>
            <a:ext cx="1322950" cy="1699202"/>
          </a:xfrm>
        </p:spPr>
      </p:pic>
    </p:spTree>
    <p:extLst>
      <p:ext uri="{BB962C8B-B14F-4D97-AF65-F5344CB8AC3E}">
        <p14:creationId xmlns:p14="http://schemas.microsoft.com/office/powerpoint/2010/main" val="13621361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sp>
        <p:nvSpPr>
          <p:cNvPr id="9" name="Rectangle 8">
            <a:extLst>
              <a:ext uri="{FF2B5EF4-FFF2-40B4-BE49-F238E27FC236}">
                <a16:creationId xmlns:a16="http://schemas.microsoft.com/office/drawing/2014/main" id="{C3142F36-784F-4EED-8A3B-FE6F2719B018}"/>
              </a:ext>
            </a:extLst>
          </p:cNvPr>
          <p:cNvSpPr/>
          <p:nvPr/>
        </p:nvSpPr>
        <p:spPr>
          <a:xfrm>
            <a:off x="808326" y="2644170"/>
            <a:ext cx="6541744" cy="1569660"/>
          </a:xfrm>
          <a:prstGeom prst="rect">
            <a:avLst/>
          </a:prstGeom>
        </p:spPr>
        <p:txBody>
          <a:bodyPr wrap="square">
            <a:spAutoFit/>
          </a:bodyPr>
          <a:lstStyle/>
          <a:p>
            <a:r>
              <a:rPr lang="en-GB" sz="3200" dirty="0">
                <a:solidFill>
                  <a:srgbClr val="FF0000"/>
                </a:solidFill>
                <a:latin typeface="Comic Sans MS" panose="030F0702030302020204" pitchFamily="66" charset="0"/>
              </a:rPr>
              <a:t>You are now ready to </a:t>
            </a:r>
            <a:r>
              <a:rPr lang="en-GB" sz="3200" u="sng" dirty="0">
                <a:solidFill>
                  <a:srgbClr val="FF0000"/>
                </a:solidFill>
                <a:latin typeface="Comic Sans MS" panose="030F0702030302020204" pitchFamily="66" charset="0"/>
              </a:rPr>
              <a:t>read</a:t>
            </a:r>
            <a:r>
              <a:rPr lang="en-GB" sz="3200" dirty="0">
                <a:solidFill>
                  <a:srgbClr val="FF0000"/>
                </a:solidFill>
                <a:latin typeface="Comic Sans MS" panose="030F0702030302020204" pitchFamily="66" charset="0"/>
              </a:rPr>
              <a:t> your book to an adult. Remember to pause at a full stop.</a:t>
            </a:r>
            <a:endParaRPr lang="en-US" sz="3200" dirty="0">
              <a:solidFill>
                <a:srgbClr val="FF0000"/>
              </a:solidFill>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pic>
        <p:nvPicPr>
          <p:cNvPr id="6" name="Content Placeholder 5">
            <a:extLst>
              <a:ext uri="{FF2B5EF4-FFF2-40B4-BE49-F238E27FC236}">
                <a16:creationId xmlns:a16="http://schemas.microsoft.com/office/drawing/2014/main" id="{5A97719C-A9DE-451A-956F-8A49BEC61D5F}"/>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8239184" y="2897332"/>
            <a:ext cx="1322950" cy="1699202"/>
          </a:xfrm>
        </p:spPr>
      </p:pic>
    </p:spTree>
    <p:extLst>
      <p:ext uri="{BB962C8B-B14F-4D97-AF65-F5344CB8AC3E}">
        <p14:creationId xmlns:p14="http://schemas.microsoft.com/office/powerpoint/2010/main" val="33848552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45E31-EAA3-4BC5-8B80-BF735B803729}"/>
              </a:ext>
            </a:extLst>
          </p:cNvPr>
          <p:cNvSpPr>
            <a:spLocks noGrp="1"/>
          </p:cNvSpPr>
          <p:nvPr>
            <p:ph type="title"/>
          </p:nvPr>
        </p:nvSpPr>
        <p:spPr>
          <a:xfrm>
            <a:off x="988435" y="218766"/>
            <a:ext cx="10605655" cy="1699202"/>
          </a:xfrm>
        </p:spPr>
        <p:txBody>
          <a:bodyPr>
            <a:normAutofit/>
          </a:bodyPr>
          <a:lstStyle/>
          <a:p>
            <a:r>
              <a:rPr lang="en-GB" u="sng" dirty="0">
                <a:latin typeface="Comic Sans MS" panose="030F0702030302020204" pitchFamily="66" charset="0"/>
              </a:rPr>
              <a:t>Our Structure for RWI</a:t>
            </a:r>
            <a:endParaRPr lang="en-US" u="sng" dirty="0">
              <a:latin typeface="Comic Sans MS" panose="030F0702030302020204" pitchFamily="66" charset="0"/>
            </a:endParaRPr>
          </a:p>
        </p:txBody>
      </p:sp>
      <p:pic>
        <p:nvPicPr>
          <p:cNvPr id="5" name="Picture 4">
            <a:extLst>
              <a:ext uri="{FF2B5EF4-FFF2-40B4-BE49-F238E27FC236}">
                <a16:creationId xmlns:a16="http://schemas.microsoft.com/office/drawing/2014/main" id="{3ED05BEA-8A35-4B6C-AF62-5943F9123B56}"/>
              </a:ext>
            </a:extLst>
          </p:cNvPr>
          <p:cNvPicPr>
            <a:picLocks noChangeAspect="1"/>
          </p:cNvPicPr>
          <p:nvPr/>
        </p:nvPicPr>
        <p:blipFill>
          <a:blip r:embed="rId2"/>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E3B1BE7B-30E8-4AC8-8891-DB121935393B}"/>
              </a:ext>
            </a:extLst>
          </p:cNvPr>
          <p:cNvSpPr/>
          <p:nvPr/>
        </p:nvSpPr>
        <p:spPr>
          <a:xfrm>
            <a:off x="597910" y="1763179"/>
            <a:ext cx="8981519" cy="4524315"/>
          </a:xfrm>
          <a:prstGeom prst="rect">
            <a:avLst/>
          </a:prstGeom>
        </p:spPr>
        <p:txBody>
          <a:bodyPr wrap="square">
            <a:spAutoFit/>
          </a:bodyPr>
          <a:lstStyle/>
          <a:p>
            <a:r>
              <a:rPr lang="en-GB" sz="3200" dirty="0">
                <a:solidFill>
                  <a:srgbClr val="FF0000"/>
                </a:solidFill>
                <a:latin typeface="Comic Sans MS" panose="030F0702030302020204" pitchFamily="66" charset="0"/>
              </a:rPr>
              <a:t>Once you have completed this, then you are ready to work on the </a:t>
            </a:r>
            <a:r>
              <a:rPr lang="en-GB" sz="3200" u="sng" dirty="0">
                <a:solidFill>
                  <a:srgbClr val="FF0000"/>
                </a:solidFill>
                <a:latin typeface="Comic Sans MS" panose="030F0702030302020204" pitchFamily="66" charset="0"/>
              </a:rPr>
              <a:t>Hold a Sentence</a:t>
            </a:r>
            <a:r>
              <a:rPr lang="en-GB" sz="3200" dirty="0">
                <a:solidFill>
                  <a:srgbClr val="FF0000"/>
                </a:solidFill>
                <a:latin typeface="Comic Sans MS" panose="030F0702030302020204" pitchFamily="66" charset="0"/>
              </a:rPr>
              <a:t> (see next slide for the sentence for each group)</a:t>
            </a:r>
          </a:p>
          <a:p>
            <a:endParaRPr lang="en-GB" sz="3200" dirty="0">
              <a:solidFill>
                <a:srgbClr val="FF0000"/>
              </a:solidFill>
              <a:latin typeface="Comic Sans MS" panose="030F0702030302020204" pitchFamily="66" charset="0"/>
            </a:endParaRPr>
          </a:p>
          <a:p>
            <a:r>
              <a:rPr lang="en-GB" sz="3200" dirty="0">
                <a:solidFill>
                  <a:srgbClr val="FF0000"/>
                </a:solidFill>
                <a:latin typeface="Comic Sans MS" panose="030F0702030302020204" pitchFamily="66" charset="0"/>
              </a:rPr>
              <a:t>Get  your Weekly Writing Sheet for Monday and listen to your adult say the sentence out loud to you. Remember to do the actions for capital letter and full stop. Repeat at least 3 times before you write it down.</a:t>
            </a:r>
            <a:endParaRPr lang="en-US" sz="3200" dirty="0">
              <a:solidFill>
                <a:srgbClr val="FF0000"/>
              </a:solidFill>
            </a:endParaRPr>
          </a:p>
        </p:txBody>
      </p:sp>
      <p:pic>
        <p:nvPicPr>
          <p:cNvPr id="8" name="Picture 7">
            <a:extLst>
              <a:ext uri="{FF2B5EF4-FFF2-40B4-BE49-F238E27FC236}">
                <a16:creationId xmlns:a16="http://schemas.microsoft.com/office/drawing/2014/main" id="{76D38C95-4A94-4659-9EDE-21B48CCF7E8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0096345" y="2327931"/>
            <a:ext cx="859725" cy="859725"/>
          </a:xfrm>
          <a:prstGeom prst="rect">
            <a:avLst/>
          </a:prstGeom>
        </p:spPr>
      </p:pic>
      <p:pic>
        <p:nvPicPr>
          <p:cNvPr id="13" name="Picture 12">
            <a:extLst>
              <a:ext uri="{FF2B5EF4-FFF2-40B4-BE49-F238E27FC236}">
                <a16:creationId xmlns:a16="http://schemas.microsoft.com/office/drawing/2014/main" id="{CAC31E16-1997-45B1-888E-75E3ACE41316}"/>
              </a:ext>
            </a:extLst>
          </p:cNvPr>
          <p:cNvPicPr>
            <a:picLocks noChangeAspect="1"/>
          </p:cNvPicPr>
          <p:nvPr/>
        </p:nvPicPr>
        <p:blipFill>
          <a:blip r:embed="rId5"/>
          <a:stretch>
            <a:fillRect/>
          </a:stretch>
        </p:blipFill>
        <p:spPr>
          <a:xfrm>
            <a:off x="9579429" y="3779115"/>
            <a:ext cx="2014661" cy="1309000"/>
          </a:xfrm>
          <a:prstGeom prst="rect">
            <a:avLst/>
          </a:prstGeom>
        </p:spPr>
      </p:pic>
    </p:spTree>
    <p:extLst>
      <p:ext uri="{BB962C8B-B14F-4D97-AF65-F5344CB8AC3E}">
        <p14:creationId xmlns:p14="http://schemas.microsoft.com/office/powerpoint/2010/main" val="4067798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223962" y="1066005"/>
            <a:ext cx="10515600" cy="1159342"/>
          </a:xfrm>
        </p:spPr>
        <p:txBody>
          <a:bodyPr>
            <a:normAutofit fontScale="90000"/>
          </a:bodyPr>
          <a:lstStyle/>
          <a:p>
            <a:r>
              <a:rPr lang="en-GB" dirty="0">
                <a:latin typeface="Comic Sans MS" panose="030F0702030302020204" pitchFamily="66" charset="0"/>
              </a:rPr>
              <a:t>          </a:t>
            </a:r>
            <a:r>
              <a:rPr lang="en-GB" sz="4900" u="sng" dirty="0">
                <a:latin typeface="Comic Sans MS" panose="030F0702030302020204" pitchFamily="66" charset="0"/>
              </a:rPr>
              <a:t>Rainbow Group</a:t>
            </a:r>
            <a:br>
              <a:rPr lang="en-GB" dirty="0">
                <a:latin typeface="Comic Sans MS" panose="030F0702030302020204" pitchFamily="66" charset="0"/>
              </a:rPr>
            </a:br>
            <a:r>
              <a:rPr lang="en-GB" sz="3600" dirty="0">
                <a:latin typeface="Comic Sans MS" panose="030F0702030302020204" pitchFamily="66" charset="0"/>
              </a:rPr>
              <a:t>Today’s Hold a Sentence is</a:t>
            </a:r>
            <a:r>
              <a:rPr lang="en-GB" sz="4000" dirty="0">
                <a:latin typeface="Comic Sans MS" panose="030F0702030302020204" pitchFamily="66" charset="0"/>
              </a:rPr>
              <a:t>:  </a:t>
            </a:r>
            <a:br>
              <a:rPr lang="en-GB" sz="4000" dirty="0">
                <a:latin typeface="Comic Sans MS" panose="030F0702030302020204" pitchFamily="66" charset="0"/>
              </a:rPr>
            </a:br>
            <a:br>
              <a:rPr lang="en-GB" sz="4000" dirty="0">
                <a:latin typeface="Comic Sans MS" panose="030F0702030302020204" pitchFamily="66" charset="0"/>
              </a:rPr>
            </a:br>
            <a:r>
              <a:rPr lang="en-GB" sz="4900" dirty="0">
                <a:solidFill>
                  <a:srgbClr val="7030A0"/>
                </a:solidFill>
                <a:latin typeface="Comic Sans MS" panose="030F0702030302020204" pitchFamily="66" charset="0"/>
              </a:rPr>
              <a:t>He hid in the big box.</a:t>
            </a:r>
            <a:endParaRPr lang="en-US" sz="4900" dirty="0">
              <a:solidFill>
                <a:srgbClr val="7030A0"/>
              </a:solidFill>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71600" y="501453"/>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200696" y="248846"/>
            <a:ext cx="2695574" cy="852881"/>
          </a:xfrm>
          <a:prstGeom prst="rect">
            <a:avLst/>
          </a:prstGeom>
        </p:spPr>
      </p:pic>
      <p:sp>
        <p:nvSpPr>
          <p:cNvPr id="3" name="Rectangle 2">
            <a:extLst>
              <a:ext uri="{FF2B5EF4-FFF2-40B4-BE49-F238E27FC236}">
                <a16:creationId xmlns:a16="http://schemas.microsoft.com/office/drawing/2014/main" id="{273409F8-9D03-4C6C-97F2-6EC2A38A2294}"/>
              </a:ext>
            </a:extLst>
          </p:cNvPr>
          <p:cNvSpPr/>
          <p:nvPr/>
        </p:nvSpPr>
        <p:spPr>
          <a:xfrm>
            <a:off x="2533650" y="3429000"/>
            <a:ext cx="4576894" cy="769441"/>
          </a:xfrm>
          <a:prstGeom prst="rect">
            <a:avLst/>
          </a:prstGeom>
        </p:spPr>
        <p:txBody>
          <a:bodyPr wrap="none">
            <a:spAutoFit/>
          </a:bodyPr>
          <a:lstStyle/>
          <a:p>
            <a:r>
              <a:rPr lang="en-GB" sz="4400" dirty="0">
                <a:latin typeface="Comic Sans MS" panose="030F0702030302020204" pitchFamily="66" charset="0"/>
              </a:rPr>
              <a:t> </a:t>
            </a:r>
            <a:r>
              <a:rPr lang="en-GB" sz="4400" u="sng" dirty="0">
                <a:latin typeface="Comic Sans MS" panose="030F0702030302020204" pitchFamily="66" charset="0"/>
              </a:rPr>
              <a:t>Sunshine Group</a:t>
            </a:r>
            <a:endParaRPr lang="en-US" sz="4400" dirty="0"/>
          </a:p>
        </p:txBody>
      </p:sp>
      <p:pic>
        <p:nvPicPr>
          <p:cNvPr id="7" name="Picture 6">
            <a:extLst>
              <a:ext uri="{FF2B5EF4-FFF2-40B4-BE49-F238E27FC236}">
                <a16:creationId xmlns:a16="http://schemas.microsoft.com/office/drawing/2014/main" id="{210306CC-9426-427A-A449-B14AEAA4D672}"/>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147895" y="3346221"/>
            <a:ext cx="1069124" cy="1033753"/>
          </a:xfrm>
          <a:prstGeom prst="rect">
            <a:avLst/>
          </a:prstGeom>
        </p:spPr>
      </p:pic>
      <p:sp>
        <p:nvSpPr>
          <p:cNvPr id="6" name="Rectangle 5">
            <a:extLst>
              <a:ext uri="{FF2B5EF4-FFF2-40B4-BE49-F238E27FC236}">
                <a16:creationId xmlns:a16="http://schemas.microsoft.com/office/drawing/2014/main" id="{2EB36098-69BC-4263-8C19-D110787B5EB8}"/>
              </a:ext>
            </a:extLst>
          </p:cNvPr>
          <p:cNvSpPr/>
          <p:nvPr/>
        </p:nvSpPr>
        <p:spPr>
          <a:xfrm>
            <a:off x="1223962" y="4379974"/>
            <a:ext cx="7489551" cy="1754326"/>
          </a:xfrm>
          <a:prstGeom prst="rect">
            <a:avLst/>
          </a:prstGeom>
        </p:spPr>
        <p:txBody>
          <a:bodyPr wrap="none">
            <a:spAutoFit/>
          </a:bodyPr>
          <a:lstStyle/>
          <a:p>
            <a:r>
              <a:rPr lang="en-GB" sz="3200" dirty="0">
                <a:latin typeface="Comic Sans MS" panose="030F0702030302020204" pitchFamily="66" charset="0"/>
              </a:rPr>
              <a:t>Today’s Hold a Sentence is:</a:t>
            </a:r>
          </a:p>
          <a:p>
            <a:endParaRPr lang="en-GB" sz="3200" dirty="0">
              <a:latin typeface="Comic Sans MS" panose="030F0702030302020204" pitchFamily="66" charset="0"/>
            </a:endParaRPr>
          </a:p>
          <a:p>
            <a:r>
              <a:rPr lang="en-GB" sz="4400" dirty="0">
                <a:solidFill>
                  <a:srgbClr val="FFC000"/>
                </a:solidFill>
                <a:latin typeface="Comic Sans MS" panose="030F0702030302020204" pitchFamily="66" charset="0"/>
              </a:rPr>
              <a:t>I will show you how to swim.</a:t>
            </a:r>
            <a:endParaRPr lang="en-US" sz="4400" dirty="0">
              <a:solidFill>
                <a:srgbClr val="FFC000"/>
              </a:solidFill>
            </a:endParaRPr>
          </a:p>
        </p:txBody>
      </p:sp>
      <p:sp>
        <p:nvSpPr>
          <p:cNvPr id="8" name="Rectangle 7">
            <a:extLst>
              <a:ext uri="{FF2B5EF4-FFF2-40B4-BE49-F238E27FC236}">
                <a16:creationId xmlns:a16="http://schemas.microsoft.com/office/drawing/2014/main" id="{08C764F2-BA1F-4157-A00C-A8F556F3AE66}"/>
              </a:ext>
            </a:extLst>
          </p:cNvPr>
          <p:cNvSpPr/>
          <p:nvPr/>
        </p:nvSpPr>
        <p:spPr>
          <a:xfrm>
            <a:off x="8729920" y="1523900"/>
            <a:ext cx="3205162" cy="1261884"/>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91BBC00F-C224-481F-907B-41645D4D5F9C}"/>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8956414" y="1646541"/>
            <a:ext cx="737295" cy="615180"/>
          </a:xfrm>
          <a:prstGeom prst="rect">
            <a:avLst/>
          </a:prstGeom>
        </p:spPr>
      </p:pic>
      <p:sp>
        <p:nvSpPr>
          <p:cNvPr id="13" name="TextBox 12">
            <a:extLst>
              <a:ext uri="{FF2B5EF4-FFF2-40B4-BE49-F238E27FC236}">
                <a16:creationId xmlns:a16="http://schemas.microsoft.com/office/drawing/2014/main" id="{26D13D06-A382-44BF-BD83-3FC8EF7905C1}"/>
              </a:ext>
            </a:extLst>
          </p:cNvPr>
          <p:cNvSpPr txBox="1"/>
          <p:nvPr/>
        </p:nvSpPr>
        <p:spPr>
          <a:xfrm>
            <a:off x="9920203" y="1784668"/>
            <a:ext cx="1897713" cy="954107"/>
          </a:xfrm>
          <a:prstGeom prst="rect">
            <a:avLst/>
          </a:prstGeom>
          <a:noFill/>
        </p:spPr>
        <p:txBody>
          <a:bodyPr wrap="square" rtlCol="0">
            <a:spAutoFit/>
          </a:bodyPr>
          <a:lstStyle/>
          <a:p>
            <a:r>
              <a:rPr lang="en-GB" sz="2400" dirty="0">
                <a:latin typeface="Comic Sans MS" panose="030F0702030302020204" pitchFamily="66" charset="0"/>
              </a:rPr>
              <a:t>tricky word</a:t>
            </a:r>
            <a:r>
              <a:rPr lang="en-GB" dirty="0"/>
              <a:t>: </a:t>
            </a:r>
          </a:p>
          <a:p>
            <a:r>
              <a:rPr lang="en-GB" sz="3200" dirty="0">
                <a:solidFill>
                  <a:srgbClr val="FF0066"/>
                </a:solidFill>
                <a:latin typeface="Comic Sans MS" panose="030F0702030302020204" pitchFamily="66" charset="0"/>
              </a:rPr>
              <a:t>     </a:t>
            </a:r>
            <a:endParaRPr lang="en-US" sz="3200" dirty="0">
              <a:solidFill>
                <a:srgbClr val="FF0066"/>
              </a:solidFill>
              <a:latin typeface="Comic Sans MS" panose="030F0702030302020204" pitchFamily="66" charset="0"/>
            </a:endParaRPr>
          </a:p>
        </p:txBody>
      </p:sp>
      <p:sp>
        <p:nvSpPr>
          <p:cNvPr id="15" name="TextBox 14">
            <a:extLst>
              <a:ext uri="{FF2B5EF4-FFF2-40B4-BE49-F238E27FC236}">
                <a16:creationId xmlns:a16="http://schemas.microsoft.com/office/drawing/2014/main" id="{A9311132-3A16-4F73-AB68-785768DA377D}"/>
              </a:ext>
            </a:extLst>
          </p:cNvPr>
          <p:cNvSpPr txBox="1"/>
          <p:nvPr/>
        </p:nvSpPr>
        <p:spPr>
          <a:xfrm>
            <a:off x="9200696" y="4278691"/>
            <a:ext cx="2991303" cy="1323439"/>
          </a:xfrm>
          <a:prstGeom prst="rect">
            <a:avLst/>
          </a:prstGeom>
          <a:solidFill>
            <a:schemeClr val="accent4">
              <a:lumMod val="20000"/>
              <a:lumOff val="80000"/>
            </a:schemeClr>
          </a:solidFill>
        </p:spPr>
        <p:txBody>
          <a:bodyPr wrap="square" rtlCol="0">
            <a:spAutoFit/>
          </a:bodyPr>
          <a:lstStyle/>
          <a:p>
            <a:pPr lvl="0"/>
            <a:endParaRPr lang="en-GB" sz="2400" dirty="0">
              <a:solidFill>
                <a:prstClr val="black"/>
              </a:solidFill>
              <a:latin typeface="Comic Sans MS" panose="030F0702030302020204" pitchFamily="66" charset="0"/>
            </a:endParaRPr>
          </a:p>
          <a:p>
            <a:pPr lvl="0" algn="ctr"/>
            <a:r>
              <a:rPr lang="en-GB" sz="2400" dirty="0">
                <a:solidFill>
                  <a:prstClr val="black"/>
                </a:solidFill>
                <a:latin typeface="Comic Sans MS" panose="030F0702030302020204" pitchFamily="66" charset="0"/>
              </a:rPr>
              <a:t>tricky grapheme</a:t>
            </a:r>
            <a:r>
              <a:rPr lang="en-GB" dirty="0">
                <a:solidFill>
                  <a:prstClr val="black"/>
                </a:solidFill>
              </a:rPr>
              <a:t>:     </a:t>
            </a:r>
            <a:r>
              <a:rPr lang="en-GB" sz="3200" dirty="0" err="1">
                <a:solidFill>
                  <a:srgbClr val="FF0000"/>
                </a:solidFill>
                <a:latin typeface="Comic Sans MS" panose="030F0702030302020204" pitchFamily="66" charset="0"/>
              </a:rPr>
              <a:t>ll</a:t>
            </a:r>
            <a:endParaRPr lang="en-GB" sz="3200" dirty="0">
              <a:solidFill>
                <a:srgbClr val="FF0000"/>
              </a:solidFill>
            </a:endParaRPr>
          </a:p>
        </p:txBody>
      </p:sp>
      <p:sp>
        <p:nvSpPr>
          <p:cNvPr id="14" name="Rectangle 13">
            <a:extLst>
              <a:ext uri="{FF2B5EF4-FFF2-40B4-BE49-F238E27FC236}">
                <a16:creationId xmlns:a16="http://schemas.microsoft.com/office/drawing/2014/main" id="{9D2243B8-3912-4662-B96C-0372D0DB38BE}"/>
              </a:ext>
            </a:extLst>
          </p:cNvPr>
          <p:cNvSpPr/>
          <p:nvPr/>
        </p:nvSpPr>
        <p:spPr>
          <a:xfrm>
            <a:off x="8729920" y="4493886"/>
            <a:ext cx="3205162" cy="1261884"/>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id="{34E1D4C6-2DC0-4B7B-B923-666F4F77DA18}"/>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8832048" y="4641957"/>
            <a:ext cx="737295" cy="615180"/>
          </a:xfrm>
          <a:prstGeom prst="rect">
            <a:avLst/>
          </a:prstGeom>
        </p:spPr>
      </p:pic>
    </p:spTree>
    <p:extLst>
      <p:ext uri="{BB962C8B-B14F-4D97-AF65-F5344CB8AC3E}">
        <p14:creationId xmlns:p14="http://schemas.microsoft.com/office/powerpoint/2010/main" val="9755093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A2B00-1D4F-47A1-9B7A-E8D1ED3E847D}"/>
              </a:ext>
            </a:extLst>
          </p:cNvPr>
          <p:cNvSpPr>
            <a:spLocks noGrp="1"/>
          </p:cNvSpPr>
          <p:nvPr>
            <p:ph type="title"/>
          </p:nvPr>
        </p:nvSpPr>
        <p:spPr>
          <a:xfrm>
            <a:off x="838200" y="681037"/>
            <a:ext cx="10515600" cy="1325563"/>
          </a:xfrm>
        </p:spPr>
        <p:txBody>
          <a:bodyPr>
            <a:normAutofit fontScale="90000"/>
          </a:bodyPr>
          <a:lstStyle/>
          <a:p>
            <a:r>
              <a:rPr lang="en-GB" sz="4900" u="sng" dirty="0">
                <a:latin typeface="Comic Sans MS" panose="030F0702030302020204" pitchFamily="66" charset="0"/>
              </a:rPr>
              <a:t>Our Structure for RWI</a:t>
            </a:r>
            <a:br>
              <a:rPr lang="en-GB" sz="3200" dirty="0">
                <a:latin typeface="Comic Sans MS" panose="030F0702030302020204" pitchFamily="66" charset="0"/>
              </a:rPr>
            </a:br>
            <a:br>
              <a:rPr lang="en-GB" sz="3200" dirty="0">
                <a:latin typeface="Comic Sans MS" panose="030F0702030302020204" pitchFamily="66" charset="0"/>
              </a:rPr>
            </a:br>
            <a:r>
              <a:rPr lang="en-GB" sz="3600" dirty="0">
                <a:latin typeface="Comic Sans MS" panose="030F0702030302020204" pitchFamily="66" charset="0"/>
              </a:rPr>
              <a:t>Now you are ready to write the </a:t>
            </a:r>
            <a:r>
              <a:rPr lang="en-GB" sz="3600" u="sng" dirty="0">
                <a:latin typeface="Comic Sans MS" panose="030F0702030302020204" pitchFamily="66" charset="0"/>
              </a:rPr>
              <a:t>Hold a Sentence</a:t>
            </a:r>
            <a:r>
              <a:rPr lang="en-GB" sz="3600" dirty="0">
                <a:latin typeface="Comic Sans MS" panose="030F0702030302020204" pitchFamily="66" charset="0"/>
              </a:rPr>
              <a:t> down</a:t>
            </a:r>
            <a:r>
              <a:rPr lang="en-GB" sz="3600" u="sng" dirty="0">
                <a:latin typeface="Comic Sans MS" panose="030F0702030302020204" pitchFamily="66" charset="0"/>
              </a:rPr>
              <a:t> </a:t>
            </a:r>
            <a:r>
              <a:rPr lang="en-GB" sz="3600" dirty="0">
                <a:latin typeface="Comic Sans MS" panose="030F0702030302020204" pitchFamily="66" charset="0"/>
              </a:rPr>
              <a:t>on your paper.</a:t>
            </a: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E602CCFE-8148-4F94-9A51-D7E44AF7E1B6}"/>
              </a:ext>
            </a:extLst>
          </p:cNvPr>
          <p:cNvSpPr>
            <a:spLocks noGrp="1"/>
          </p:cNvSpPr>
          <p:nvPr>
            <p:ph idx="1"/>
          </p:nvPr>
        </p:nvSpPr>
        <p:spPr>
          <a:xfrm>
            <a:off x="536863" y="2322979"/>
            <a:ext cx="11118273" cy="4351338"/>
          </a:xfrm>
          <a:solidFill>
            <a:schemeClr val="accent4">
              <a:lumMod val="20000"/>
              <a:lumOff val="80000"/>
            </a:schemeClr>
          </a:solidFill>
        </p:spPr>
        <p:txBody>
          <a:bodyPr>
            <a:normAutofit/>
          </a:bodyPr>
          <a:lstStyle/>
          <a:p>
            <a:pPr marL="0" indent="0">
              <a:buNone/>
            </a:pPr>
            <a:endParaRPr lang="en-GB" dirty="0">
              <a:solidFill>
                <a:srgbClr val="FF0000"/>
              </a:solidFill>
              <a:latin typeface="Comic Sans MS" panose="030F0702030302020204" pitchFamily="66" charset="0"/>
            </a:endParaRPr>
          </a:p>
          <a:p>
            <a:pPr marL="0" indent="0">
              <a:buNone/>
            </a:pPr>
            <a:r>
              <a:rPr lang="en-GB" dirty="0">
                <a:solidFill>
                  <a:srgbClr val="FF0000"/>
                </a:solidFill>
                <a:latin typeface="Comic Sans MS" panose="030F0702030302020204" pitchFamily="66" charset="0"/>
              </a:rPr>
              <a:t>Don’t forget to use</a:t>
            </a:r>
          </a:p>
          <a:p>
            <a:r>
              <a:rPr lang="en-GB" dirty="0">
                <a:solidFill>
                  <a:srgbClr val="FF0000"/>
                </a:solidFill>
                <a:latin typeface="Comic Sans MS" panose="030F0702030302020204" pitchFamily="66" charset="0"/>
              </a:rPr>
              <a:t>a capital letter</a:t>
            </a:r>
          </a:p>
          <a:p>
            <a:r>
              <a:rPr lang="en-GB" dirty="0">
                <a:solidFill>
                  <a:srgbClr val="FF0000"/>
                </a:solidFill>
                <a:latin typeface="Comic Sans MS" panose="030F0702030302020204" pitchFamily="66" charset="0"/>
              </a:rPr>
              <a:t>a full stop</a:t>
            </a:r>
          </a:p>
          <a:p>
            <a:r>
              <a:rPr lang="en-GB" dirty="0">
                <a:solidFill>
                  <a:srgbClr val="FF0000"/>
                </a:solidFill>
                <a:latin typeface="Comic Sans MS" panose="030F0702030302020204" pitchFamily="66" charset="0"/>
              </a:rPr>
              <a:t>finger spaces</a:t>
            </a:r>
          </a:p>
          <a:p>
            <a:r>
              <a:rPr lang="en-GB" dirty="0">
                <a:solidFill>
                  <a:srgbClr val="FF0000"/>
                </a:solidFill>
                <a:latin typeface="Comic Sans MS" panose="030F0702030302020204" pitchFamily="66" charset="0"/>
              </a:rPr>
              <a:t>neat handwriting.</a:t>
            </a:r>
          </a:p>
          <a:p>
            <a:endParaRPr lang="en-GB" dirty="0">
              <a:solidFill>
                <a:srgbClr val="FF0000"/>
              </a:solidFill>
              <a:latin typeface="Comic Sans MS" panose="030F0702030302020204" pitchFamily="66" charset="0"/>
            </a:endParaRPr>
          </a:p>
          <a:p>
            <a:pPr marL="0" indent="0">
              <a:buNone/>
            </a:pPr>
            <a:r>
              <a:rPr lang="en-GB" sz="3200" dirty="0">
                <a:latin typeface="Comic Sans MS" panose="030F0702030302020204" pitchFamily="66" charset="0"/>
              </a:rPr>
              <a:t>Look at </a:t>
            </a:r>
            <a:r>
              <a:rPr lang="en-GB" sz="3200" u="sng" dirty="0">
                <a:latin typeface="Comic Sans MS" panose="030F0702030302020204" pitchFamily="66" charset="0"/>
              </a:rPr>
              <a:t>slide 12</a:t>
            </a:r>
            <a:r>
              <a:rPr lang="en-GB" sz="3200" dirty="0">
                <a:latin typeface="Comic Sans MS" panose="030F0702030302020204" pitchFamily="66" charset="0"/>
              </a:rPr>
              <a:t> so you can check your Hold a Sentence. </a:t>
            </a:r>
          </a:p>
        </p:txBody>
      </p:sp>
      <p:pic>
        <p:nvPicPr>
          <p:cNvPr id="5" name="Picture 4">
            <a:extLst>
              <a:ext uri="{FF2B5EF4-FFF2-40B4-BE49-F238E27FC236}">
                <a16:creationId xmlns:a16="http://schemas.microsoft.com/office/drawing/2014/main" id="{BB77A374-FA36-4E54-B88C-A4CFA79789F3}"/>
              </a:ext>
            </a:extLst>
          </p:cNvPr>
          <p:cNvPicPr>
            <a:picLocks noChangeAspect="1"/>
          </p:cNvPicPr>
          <p:nvPr/>
        </p:nvPicPr>
        <p:blipFill>
          <a:blip r:embed="rId2"/>
          <a:stretch>
            <a:fillRect/>
          </a:stretch>
        </p:blipFill>
        <p:spPr>
          <a:xfrm>
            <a:off x="9043988" y="489349"/>
            <a:ext cx="2695574" cy="852881"/>
          </a:xfrm>
          <a:prstGeom prst="rect">
            <a:avLst/>
          </a:prstGeom>
        </p:spPr>
      </p:pic>
    </p:spTree>
    <p:extLst>
      <p:ext uri="{BB962C8B-B14F-4D97-AF65-F5344CB8AC3E}">
        <p14:creationId xmlns:p14="http://schemas.microsoft.com/office/powerpoint/2010/main" val="16462745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F91247-995D-4B29-B26A-5B4FBE6CB124}"/>
              </a:ext>
            </a:extLst>
          </p:cNvPr>
          <p:cNvSpPr>
            <a:spLocks noGrp="1"/>
          </p:cNvSpPr>
          <p:nvPr>
            <p:ph type="title"/>
          </p:nvPr>
        </p:nvSpPr>
        <p:spPr>
          <a:xfrm>
            <a:off x="1223962" y="1066005"/>
            <a:ext cx="10515600" cy="1159342"/>
          </a:xfrm>
        </p:spPr>
        <p:txBody>
          <a:bodyPr>
            <a:normAutofit fontScale="90000"/>
          </a:bodyPr>
          <a:lstStyle/>
          <a:p>
            <a:r>
              <a:rPr lang="en-GB" dirty="0">
                <a:latin typeface="Comic Sans MS" panose="030F0702030302020204" pitchFamily="66" charset="0"/>
              </a:rPr>
              <a:t>          </a:t>
            </a:r>
            <a:br>
              <a:rPr lang="en-GB" dirty="0">
                <a:latin typeface="Comic Sans MS" panose="030F0702030302020204" pitchFamily="66" charset="0"/>
              </a:rPr>
            </a:br>
            <a:r>
              <a:rPr lang="en-GB" sz="4900" u="sng" dirty="0">
                <a:latin typeface="Comic Sans MS" panose="030F0702030302020204" pitchFamily="66" charset="0"/>
              </a:rPr>
              <a:t>Time to check</a:t>
            </a:r>
            <a:br>
              <a:rPr lang="en-GB" dirty="0">
                <a:latin typeface="Comic Sans MS" panose="030F0702030302020204" pitchFamily="66" charset="0"/>
              </a:rPr>
            </a:br>
            <a:r>
              <a:rPr lang="en-GB" dirty="0">
                <a:latin typeface="Comic Sans MS" panose="030F0702030302020204" pitchFamily="66" charset="0"/>
              </a:rPr>
              <a:t>         </a:t>
            </a:r>
            <a:br>
              <a:rPr lang="en-GB" dirty="0">
                <a:latin typeface="Comic Sans MS" panose="030F0702030302020204" pitchFamily="66" charset="0"/>
              </a:rPr>
            </a:br>
            <a:r>
              <a:rPr lang="en-GB" dirty="0">
                <a:latin typeface="Comic Sans MS" panose="030F0702030302020204" pitchFamily="66" charset="0"/>
              </a:rPr>
              <a:t>           Rainbow Group</a:t>
            </a:r>
            <a:br>
              <a:rPr lang="en-GB" sz="4900" u="sng" dirty="0">
                <a:latin typeface="Comic Sans MS" panose="030F0702030302020204" pitchFamily="66" charset="0"/>
              </a:rPr>
            </a:br>
            <a:br>
              <a:rPr lang="en-GB" dirty="0">
                <a:latin typeface="Comic Sans MS" panose="030F0702030302020204" pitchFamily="66" charset="0"/>
              </a:rPr>
            </a:br>
            <a:r>
              <a:rPr lang="en-GB" sz="4900" dirty="0">
                <a:solidFill>
                  <a:srgbClr val="7030A0"/>
                </a:solidFill>
                <a:latin typeface="Comic Sans MS" panose="030F0702030302020204" pitchFamily="66" charset="0"/>
              </a:rPr>
              <a:t>He hid in the big box.</a:t>
            </a:r>
            <a:endParaRPr lang="en-US" sz="4900" dirty="0">
              <a:solidFill>
                <a:srgbClr val="7030A0"/>
              </a:solidFill>
              <a:latin typeface="Comic Sans MS" panose="030F0702030302020204" pitchFamily="66" charset="0"/>
            </a:endParaRPr>
          </a:p>
        </p:txBody>
      </p:sp>
      <p:pic>
        <p:nvPicPr>
          <p:cNvPr id="4" name="Picture 3">
            <a:extLst>
              <a:ext uri="{FF2B5EF4-FFF2-40B4-BE49-F238E27FC236}">
                <a16:creationId xmlns:a16="http://schemas.microsoft.com/office/drawing/2014/main" id="{27A7B2F7-5EE6-4D93-B88E-38EB501D61D9}"/>
              </a:ext>
            </a:extLst>
          </p:cNvPr>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371600" y="1611342"/>
            <a:ext cx="1162050" cy="552449"/>
          </a:xfrm>
          <a:prstGeom prst="rect">
            <a:avLst/>
          </a:prstGeom>
        </p:spPr>
      </p:pic>
      <p:pic>
        <p:nvPicPr>
          <p:cNvPr id="5" name="Picture 4">
            <a:extLst>
              <a:ext uri="{FF2B5EF4-FFF2-40B4-BE49-F238E27FC236}">
                <a16:creationId xmlns:a16="http://schemas.microsoft.com/office/drawing/2014/main" id="{8A8CB6AE-216F-40CE-A510-55E84E3E67C5}"/>
              </a:ext>
            </a:extLst>
          </p:cNvPr>
          <p:cNvPicPr>
            <a:picLocks noChangeAspect="1"/>
          </p:cNvPicPr>
          <p:nvPr/>
        </p:nvPicPr>
        <p:blipFill>
          <a:blip r:embed="rId4"/>
          <a:stretch>
            <a:fillRect/>
          </a:stretch>
        </p:blipFill>
        <p:spPr>
          <a:xfrm>
            <a:off x="9043988" y="489349"/>
            <a:ext cx="2695574" cy="852881"/>
          </a:xfrm>
          <a:prstGeom prst="rect">
            <a:avLst/>
          </a:prstGeom>
        </p:spPr>
      </p:pic>
      <p:sp>
        <p:nvSpPr>
          <p:cNvPr id="3" name="Rectangle 2">
            <a:extLst>
              <a:ext uri="{FF2B5EF4-FFF2-40B4-BE49-F238E27FC236}">
                <a16:creationId xmlns:a16="http://schemas.microsoft.com/office/drawing/2014/main" id="{273409F8-9D03-4C6C-97F2-6EC2A38A2294}"/>
              </a:ext>
            </a:extLst>
          </p:cNvPr>
          <p:cNvSpPr/>
          <p:nvPr/>
        </p:nvSpPr>
        <p:spPr>
          <a:xfrm>
            <a:off x="2533650" y="3429000"/>
            <a:ext cx="3876382" cy="1384995"/>
          </a:xfrm>
          <a:prstGeom prst="rect">
            <a:avLst/>
          </a:prstGeom>
        </p:spPr>
        <p:txBody>
          <a:bodyPr wrap="none">
            <a:spAutoFit/>
          </a:bodyPr>
          <a:lstStyle/>
          <a:p>
            <a:r>
              <a:rPr lang="en-GB" sz="4400" dirty="0">
                <a:latin typeface="Comic Sans MS" panose="030F0702030302020204" pitchFamily="66" charset="0"/>
              </a:rPr>
              <a:t>  </a:t>
            </a:r>
          </a:p>
          <a:p>
            <a:r>
              <a:rPr lang="en-GB" sz="4000" dirty="0">
                <a:latin typeface="Comic Sans MS" panose="030F0702030302020204" pitchFamily="66" charset="0"/>
              </a:rPr>
              <a:t>Sunshine Group</a:t>
            </a:r>
            <a:endParaRPr lang="en-US" sz="4000" dirty="0"/>
          </a:p>
        </p:txBody>
      </p:sp>
      <p:pic>
        <p:nvPicPr>
          <p:cNvPr id="7" name="Picture 6">
            <a:extLst>
              <a:ext uri="{FF2B5EF4-FFF2-40B4-BE49-F238E27FC236}">
                <a16:creationId xmlns:a16="http://schemas.microsoft.com/office/drawing/2014/main" id="{210306CC-9426-427A-A449-B14AEAA4D672}"/>
              </a:ext>
            </a:extLst>
          </p:cNvPr>
          <p:cNvPicPr/>
          <p:nvPr/>
        </p:nvPicPr>
        <p:blipFill>
          <a:blip r:embed="rId5" cstate="print">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371600" y="3952719"/>
            <a:ext cx="1069124" cy="1033753"/>
          </a:xfrm>
          <a:prstGeom prst="rect">
            <a:avLst/>
          </a:prstGeom>
        </p:spPr>
      </p:pic>
      <p:sp>
        <p:nvSpPr>
          <p:cNvPr id="6" name="Rectangle 5">
            <a:extLst>
              <a:ext uri="{FF2B5EF4-FFF2-40B4-BE49-F238E27FC236}">
                <a16:creationId xmlns:a16="http://schemas.microsoft.com/office/drawing/2014/main" id="{2EB36098-69BC-4263-8C19-D110787B5EB8}"/>
              </a:ext>
            </a:extLst>
          </p:cNvPr>
          <p:cNvSpPr/>
          <p:nvPr/>
        </p:nvSpPr>
        <p:spPr>
          <a:xfrm>
            <a:off x="1371600" y="4632654"/>
            <a:ext cx="7489551" cy="1446550"/>
          </a:xfrm>
          <a:prstGeom prst="rect">
            <a:avLst/>
          </a:prstGeom>
        </p:spPr>
        <p:txBody>
          <a:bodyPr wrap="none">
            <a:spAutoFit/>
          </a:bodyPr>
          <a:lstStyle/>
          <a:p>
            <a:endParaRPr lang="en-GB" sz="4400" dirty="0">
              <a:solidFill>
                <a:srgbClr val="FF0066"/>
              </a:solidFill>
              <a:latin typeface="Comic Sans MS" panose="030F0702030302020204" pitchFamily="66" charset="0"/>
            </a:endParaRPr>
          </a:p>
          <a:p>
            <a:r>
              <a:rPr lang="en-GB" sz="4400" dirty="0">
                <a:solidFill>
                  <a:srgbClr val="FFC000"/>
                </a:solidFill>
                <a:latin typeface="Comic Sans MS" panose="030F0702030302020204" pitchFamily="66" charset="0"/>
              </a:rPr>
              <a:t>I will show you how to swim.</a:t>
            </a:r>
            <a:endParaRPr lang="en-US" sz="4400" dirty="0">
              <a:solidFill>
                <a:srgbClr val="FFC000"/>
              </a:solidFill>
            </a:endParaRPr>
          </a:p>
        </p:txBody>
      </p:sp>
    </p:spTree>
    <p:extLst>
      <p:ext uri="{BB962C8B-B14F-4D97-AF65-F5344CB8AC3E}">
        <p14:creationId xmlns:p14="http://schemas.microsoft.com/office/powerpoint/2010/main" val="10361802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677B1D-A37C-4776-A42E-8320EF659705}"/>
              </a:ext>
            </a:extLst>
          </p:cNvPr>
          <p:cNvSpPr>
            <a:spLocks noGrp="1"/>
          </p:cNvSpPr>
          <p:nvPr>
            <p:ph type="title"/>
          </p:nvPr>
        </p:nvSpPr>
        <p:spPr>
          <a:xfrm>
            <a:off x="1302849" y="744037"/>
            <a:ext cx="10515600" cy="1325563"/>
          </a:xfrm>
          <a:solidFill>
            <a:schemeClr val="accent4">
              <a:lumMod val="20000"/>
              <a:lumOff val="80000"/>
            </a:schemeClr>
          </a:solidFill>
        </p:spPr>
        <p:txBody>
          <a:bodyPr>
            <a:normAutofit fontScale="90000"/>
          </a:bodyPr>
          <a:lstStyle/>
          <a:p>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dirty="0">
                <a:solidFill>
                  <a:srgbClr val="FF0000"/>
                </a:solidFill>
                <a:latin typeface="Comic Sans MS" panose="030F0702030302020204" pitchFamily="66" charset="0"/>
              </a:rPr>
              <a:t>Stick your sheet in the front of your purple book.</a:t>
            </a:r>
            <a:br>
              <a:rPr lang="en-GB" sz="4000" b="1" dirty="0">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Thank you for working hard.</a:t>
            </a:r>
            <a:br>
              <a:rPr lang="en-GB" sz="4000" dirty="0">
                <a:latin typeface="Comic Sans MS" panose="030F0702030302020204" pitchFamily="66" charset="0"/>
              </a:rPr>
            </a:br>
            <a:r>
              <a:rPr lang="en-GB" sz="4000" b="1" dirty="0">
                <a:solidFill>
                  <a:srgbClr val="FF0000"/>
                </a:solidFill>
                <a:latin typeface="Comic Sans MS" panose="030F0702030302020204" pitchFamily="66" charset="0"/>
              </a:rPr>
              <a:t>                  </a:t>
            </a: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br>
              <a:rPr lang="en-GB" sz="4000" b="1" dirty="0">
                <a:solidFill>
                  <a:srgbClr val="FF0000"/>
                </a:solidFill>
                <a:latin typeface="Comic Sans MS" panose="030F0702030302020204" pitchFamily="66" charset="0"/>
              </a:rPr>
            </a:br>
            <a:r>
              <a:rPr lang="en-GB" sz="4000" b="1" dirty="0">
                <a:solidFill>
                  <a:srgbClr val="FF0000"/>
                </a:solidFill>
                <a:latin typeface="Comic Sans MS" panose="030F0702030302020204" pitchFamily="66" charset="0"/>
              </a:rPr>
              <a:t>                   </a:t>
            </a:r>
            <a:r>
              <a:rPr lang="en-GB" sz="4000" dirty="0">
                <a:latin typeface="Comic Sans MS" panose="030F0702030302020204" pitchFamily="66" charset="0"/>
              </a:rPr>
              <a:t>Now have a break and a snack.</a:t>
            </a:r>
            <a:br>
              <a:rPr lang="en-GB" sz="4000" dirty="0">
                <a:latin typeface="Comic Sans MS" panose="030F0702030302020204" pitchFamily="66" charset="0"/>
              </a:rPr>
            </a:br>
            <a:br>
              <a:rPr lang="en-GB" sz="4000" dirty="0">
                <a:latin typeface="Comic Sans MS" panose="030F0702030302020204" pitchFamily="66" charset="0"/>
              </a:rPr>
            </a:br>
            <a:endParaRPr lang="en-US" sz="4000" dirty="0">
              <a:latin typeface="Comic Sans MS" panose="030F0702030302020204" pitchFamily="66" charset="0"/>
            </a:endParaRPr>
          </a:p>
        </p:txBody>
      </p:sp>
      <p:pic>
        <p:nvPicPr>
          <p:cNvPr id="8" name="Picture 7">
            <a:extLst>
              <a:ext uri="{FF2B5EF4-FFF2-40B4-BE49-F238E27FC236}">
                <a16:creationId xmlns:a16="http://schemas.microsoft.com/office/drawing/2014/main" id="{7E1560B9-A71C-43A3-9B23-973503BCEB46}"/>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2182351" y="3429000"/>
            <a:ext cx="2438400" cy="1679448"/>
          </a:xfrm>
          <a:prstGeom prst="rect">
            <a:avLst/>
          </a:prstGeom>
          <a:solidFill>
            <a:schemeClr val="accent4">
              <a:lumMod val="20000"/>
              <a:lumOff val="80000"/>
            </a:schemeClr>
          </a:solidFill>
        </p:spPr>
      </p:pic>
      <p:sp>
        <p:nvSpPr>
          <p:cNvPr id="4" name="Speech Bubble: Rectangle with Corners Rounded 3">
            <a:extLst>
              <a:ext uri="{FF2B5EF4-FFF2-40B4-BE49-F238E27FC236}">
                <a16:creationId xmlns:a16="http://schemas.microsoft.com/office/drawing/2014/main" id="{8AAC694D-9746-4056-A07D-52F99EA7DDB2}"/>
              </a:ext>
            </a:extLst>
          </p:cNvPr>
          <p:cNvSpPr/>
          <p:nvPr/>
        </p:nvSpPr>
        <p:spPr>
          <a:xfrm>
            <a:off x="4959927" y="4137237"/>
            <a:ext cx="6747685" cy="1108364"/>
          </a:xfrm>
          <a:prstGeom prst="wedgeRoundRectCallout">
            <a:avLst>
              <a:gd name="adj1" fmla="val -56765"/>
              <a:gd name="adj2" fmla="val 131250"/>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peech Bubble: Rectangle with Corners Rounded 5">
            <a:extLst>
              <a:ext uri="{FF2B5EF4-FFF2-40B4-BE49-F238E27FC236}">
                <a16:creationId xmlns:a16="http://schemas.microsoft.com/office/drawing/2014/main" id="{A93D3510-5C87-4E52-9613-97A62B7144D5}"/>
              </a:ext>
            </a:extLst>
          </p:cNvPr>
          <p:cNvSpPr/>
          <p:nvPr/>
        </p:nvSpPr>
        <p:spPr>
          <a:xfrm>
            <a:off x="1884218" y="2219364"/>
            <a:ext cx="6386946" cy="817418"/>
          </a:xfrm>
          <a:prstGeom prst="wedgeRoundRectCallout">
            <a:avLst>
              <a:gd name="adj1" fmla="val -659"/>
              <a:gd name="adj2" fmla="val 126907"/>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9358199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t>                          </a:t>
            </a:r>
            <a:r>
              <a:rPr lang="en-GB" sz="3600" u="sng" dirty="0">
                <a:latin typeface="Comic Sans MS" panose="030F0702030302020204" pitchFamily="66" charset="0"/>
              </a:rPr>
              <a:t>White Rose Maths</a:t>
            </a:r>
            <a:endParaRPr lang="en-US" sz="3600" u="sng"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lgn="ctr">
              <a:buNone/>
            </a:pPr>
            <a:r>
              <a:rPr lang="en-GB" sz="3500" u="sng" dirty="0">
                <a:latin typeface="Comic Sans MS" panose="030F0702030302020204" pitchFamily="66" charset="0"/>
              </a:rPr>
              <a:t>Subtraction – targeting 10</a:t>
            </a:r>
            <a:endParaRPr lang="en-GB" dirty="0">
              <a:latin typeface="Comic Sans MS" panose="030F0702030302020204" pitchFamily="66" charset="0"/>
            </a:endParaRPr>
          </a:p>
          <a:p>
            <a:pPr marL="0" indent="0">
              <a:buNone/>
            </a:pPr>
            <a:r>
              <a:rPr lang="en-GB" sz="3600" dirty="0">
                <a:latin typeface="Comic Sans MS" panose="030F0702030302020204" pitchFamily="66" charset="0"/>
              </a:rPr>
              <a:t>You will need:</a:t>
            </a:r>
          </a:p>
          <a:p>
            <a:pPr>
              <a:buFontTx/>
              <a:buChar char="-"/>
            </a:pPr>
            <a:r>
              <a:rPr lang="en-GB" sz="3600" dirty="0">
                <a:latin typeface="Comic Sans MS" panose="030F0702030302020204" pitchFamily="66" charset="0"/>
              </a:rPr>
              <a:t>An appropriate *  **  or *** level sheet</a:t>
            </a:r>
          </a:p>
          <a:p>
            <a:pPr>
              <a:buFontTx/>
              <a:buChar char="-"/>
            </a:pPr>
            <a:r>
              <a:rPr lang="en-GB" sz="3600" dirty="0">
                <a:latin typeface="Comic Sans MS" panose="030F0702030302020204" pitchFamily="66" charset="0"/>
              </a:rPr>
              <a:t>tens frames and counters</a:t>
            </a:r>
          </a:p>
          <a:p>
            <a:pPr>
              <a:buFontTx/>
              <a:buChar char="-"/>
            </a:pPr>
            <a:r>
              <a:rPr lang="en-GB" sz="3600" dirty="0">
                <a:latin typeface="Comic Sans MS" panose="030F0702030302020204" pitchFamily="66" charset="0"/>
              </a:rPr>
              <a:t>Subtraction Revision Grid</a:t>
            </a:r>
          </a:p>
          <a:p>
            <a:pPr marL="0" indent="0">
              <a:buNone/>
            </a:pPr>
            <a:endParaRPr lang="en-GB" dirty="0">
              <a:latin typeface="Comic Sans MS" panose="030F0702030302020204" pitchFamily="66" charset="0"/>
            </a:endParaRP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5" name="Picture 4">
            <a:extLst>
              <a:ext uri="{FF2B5EF4-FFF2-40B4-BE49-F238E27FC236}">
                <a16:creationId xmlns:a16="http://schemas.microsoft.com/office/drawing/2014/main" id="{AC22484C-4EE6-4E4D-946A-E1BC1915E5BE}"/>
              </a:ext>
            </a:extLst>
          </p:cNvPr>
          <p:cNvPicPr>
            <a:picLocks noChangeAspect="1"/>
          </p:cNvPicPr>
          <p:nvPr/>
        </p:nvPicPr>
        <p:blipFill>
          <a:blip r:embed="rId4"/>
          <a:stretch>
            <a:fillRect/>
          </a:stretch>
        </p:blipFill>
        <p:spPr>
          <a:xfrm>
            <a:off x="9616292" y="365125"/>
            <a:ext cx="2110282" cy="1104099"/>
          </a:xfrm>
          <a:prstGeom prst="rect">
            <a:avLst/>
          </a:prstGeom>
        </p:spPr>
      </p:pic>
    </p:spTree>
    <p:extLst>
      <p:ext uri="{BB962C8B-B14F-4D97-AF65-F5344CB8AC3E}">
        <p14:creationId xmlns:p14="http://schemas.microsoft.com/office/powerpoint/2010/main" val="5466819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solidFill>
                  <a:srgbClr val="FF0000"/>
                </a:solidFill>
              </a:rPr>
              <a:t>                          </a:t>
            </a:r>
            <a:r>
              <a:rPr lang="en-GB" sz="3600" u="sng" dirty="0">
                <a:solidFill>
                  <a:srgbClr val="FF0000"/>
                </a:solidFill>
                <a:latin typeface="Comic Sans MS" panose="030F0702030302020204" pitchFamily="66" charset="0"/>
              </a:rPr>
              <a:t>White Rose Maths</a:t>
            </a:r>
            <a:endParaRPr lang="en-US" sz="3600" u="sng"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10" name="Picture 9">
            <a:extLst>
              <a:ext uri="{FF2B5EF4-FFF2-40B4-BE49-F238E27FC236}">
                <a16:creationId xmlns:a16="http://schemas.microsoft.com/office/drawing/2014/main" id="{AD74F042-5F00-49DF-9F0D-53F7A38D0835}"/>
              </a:ext>
            </a:extLst>
          </p:cNvPr>
          <p:cNvPicPr>
            <a:picLocks noChangeAspect="1"/>
          </p:cNvPicPr>
          <p:nvPr/>
        </p:nvPicPr>
        <p:blipFill>
          <a:blip r:embed="rId4"/>
          <a:stretch>
            <a:fillRect/>
          </a:stretch>
        </p:blipFill>
        <p:spPr>
          <a:xfrm>
            <a:off x="8714508" y="253963"/>
            <a:ext cx="3269673" cy="629204"/>
          </a:xfrm>
          <a:prstGeom prst="rect">
            <a:avLst/>
          </a:prstGeom>
        </p:spPr>
      </p:pic>
      <p:pic>
        <p:nvPicPr>
          <p:cNvPr id="6" name="Picture 5">
            <a:extLst>
              <a:ext uri="{FF2B5EF4-FFF2-40B4-BE49-F238E27FC236}">
                <a16:creationId xmlns:a16="http://schemas.microsoft.com/office/drawing/2014/main" id="{F3FA6FFE-1DC5-4E29-856A-E08F9974846D}"/>
              </a:ext>
            </a:extLst>
          </p:cNvPr>
          <p:cNvPicPr>
            <a:picLocks noChangeAspect="1"/>
          </p:cNvPicPr>
          <p:nvPr/>
        </p:nvPicPr>
        <p:blipFill>
          <a:blip r:embed="rId5"/>
          <a:stretch>
            <a:fillRect/>
          </a:stretch>
        </p:blipFill>
        <p:spPr>
          <a:xfrm>
            <a:off x="2584738" y="1394931"/>
            <a:ext cx="6276975" cy="4354956"/>
          </a:xfrm>
          <a:prstGeom prst="rect">
            <a:avLst/>
          </a:prstGeom>
        </p:spPr>
      </p:pic>
    </p:spTree>
    <p:extLst>
      <p:ext uri="{BB962C8B-B14F-4D97-AF65-F5344CB8AC3E}">
        <p14:creationId xmlns:p14="http://schemas.microsoft.com/office/powerpoint/2010/main" val="35907446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solidFill>
                  <a:srgbClr val="FF0000"/>
                </a:solidFill>
              </a:rPr>
              <a:t>                          </a:t>
            </a:r>
            <a:r>
              <a:rPr lang="en-GB" sz="3600" u="sng" dirty="0">
                <a:solidFill>
                  <a:srgbClr val="FF0000"/>
                </a:solidFill>
                <a:latin typeface="Comic Sans MS" panose="030F0702030302020204" pitchFamily="66" charset="0"/>
              </a:rPr>
              <a:t>White Rose Maths</a:t>
            </a:r>
            <a:endParaRPr lang="en-US" sz="3600" u="sng" dirty="0">
              <a:solidFill>
                <a:srgbClr val="FF0000"/>
              </a:solidFill>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7" name="Picture 6">
            <a:extLst>
              <a:ext uri="{FF2B5EF4-FFF2-40B4-BE49-F238E27FC236}">
                <a16:creationId xmlns:a16="http://schemas.microsoft.com/office/drawing/2014/main" id="{EBF83F44-E396-42E3-A446-874321B4D5B7}"/>
              </a:ext>
            </a:extLst>
          </p:cNvPr>
          <p:cNvPicPr>
            <a:picLocks noChangeAspect="1"/>
          </p:cNvPicPr>
          <p:nvPr/>
        </p:nvPicPr>
        <p:blipFill>
          <a:blip r:embed="rId4"/>
          <a:stretch>
            <a:fillRect/>
          </a:stretch>
        </p:blipFill>
        <p:spPr>
          <a:xfrm>
            <a:off x="8714508" y="253963"/>
            <a:ext cx="3269673" cy="629204"/>
          </a:xfrm>
          <a:prstGeom prst="rect">
            <a:avLst/>
          </a:prstGeom>
        </p:spPr>
      </p:pic>
      <p:pic>
        <p:nvPicPr>
          <p:cNvPr id="4" name="Picture 3">
            <a:extLst>
              <a:ext uri="{FF2B5EF4-FFF2-40B4-BE49-F238E27FC236}">
                <a16:creationId xmlns:a16="http://schemas.microsoft.com/office/drawing/2014/main" id="{DC05139E-A63F-45A7-BE5D-1A2C80ECE0F8}"/>
              </a:ext>
            </a:extLst>
          </p:cNvPr>
          <p:cNvPicPr>
            <a:picLocks noChangeAspect="1"/>
          </p:cNvPicPr>
          <p:nvPr/>
        </p:nvPicPr>
        <p:blipFill>
          <a:blip r:embed="rId5"/>
          <a:stretch>
            <a:fillRect/>
          </a:stretch>
        </p:blipFill>
        <p:spPr>
          <a:xfrm>
            <a:off x="2447059" y="1647155"/>
            <a:ext cx="6974032" cy="4833040"/>
          </a:xfrm>
          <a:prstGeom prst="rect">
            <a:avLst/>
          </a:prstGeom>
        </p:spPr>
      </p:pic>
    </p:spTree>
    <p:extLst>
      <p:ext uri="{BB962C8B-B14F-4D97-AF65-F5344CB8AC3E}">
        <p14:creationId xmlns:p14="http://schemas.microsoft.com/office/powerpoint/2010/main" val="39736760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p:txBody>
          <a:bodyPr>
            <a:normAutofit/>
          </a:bodyPr>
          <a:lstStyle/>
          <a:p>
            <a:r>
              <a:rPr lang="en-GB" sz="3600" dirty="0"/>
              <a:t>                          </a:t>
            </a:r>
            <a:r>
              <a:rPr lang="en-GB" sz="3600" u="sng" dirty="0">
                <a:latin typeface="Comic Sans MS" panose="030F0702030302020204" pitchFamily="66" charset="0"/>
              </a:rPr>
              <a:t>White Rose Maths</a:t>
            </a:r>
            <a:endParaRPr lang="en-US" sz="3600" u="sng"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465426" y="1024229"/>
            <a:ext cx="10515600" cy="5265206"/>
          </a:xfrm>
        </p:spPr>
        <p:txBody>
          <a:bodyPr>
            <a:normAutofit/>
          </a:bodyPr>
          <a:lstStyle/>
          <a:p>
            <a:pPr marL="0" indent="0" algn="ctr">
              <a:buNone/>
            </a:pPr>
            <a:endParaRPr lang="en-GB" sz="3500" u="sng"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Have a look in files for Subtraction Revision. You have worked hard on this before half term. I would like you to see how quickly you can fill in this subtraction grid.</a:t>
            </a:r>
          </a:p>
          <a:p>
            <a:pPr marL="0" indent="0">
              <a:buNone/>
            </a:pPr>
            <a:endParaRPr lang="en-GB" sz="3500" u="sng" dirty="0">
              <a:latin typeface="Comic Sans MS" panose="030F0702030302020204" pitchFamily="66" charset="0"/>
            </a:endParaRPr>
          </a:p>
          <a:p>
            <a:pPr marL="0" indent="0" algn="ctr">
              <a:buNone/>
            </a:pPr>
            <a:endParaRPr lang="en-GB" sz="3600" u="sng"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8" name="Picture 7">
            <a:extLst>
              <a:ext uri="{FF2B5EF4-FFF2-40B4-BE49-F238E27FC236}">
                <a16:creationId xmlns:a16="http://schemas.microsoft.com/office/drawing/2014/main" id="{9822750D-70F3-470C-8187-3E5317EAFB14}"/>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29390" y="568565"/>
            <a:ext cx="2483942" cy="622926"/>
          </a:xfrm>
          <a:prstGeom prst="rect">
            <a:avLst/>
          </a:prstGeom>
        </p:spPr>
      </p:pic>
      <p:pic>
        <p:nvPicPr>
          <p:cNvPr id="6" name="Picture 5">
            <a:extLst>
              <a:ext uri="{FF2B5EF4-FFF2-40B4-BE49-F238E27FC236}">
                <a16:creationId xmlns:a16="http://schemas.microsoft.com/office/drawing/2014/main" id="{2279FBDC-CA5A-428B-8E36-EBD7D91776B1}"/>
              </a:ext>
            </a:extLst>
          </p:cNvPr>
          <p:cNvPicPr>
            <a:picLocks noChangeAspect="1"/>
          </p:cNvPicPr>
          <p:nvPr/>
        </p:nvPicPr>
        <p:blipFill rotWithShape="1">
          <a:blip r:embed="rId4"/>
          <a:srcRect t="10317"/>
          <a:stretch/>
        </p:blipFill>
        <p:spPr>
          <a:xfrm>
            <a:off x="3447617" y="3656832"/>
            <a:ext cx="3922568" cy="2366588"/>
          </a:xfrm>
          <a:prstGeom prst="rect">
            <a:avLst/>
          </a:prstGeom>
        </p:spPr>
      </p:pic>
    </p:spTree>
    <p:extLst>
      <p:ext uri="{BB962C8B-B14F-4D97-AF65-F5344CB8AC3E}">
        <p14:creationId xmlns:p14="http://schemas.microsoft.com/office/powerpoint/2010/main" val="36677814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20CC7-8ED9-4F32-9D8F-18A7F9667763}"/>
              </a:ext>
            </a:extLst>
          </p:cNvPr>
          <p:cNvSpPr>
            <a:spLocks noGrp="1"/>
          </p:cNvSpPr>
          <p:nvPr>
            <p:ph type="title"/>
          </p:nvPr>
        </p:nvSpPr>
        <p:spPr>
          <a:xfrm>
            <a:off x="595745" y="568565"/>
            <a:ext cx="10758055" cy="1458768"/>
          </a:xfrm>
        </p:spPr>
        <p:txBody>
          <a:bodyPr>
            <a:noAutofit/>
          </a:bodyPr>
          <a:lstStyle/>
          <a:p>
            <a:r>
              <a:rPr lang="en-GB" sz="3600" dirty="0">
                <a:latin typeface="Comic Sans MS" panose="030F0702030302020204" pitchFamily="66" charset="0"/>
              </a:rPr>
              <a:t>                      </a:t>
            </a:r>
            <a:r>
              <a:rPr lang="en-GB" sz="3600" u="sng" dirty="0">
                <a:latin typeface="Comic Sans MS" panose="030F0702030302020204" pitchFamily="66" charset="0"/>
              </a:rPr>
              <a:t>White Rose Maths</a:t>
            </a:r>
            <a:br>
              <a:rPr lang="en-GB" sz="3600" u="sng" dirty="0">
                <a:latin typeface="Comic Sans MS" panose="030F0702030302020204" pitchFamily="66" charset="0"/>
              </a:rPr>
            </a:br>
            <a:br>
              <a:rPr lang="en-GB" sz="3600" u="sng" dirty="0">
                <a:latin typeface="Comic Sans MS" panose="030F0702030302020204" pitchFamily="66" charset="0"/>
              </a:rPr>
            </a:br>
            <a:endParaRPr lang="en-US" sz="3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D3A30268-7147-4DFB-BE6A-B3EFBC6739BD}"/>
              </a:ext>
            </a:extLst>
          </p:cNvPr>
          <p:cNvSpPr>
            <a:spLocks noGrp="1"/>
          </p:cNvSpPr>
          <p:nvPr>
            <p:ph idx="1"/>
          </p:nvPr>
        </p:nvSpPr>
        <p:spPr>
          <a:xfrm>
            <a:off x="595745" y="796397"/>
            <a:ext cx="10515600" cy="5696478"/>
          </a:xfrm>
        </p:spPr>
        <p:txBody>
          <a:bodyPr>
            <a:normAutofit fontScale="92500" lnSpcReduction="10000"/>
          </a:bodyPr>
          <a:lstStyle/>
          <a:p>
            <a:pPr marL="0" indent="0">
              <a:buNone/>
            </a:pPr>
            <a:endParaRPr lang="en-GB" sz="3600" u="sng" dirty="0">
              <a:latin typeface="Comic Sans MS" panose="030F0702030302020204" pitchFamily="66" charset="0"/>
            </a:endParaRPr>
          </a:p>
          <a:p>
            <a:pPr marL="0" indent="0">
              <a:buNone/>
            </a:pPr>
            <a:r>
              <a:rPr lang="en-GB" sz="3200" dirty="0">
                <a:latin typeface="Comic Sans MS" panose="030F0702030302020204" pitchFamily="66" charset="0"/>
              </a:rPr>
              <a:t>Use this video link </a:t>
            </a:r>
            <a:r>
              <a:rPr lang="en-GB" sz="3200" dirty="0">
                <a:latin typeface="Comic Sans MS" panose="030F0702030302020204" pitchFamily="66" charset="0"/>
                <a:hlinkClick r:id="rId2"/>
              </a:rPr>
              <a:t>https://vimeo.com/497919464</a:t>
            </a:r>
            <a:r>
              <a:rPr lang="en-GB" sz="3200" dirty="0">
                <a:latin typeface="Comic Sans MS" panose="030F0702030302020204" pitchFamily="66" charset="0"/>
              </a:rPr>
              <a:t> </a:t>
            </a:r>
            <a:r>
              <a:rPr lang="en-US" sz="3200" dirty="0">
                <a:latin typeface="Comic Sans MS" panose="030F0702030302020204" pitchFamily="66" charset="0"/>
              </a:rPr>
              <a:t>and </a:t>
            </a:r>
            <a:r>
              <a:rPr lang="en-GB" sz="3200" dirty="0">
                <a:latin typeface="Comic Sans MS" panose="030F0702030302020204" pitchFamily="66" charset="0"/>
              </a:rPr>
              <a:t>have </a:t>
            </a:r>
            <a:r>
              <a:rPr lang="en-GB" sz="3200" dirty="0">
                <a:latin typeface="Comic Sans MS" panose="030F0702030302020204" pitchFamily="66" charset="0"/>
                <a:ea typeface="Calibri" panose="020F0502020204030204" pitchFamily="34" charset="0"/>
                <a:cs typeface="Times New Roman" panose="02020603050405020304" pitchFamily="18" charset="0"/>
              </a:rPr>
              <a:t>a go at the ‘questions to think about’ slide.</a:t>
            </a:r>
            <a:endParaRPr lang="en-US" sz="3200" dirty="0">
              <a:latin typeface="Comic Sans MS" panose="030F0702030302020204" pitchFamily="66" charset="0"/>
              <a:ea typeface="Calibri" panose="020F0502020204030204" pitchFamily="34" charset="0"/>
              <a:cs typeface="Times New Roman" panose="02020603050405020304" pitchFamily="18" charset="0"/>
            </a:endParaRPr>
          </a:p>
          <a:p>
            <a:pPr marL="0" indent="0" algn="ctr">
              <a:buNone/>
            </a:pPr>
            <a:endParaRPr lang="en-US" u="sng" dirty="0"/>
          </a:p>
          <a:p>
            <a:pPr marL="0" indent="0">
              <a:buNone/>
            </a:pPr>
            <a:r>
              <a:rPr lang="en-US" sz="3200" dirty="0">
                <a:latin typeface="Comic Sans MS" panose="030F0702030302020204" pitchFamily="66" charset="0"/>
              </a:rPr>
              <a:t>Work through the video, feel free to pause it to explain any of the teaching. </a:t>
            </a:r>
          </a:p>
          <a:p>
            <a:pPr marL="0" indent="0">
              <a:buNone/>
            </a:pPr>
            <a:endParaRPr lang="en-GB" sz="3200" dirty="0">
              <a:latin typeface="Comic Sans MS" panose="030F0702030302020204" pitchFamily="66" charset="0"/>
            </a:endParaRPr>
          </a:p>
          <a:p>
            <a:pPr marL="0" indent="0">
              <a:buNone/>
            </a:pPr>
            <a:r>
              <a:rPr lang="en-GB" sz="3200" dirty="0">
                <a:latin typeface="Comic Sans MS" panose="030F0702030302020204" pitchFamily="66" charset="0"/>
              </a:rPr>
              <a:t>Once you have watched the video you are then ready to have a go at the worksheet.</a:t>
            </a:r>
          </a:p>
          <a:p>
            <a:pPr marL="0" indent="0">
              <a:buNone/>
            </a:pPr>
            <a:endParaRPr lang="en-GB" dirty="0">
              <a:latin typeface="Comic Sans MS" panose="030F0702030302020204" pitchFamily="66" charset="0"/>
            </a:endParaRPr>
          </a:p>
          <a:p>
            <a:pPr marL="0" indent="0">
              <a:buNone/>
            </a:pPr>
            <a:r>
              <a:rPr lang="en-US" sz="3200" i="1" dirty="0">
                <a:latin typeface="Comic Sans MS" panose="030F0702030302020204" pitchFamily="66" charset="0"/>
              </a:rPr>
              <a:t>Please can you write your answers in your blue maths book.</a:t>
            </a:r>
          </a:p>
          <a:p>
            <a:pPr marL="0" indent="0" algn="ctr">
              <a:buNone/>
            </a:pPr>
            <a:endParaRPr lang="en-GB" dirty="0">
              <a:latin typeface="Comic Sans MS" panose="030F0702030302020204" pitchFamily="66" charset="0"/>
            </a:endParaRPr>
          </a:p>
        </p:txBody>
      </p:sp>
      <p:pic>
        <p:nvPicPr>
          <p:cNvPr id="5" name="Picture 4">
            <a:extLst>
              <a:ext uri="{FF2B5EF4-FFF2-40B4-BE49-F238E27FC236}">
                <a16:creationId xmlns:a16="http://schemas.microsoft.com/office/drawing/2014/main" id="{2DF00A4E-30B7-4AC1-B8EA-BD89A4D5BA5D}"/>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29390" y="568565"/>
            <a:ext cx="2483942" cy="622926"/>
          </a:xfrm>
          <a:prstGeom prst="rect">
            <a:avLst/>
          </a:prstGeom>
        </p:spPr>
      </p:pic>
    </p:spTree>
    <p:extLst>
      <p:ext uri="{BB962C8B-B14F-4D97-AF65-F5344CB8AC3E}">
        <p14:creationId xmlns:p14="http://schemas.microsoft.com/office/powerpoint/2010/main" val="9998554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BBE36F6-94A2-41F3-A321-BBC6E9124A68}"/>
              </a:ext>
            </a:extLst>
          </p:cNvPr>
          <p:cNvSpPr>
            <a:spLocks noGrp="1"/>
          </p:cNvSpPr>
          <p:nvPr>
            <p:ph idx="1"/>
          </p:nvPr>
        </p:nvSpPr>
        <p:spPr>
          <a:xfrm>
            <a:off x="989351" y="398402"/>
            <a:ext cx="10673259" cy="5891033"/>
          </a:xfrm>
        </p:spPr>
        <p:txBody>
          <a:bodyPr>
            <a:noAutofit/>
          </a:bodyPr>
          <a:lstStyle/>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We will continue with some White Rose teaching again tomorrow.</a:t>
            </a:r>
          </a:p>
          <a:p>
            <a:pPr marL="0" indent="0">
              <a:buNone/>
            </a:pPr>
            <a:r>
              <a:rPr lang="en-GB" dirty="0">
                <a:latin typeface="Comic Sans MS" panose="030F0702030302020204" pitchFamily="66" charset="0"/>
              </a:rPr>
              <a:t>I think it is time for lunch and a break from your work.</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This afternoon I would like you to</a:t>
            </a:r>
          </a:p>
          <a:p>
            <a:pPr marL="0" indent="0">
              <a:buNone/>
            </a:pPr>
            <a:r>
              <a:rPr lang="en-GB" dirty="0">
                <a:latin typeface="Comic Sans MS" panose="030F0702030302020204" pitchFamily="66" charset="0"/>
              </a:rPr>
              <a:t>complete the R.E session, find the</a:t>
            </a:r>
          </a:p>
          <a:p>
            <a:pPr marL="0" indent="0">
              <a:buNone/>
            </a:pPr>
            <a:r>
              <a:rPr lang="en-GB" dirty="0">
                <a:latin typeface="Comic Sans MS" panose="030F0702030302020204" pitchFamily="66" charset="0"/>
              </a:rPr>
              <a:t>Power Point in the files. Then follow </a:t>
            </a:r>
          </a:p>
          <a:p>
            <a:pPr marL="0" indent="0">
              <a:buNone/>
            </a:pPr>
            <a:r>
              <a:rPr lang="en-GB" dirty="0">
                <a:latin typeface="Comic Sans MS" panose="030F0702030302020204" pitchFamily="66" charset="0"/>
              </a:rPr>
              <a:t>the link for music (also in files); but </a:t>
            </a:r>
          </a:p>
          <a:p>
            <a:pPr marL="0" indent="0">
              <a:buNone/>
            </a:pPr>
            <a:r>
              <a:rPr lang="en-GB" dirty="0">
                <a:latin typeface="Comic Sans MS" panose="030F0702030302020204" pitchFamily="66" charset="0"/>
              </a:rPr>
              <a:t>enjoy your lunch first.</a:t>
            </a:r>
          </a:p>
          <a:p>
            <a:pPr marL="0" indent="0">
              <a:buNone/>
            </a:pPr>
            <a:endParaRPr lang="en-GB" dirty="0">
              <a:latin typeface="Comic Sans MS" panose="030F0702030302020204" pitchFamily="66" charset="0"/>
            </a:endParaRPr>
          </a:p>
          <a:p>
            <a:pPr marL="0" indent="0">
              <a:buNone/>
            </a:pPr>
            <a:r>
              <a:rPr lang="en-GB" dirty="0">
                <a:latin typeface="Comic Sans MS" panose="030F0702030302020204" pitchFamily="66" charset="0"/>
              </a:rPr>
              <a:t>                     </a:t>
            </a:r>
            <a:endParaRPr lang="en-US" dirty="0"/>
          </a:p>
        </p:txBody>
      </p:sp>
      <p:pic>
        <p:nvPicPr>
          <p:cNvPr id="7" name="Picture 6">
            <a:extLst>
              <a:ext uri="{FF2B5EF4-FFF2-40B4-BE49-F238E27FC236}">
                <a16:creationId xmlns:a16="http://schemas.microsoft.com/office/drawing/2014/main" id="{4DF0176E-72C6-4B08-9A40-0154A69B400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864579" y="3739659"/>
            <a:ext cx="2686749" cy="1779972"/>
          </a:xfrm>
          <a:prstGeom prst="rect">
            <a:avLst/>
          </a:prstGeom>
        </p:spPr>
      </p:pic>
      <p:sp>
        <p:nvSpPr>
          <p:cNvPr id="2" name="Speech Bubble: Rectangle with Corners Rounded 1">
            <a:extLst>
              <a:ext uri="{FF2B5EF4-FFF2-40B4-BE49-F238E27FC236}">
                <a16:creationId xmlns:a16="http://schemas.microsoft.com/office/drawing/2014/main" id="{7A1CACE0-0853-47AF-8DAB-5C511D44A6F9}"/>
              </a:ext>
            </a:extLst>
          </p:cNvPr>
          <p:cNvSpPr/>
          <p:nvPr/>
        </p:nvSpPr>
        <p:spPr>
          <a:xfrm>
            <a:off x="838199" y="3243941"/>
            <a:ext cx="6223907" cy="2671950"/>
          </a:xfrm>
          <a:prstGeom prst="wedgeRoundRectCallout">
            <a:avLst>
              <a:gd name="adj1" fmla="val 67667"/>
              <a:gd name="adj2" fmla="val 68666"/>
              <a:gd name="adj3" fmla="val 16667"/>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7593C840-7DEA-48AD-8F4D-F694ACA7566F}"/>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529390" y="568565"/>
            <a:ext cx="2483942" cy="622926"/>
          </a:xfrm>
          <a:prstGeom prst="rect">
            <a:avLst/>
          </a:prstGeom>
        </p:spPr>
      </p:pic>
      <p:pic>
        <p:nvPicPr>
          <p:cNvPr id="4" name="Picture 3">
            <a:extLst>
              <a:ext uri="{FF2B5EF4-FFF2-40B4-BE49-F238E27FC236}">
                <a16:creationId xmlns:a16="http://schemas.microsoft.com/office/drawing/2014/main" id="{2F91FDEF-2F33-4879-86CF-DFEDFF41C7E4}"/>
              </a:ext>
            </a:extLst>
          </p:cNvPr>
          <p:cNvPicPr>
            <a:picLocks noChangeAspect="1"/>
          </p:cNvPicPr>
          <p:nvPr/>
        </p:nvPicPr>
        <p:blipFill>
          <a:blip r:embed="rId6"/>
          <a:stretch>
            <a:fillRect/>
          </a:stretch>
        </p:blipFill>
        <p:spPr>
          <a:xfrm>
            <a:off x="3477491" y="398402"/>
            <a:ext cx="4493141" cy="963251"/>
          </a:xfrm>
          <a:prstGeom prst="rect">
            <a:avLst/>
          </a:prstGeom>
        </p:spPr>
      </p:pic>
    </p:spTree>
    <p:extLst>
      <p:ext uri="{BB962C8B-B14F-4D97-AF65-F5344CB8AC3E}">
        <p14:creationId xmlns:p14="http://schemas.microsoft.com/office/powerpoint/2010/main" val="40204127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D98A0CD-DF4E-43A0-95D0-AB8013C96D4D}"/>
              </a:ext>
            </a:extLst>
          </p:cNvPr>
          <p:cNvPicPr>
            <a:picLocks noChangeAspect="1"/>
          </p:cNvPicPr>
          <p:nvPr/>
        </p:nvPicPr>
        <p:blipFill>
          <a:blip r:embed="rId2">
            <a:extLst>
              <a:ext uri="{BEBA8EAE-BF5A-486C-A8C5-ECC9F3942E4B}">
                <a14:imgProps xmlns:a14="http://schemas.microsoft.com/office/drawing/2010/main">
                  <a14:imgLayer r:embed="rId3">
                    <a14:imgEffect>
                      <a14:saturation sat="49000"/>
                    </a14:imgEffect>
                  </a14:imgLayer>
                </a14:imgProps>
              </a:ex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0" y="0"/>
            <a:ext cx="12192000" cy="7097486"/>
          </a:xfrm>
          <a:prstGeom prst="rect">
            <a:avLst/>
          </a:prstGeom>
          <a:effectLst>
            <a:glow rad="127000">
              <a:schemeClr val="accent1">
                <a:alpha val="20000"/>
              </a:schemeClr>
            </a:glow>
          </a:effectLst>
        </p:spPr>
      </p:pic>
      <p:sp>
        <p:nvSpPr>
          <p:cNvPr id="2" name="Title 1">
            <a:extLst>
              <a:ext uri="{FF2B5EF4-FFF2-40B4-BE49-F238E27FC236}">
                <a16:creationId xmlns:a16="http://schemas.microsoft.com/office/drawing/2014/main" id="{CB7B4CF0-CF0C-4064-A8FA-E5A4A1FFC5CA}"/>
              </a:ext>
            </a:extLst>
          </p:cNvPr>
          <p:cNvSpPr>
            <a:spLocks noGrp="1"/>
          </p:cNvSpPr>
          <p:nvPr>
            <p:ph type="title"/>
          </p:nvPr>
        </p:nvSpPr>
        <p:spPr/>
        <p:txBody>
          <a:bodyPr>
            <a:normAutofit fontScale="90000"/>
          </a:bodyPr>
          <a:lstStyle/>
          <a:p>
            <a:br>
              <a:rPr lang="en-GB" dirty="0">
                <a:latin typeface="Comic Sans MS" panose="030F0702030302020204" pitchFamily="66" charset="0"/>
              </a:rPr>
            </a:br>
            <a:r>
              <a:rPr lang="en-GB" sz="6000" dirty="0">
                <a:solidFill>
                  <a:srgbClr val="FFFF00"/>
                </a:solidFill>
                <a:latin typeface="Comic Sans MS" panose="030F0702030302020204" pitchFamily="66" charset="0"/>
              </a:rPr>
              <a:t>Worship Time with:</a:t>
            </a:r>
            <a:br>
              <a:rPr lang="en-GB" dirty="0">
                <a:latin typeface="Comic Sans MS" panose="030F0702030302020204" pitchFamily="66" charset="0"/>
              </a:rPr>
            </a:br>
            <a:endParaRPr lang="en-US" dirty="0"/>
          </a:p>
        </p:txBody>
      </p:sp>
      <p:sp>
        <p:nvSpPr>
          <p:cNvPr id="3" name="Content Placeholder 2">
            <a:extLst>
              <a:ext uri="{FF2B5EF4-FFF2-40B4-BE49-F238E27FC236}">
                <a16:creationId xmlns:a16="http://schemas.microsoft.com/office/drawing/2014/main" id="{D167FA2D-F5F9-4CF8-A2FB-5645018D853C}"/>
              </a:ext>
            </a:extLst>
          </p:cNvPr>
          <p:cNvSpPr>
            <a:spLocks noGrp="1"/>
          </p:cNvSpPr>
          <p:nvPr>
            <p:ph idx="1"/>
          </p:nvPr>
        </p:nvSpPr>
        <p:spPr/>
        <p:txBody>
          <a:bodyPr/>
          <a:lstStyle/>
          <a:p>
            <a:pPr marL="0" indent="0">
              <a:buNone/>
            </a:pPr>
            <a:endParaRPr lang="en-GB" dirty="0"/>
          </a:p>
          <a:p>
            <a:endParaRPr lang="en-GB" dirty="0"/>
          </a:p>
          <a:p>
            <a:pPr marL="0" indent="0" algn="ctr">
              <a:buNone/>
            </a:pPr>
            <a:endParaRPr lang="en-US" sz="72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6644236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CD34A68-369E-4EAE-BC55-1F5E08471443}"/>
              </a:ext>
            </a:extLst>
          </p:cNvPr>
          <p:cNvSpPr>
            <a:spLocks noGrp="1"/>
          </p:cNvSpPr>
          <p:nvPr>
            <p:ph idx="1"/>
          </p:nvPr>
        </p:nvSpPr>
        <p:spPr>
          <a:xfrm>
            <a:off x="838200" y="841953"/>
            <a:ext cx="10515600" cy="5531138"/>
          </a:xfrm>
        </p:spPr>
        <p:txBody>
          <a:bodyPr>
            <a:normAutofit/>
          </a:bodyPr>
          <a:lstStyle/>
          <a:p>
            <a:pPr marL="0" indent="0">
              <a:buNone/>
            </a:pPr>
            <a:r>
              <a:rPr lang="en-US" sz="3200" dirty="0">
                <a:latin typeface="Comic Sans MS" panose="030F0702030302020204" pitchFamily="66" charset="0"/>
              </a:rPr>
              <a:t>Most importantly encourage </a:t>
            </a:r>
            <a:r>
              <a:rPr lang="en-US" sz="3200" b="1" dirty="0">
                <a:latin typeface="Comic Sans MS" panose="030F0702030302020204" pitchFamily="66" charset="0"/>
              </a:rPr>
              <a:t>your child to read</a:t>
            </a:r>
            <a:r>
              <a:rPr lang="en-US" sz="3200" dirty="0">
                <a:latin typeface="Comic Sans MS" panose="030F0702030302020204" pitchFamily="66" charset="0"/>
              </a:rPr>
              <a:t> a suitable  book to you.  Later on it would be great if you could </a:t>
            </a:r>
            <a:r>
              <a:rPr lang="en-US" sz="3200" b="1" dirty="0">
                <a:latin typeface="Comic Sans MS" panose="030F0702030302020204" pitchFamily="66" charset="0"/>
              </a:rPr>
              <a:t>read</a:t>
            </a:r>
            <a:r>
              <a:rPr lang="en-US" sz="3200" dirty="0">
                <a:latin typeface="Comic Sans MS" panose="030F0702030302020204" pitchFamily="66" charset="0"/>
              </a:rPr>
              <a:t> a bedtime story to them. </a:t>
            </a: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pPr marL="0" indent="0" algn="ctr">
              <a:buNone/>
            </a:pPr>
            <a:endParaRPr lang="en-GB" dirty="0">
              <a:latin typeface="Comic Sans MS" panose="030F0702030302020204" pitchFamily="66" charset="0"/>
            </a:endParaRPr>
          </a:p>
          <a:p>
            <a:pPr marL="0" indent="0">
              <a:buNone/>
            </a:pPr>
            <a:r>
              <a:rPr lang="en-US" sz="3200" dirty="0">
                <a:solidFill>
                  <a:srgbClr val="FF0000"/>
                </a:solidFill>
                <a:latin typeface="Comic Sans MS" panose="030F0702030302020204" pitchFamily="66" charset="0"/>
              </a:rPr>
              <a:t>Please remember to send an email containing the work that they have done to</a:t>
            </a:r>
            <a:r>
              <a:rPr lang="en-US" sz="3200" dirty="0">
                <a:latin typeface="Comic Sans MS" panose="030F0702030302020204" pitchFamily="66" charset="0"/>
              </a:rPr>
              <a:t> </a:t>
            </a:r>
            <a:r>
              <a:rPr lang="en-US" sz="3200" u="sng" dirty="0">
                <a:latin typeface="Comic Sans MS" panose="030F0702030302020204" pitchFamily="66" charset="0"/>
                <a:hlinkClick r:id="rId2"/>
              </a:rPr>
              <a:t>teacher@kingslandengland.hereford.sch.uk</a:t>
            </a:r>
            <a:endParaRPr lang="en-US" sz="3200" dirty="0">
              <a:solidFill>
                <a:srgbClr val="FF0000"/>
              </a:solidFill>
              <a:latin typeface="Comic Sans MS" panose="030F0702030302020204" pitchFamily="66" charset="0"/>
            </a:endParaRPr>
          </a:p>
        </p:txBody>
      </p:sp>
      <p:pic>
        <p:nvPicPr>
          <p:cNvPr id="5" name="Picture 4">
            <a:extLst>
              <a:ext uri="{FF2B5EF4-FFF2-40B4-BE49-F238E27FC236}">
                <a16:creationId xmlns:a16="http://schemas.microsoft.com/office/drawing/2014/main" id="{933BEF15-73D7-497C-A681-2CE28AF367E1}"/>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897092" y="2128081"/>
            <a:ext cx="2992583" cy="2239449"/>
          </a:xfrm>
          <a:prstGeom prst="rect">
            <a:avLst/>
          </a:prstGeom>
        </p:spPr>
      </p:pic>
    </p:spTree>
    <p:extLst>
      <p:ext uri="{BB962C8B-B14F-4D97-AF65-F5344CB8AC3E}">
        <p14:creationId xmlns:p14="http://schemas.microsoft.com/office/powerpoint/2010/main" val="18540424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2899</TotalTime>
  <Words>872</Words>
  <Application>Microsoft Office PowerPoint</Application>
  <PresentationFormat>Widescreen</PresentationFormat>
  <Paragraphs>143</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Calibri Light</vt:lpstr>
      <vt:lpstr>Comic Sans MS</vt:lpstr>
      <vt:lpstr>Times New Roman</vt:lpstr>
      <vt:lpstr>Office Theme</vt:lpstr>
      <vt:lpstr>Monday 22nd  February 2021</vt:lpstr>
      <vt:lpstr>             RWI     Each day for RWI you will need:                  Rainbow Group                       Sunshine Group                   Tag                                             Follow Me!                   book                                           book                                        ‘Weekly Writing sheet’ RWI (from                         your pack)                    Could you please download the relevant book for your child as we will continue to read it throughout the week.                       </vt:lpstr>
      <vt:lpstr>          Rainbow Group   Our new sound for this week ea  </vt:lpstr>
      <vt:lpstr>          Sunshine Group            Our new sound for this week: ai</vt:lpstr>
      <vt:lpstr>Our Structure for RWI</vt:lpstr>
      <vt:lpstr>Our Structure for RWI</vt:lpstr>
      <vt:lpstr>Our Structure for RWI</vt:lpstr>
      <vt:lpstr>Our Structure for RWI</vt:lpstr>
      <vt:lpstr>Our Structure for RWI</vt:lpstr>
      <vt:lpstr>          Rainbow Group Today’s Hold a Sentence is:    He hid in the big box.</vt:lpstr>
      <vt:lpstr>Our Structure for RWI  Now you are ready to write the Hold a Sentence down on your paper.</vt:lpstr>
      <vt:lpstr>           Time to check                      Rainbow Group  He hid in the big box.</vt:lpstr>
      <vt:lpstr>        Stick your sheet in the front of your purple book.     Thank you for working hard.                                         Now have a break and a snack.  </vt:lpstr>
      <vt:lpstr>                          White Rose Maths</vt:lpstr>
      <vt:lpstr>                          White Rose Maths</vt:lpstr>
      <vt:lpstr>                          White Rose Maths</vt:lpstr>
      <vt:lpstr>                          White Rose Maths</vt:lpstr>
      <vt:lpstr>                      White Rose Maths  </vt:lpstr>
      <vt:lpstr>PowerPoint Presentation</vt:lpstr>
      <vt:lpstr> Worship Time with: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HELEN WILSON</dc:creator>
  <cp:lastModifiedBy>HELEN WILSON</cp:lastModifiedBy>
  <cp:revision>123</cp:revision>
  <dcterms:created xsi:type="dcterms:W3CDTF">2021-01-05T21:58:22Z</dcterms:created>
  <dcterms:modified xsi:type="dcterms:W3CDTF">2021-02-21T12:56:26Z</dcterms:modified>
</cp:coreProperties>
</file>