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00" r:id="rId3"/>
    <p:sldId id="268" r:id="rId4"/>
    <p:sldId id="269" r:id="rId5"/>
    <p:sldId id="285" r:id="rId6"/>
    <p:sldId id="257" r:id="rId7"/>
    <p:sldId id="270" r:id="rId8"/>
    <p:sldId id="281" r:id="rId9"/>
    <p:sldId id="272" r:id="rId10"/>
    <p:sldId id="287" r:id="rId11"/>
    <p:sldId id="286" r:id="rId12"/>
    <p:sldId id="288" r:id="rId13"/>
    <p:sldId id="289" r:id="rId14"/>
    <p:sldId id="290" r:id="rId15"/>
    <p:sldId id="291" r:id="rId16"/>
    <p:sldId id="263" r:id="rId17"/>
    <p:sldId id="301" r:id="rId18"/>
    <p:sldId id="275" r:id="rId19"/>
    <p:sldId id="292" r:id="rId20"/>
    <p:sldId id="308" r:id="rId21"/>
    <p:sldId id="277" r:id="rId22"/>
    <p:sldId id="299" r:id="rId23"/>
    <p:sldId id="265" r:id="rId24"/>
    <p:sldId id="295" r:id="rId25"/>
    <p:sldId id="26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74"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2/10/2021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97563367"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hyperlink" Target="https://pixabay.com/en/rainbow-default-colors-948520/" TargetMode="External"/><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pencil-p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freeimageslive.co.uk/free_stock_image/cartoon-eyes-1-jpg" TargetMode="External"/><Relationship Id="rId5" Type="http://schemas.openxmlformats.org/officeDocument/2006/relationships/image" Target="../media/image19.jpg"/><Relationship Id="rId4" Type="http://schemas.openxmlformats.org/officeDocument/2006/relationships/hyperlink" Target="https://pixabay.com/en/rainbow-default-colors-94852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www.freeimageslive.co.uk/free_stock_image/cartoon-eyes-1-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hyperlink" Target="http://www.pngall.com/sunshine-p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pixabay.com/en/rainbow-default-colors-948520/"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vimeo.com/497563367" TargetMode="Externa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hyperlink" Target="https://en.wikipedia.org/wiki/File:Operators_(maths)_linear.svg"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hyperlink" Target="https://en.wikipedia.org/wiki/File:Operators_(maths)_linear.svg" TargetMode="External"/><Relationship Id="rId7" Type="http://schemas.openxmlformats.org/officeDocument/2006/relationships/image" Target="../media/image29.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hyperlink" Target="https://vimeo.com/487175458/fb36b412d8" TargetMode="External"/><Relationship Id="rId4" Type="http://schemas.openxmlformats.org/officeDocument/2006/relationships/hyperlink" Target="http://www.writerightwords.com/worship-is-a-posture/"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Wednesday 10</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endParaRPr lang="en-GB" sz="2400" i="1" u="sng" dirty="0">
              <a:solidFill>
                <a:srgbClr val="FFC000"/>
              </a:solidFill>
              <a:latin typeface="Comic Sans MS" panose="030F0702030302020204" pitchFamily="66" charset="0"/>
            </a:endParaRPr>
          </a:p>
          <a:p>
            <a:pPr marL="0" indent="0">
              <a:buNone/>
            </a:pPr>
            <a:r>
              <a:rPr lang="en-GB" sz="2400" i="1" dirty="0">
                <a:solidFill>
                  <a:srgbClr val="FFC000"/>
                </a:solidFill>
                <a:latin typeface="Comic Sans MS" panose="030F0702030302020204" pitchFamily="66" charset="0"/>
              </a:rPr>
              <a:t>For RWI you will need access to the Roll and Read sheet, a dice and the Edit a Sentence. For maths you need to be able to see a copy of subtraction grid and worksheet.</a:t>
            </a:r>
            <a:endParaRPr lang="en-US" i="1" dirty="0">
              <a:solidFill>
                <a:srgbClr val="FFC000"/>
              </a:solidFill>
              <a:highlight>
                <a:srgbClr val="FFFF00"/>
              </a:highlight>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1592678068"/>
              </p:ext>
            </p:extLst>
          </p:nvPr>
        </p:nvGraphicFramePr>
        <p:xfrm>
          <a:off x="928255" y="4068776"/>
          <a:ext cx="10155382" cy="2105891"/>
        </p:xfrm>
        <a:graphic>
          <a:graphicData uri="http://schemas.openxmlformats.org/drawingml/2006/table">
            <a:tbl>
              <a:tblPr firstRow="1" bandRow="1">
                <a:tableStyleId>{5C22544A-7EE6-4342-B048-85BDC9FD1C3A}</a:tableStyleId>
              </a:tblPr>
              <a:tblGrid>
                <a:gridCol w="872836">
                  <a:extLst>
                    <a:ext uri="{9D8B030D-6E8A-4147-A177-3AD203B41FA5}">
                      <a16:colId xmlns:a16="http://schemas.microsoft.com/office/drawing/2014/main" val="1057356747"/>
                    </a:ext>
                  </a:extLst>
                </a:gridCol>
                <a:gridCol w="1427018">
                  <a:extLst>
                    <a:ext uri="{9D8B030D-6E8A-4147-A177-3AD203B41FA5}">
                      <a16:colId xmlns:a16="http://schemas.microsoft.com/office/drawing/2014/main" val="2036603641"/>
                    </a:ext>
                  </a:extLst>
                </a:gridCol>
                <a:gridCol w="1577567">
                  <a:extLst>
                    <a:ext uri="{9D8B030D-6E8A-4147-A177-3AD203B41FA5}">
                      <a16:colId xmlns:a16="http://schemas.microsoft.com/office/drawing/2014/main" val="3670510117"/>
                    </a:ext>
                  </a:extLst>
                </a:gridCol>
                <a:gridCol w="290646">
                  <a:extLst>
                    <a:ext uri="{9D8B030D-6E8A-4147-A177-3AD203B41FA5}">
                      <a16:colId xmlns:a16="http://schemas.microsoft.com/office/drawing/2014/main" val="853626756"/>
                    </a:ext>
                  </a:extLst>
                </a:gridCol>
                <a:gridCol w="2278669">
                  <a:extLst>
                    <a:ext uri="{9D8B030D-6E8A-4147-A177-3AD203B41FA5}">
                      <a16:colId xmlns:a16="http://schemas.microsoft.com/office/drawing/2014/main" val="1405776208"/>
                    </a:ext>
                  </a:extLst>
                </a:gridCol>
                <a:gridCol w="313897">
                  <a:extLst>
                    <a:ext uri="{9D8B030D-6E8A-4147-A177-3AD203B41FA5}">
                      <a16:colId xmlns:a16="http://schemas.microsoft.com/office/drawing/2014/main" val="3688789344"/>
                    </a:ext>
                  </a:extLst>
                </a:gridCol>
                <a:gridCol w="1581117">
                  <a:extLst>
                    <a:ext uri="{9D8B030D-6E8A-4147-A177-3AD203B41FA5}">
                      <a16:colId xmlns:a16="http://schemas.microsoft.com/office/drawing/2014/main" val="1246538563"/>
                    </a:ext>
                  </a:extLst>
                </a:gridCol>
                <a:gridCol w="837062">
                  <a:extLst>
                    <a:ext uri="{9D8B030D-6E8A-4147-A177-3AD203B41FA5}">
                      <a16:colId xmlns:a16="http://schemas.microsoft.com/office/drawing/2014/main" val="1958461331"/>
                    </a:ext>
                  </a:extLst>
                </a:gridCol>
                <a:gridCol w="976570">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air,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ir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ou</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and oy</a:t>
                      </a:r>
                    </a:p>
                    <a:p>
                      <a:pPr marL="346075" marR="0" indent="-346075" algn="l">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Roll and Read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ow – brown cow</a:t>
                      </a:r>
                    </a:p>
                    <a:p>
                      <a:pPr marL="346075" marR="0" indent="-346075" algn="l" defTabSz="973138">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Roll and Read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A Bad Fox</a:t>
                      </a:r>
                      <a:endParaRPr lang="en-US" sz="10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A Bad Fright</a:t>
                      </a:r>
                      <a:endParaRPr lang="en-US" sz="10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-Edit a Sentence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Subtraction - </a:t>
                      </a:r>
                      <a:r>
                        <a:rPr lang="en-US" sz="800" dirty="0">
                          <a:effectLst/>
                          <a:latin typeface="Comic Sans MS" panose="030F0702030302020204" pitchFamily="66" charset="0"/>
                          <a:ea typeface="Calibri" panose="020F0502020204030204" pitchFamily="34" charset="0"/>
                          <a:cs typeface="Times New Roman" panose="02020603050405020304" pitchFamily="18" charset="0"/>
                        </a:rPr>
                        <a:t>counting back</a:t>
                      </a: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https://vimeo.com/497563367</a:t>
                      </a: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w</a:t>
                      </a:r>
                      <a:r>
                        <a:rPr lang="en-US" sz="800" dirty="0" err="1">
                          <a:effectLst/>
                          <a:latin typeface="Comic Sans MS" panose="030F0702030302020204" pitchFamily="66" charset="0"/>
                          <a:ea typeface="Calibri" panose="020F0502020204030204" pitchFamily="34" charset="0"/>
                          <a:cs typeface="Times New Roman" panose="02020603050405020304" pitchFamily="18" charset="0"/>
                        </a:rPr>
                        <a:t>orksheet</a:t>
                      </a: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Science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I Sing Pop</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912289" y="4800990"/>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931340" y="5485491"/>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369607" y="4800990"/>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449625" y="5121721"/>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 Bad Fox                                A Bad Fright   </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100" i="1" dirty="0">
                <a:solidFill>
                  <a:srgbClr val="FFC000"/>
                </a:solidFill>
                <a:latin typeface="Comic Sans MS" panose="030F0702030302020204" pitchFamily="66" charset="0"/>
              </a:rPr>
              <a:t>Could you please download the relevant book for your child as we will continue to read it throughout the week.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057557"/>
            <a:ext cx="2126672" cy="1381778"/>
          </a:xfrm>
          <a:prstGeom prst="rect">
            <a:avLst/>
          </a:prstGeom>
        </p:spPr>
      </p:pic>
      <p:pic>
        <p:nvPicPr>
          <p:cNvPr id="3" name="Picture 2">
            <a:extLst>
              <a:ext uri="{FF2B5EF4-FFF2-40B4-BE49-F238E27FC236}">
                <a16:creationId xmlns:a16="http://schemas.microsoft.com/office/drawing/2014/main" id="{421B1F2C-779D-40A5-B3FB-1840B97AE31E}"/>
              </a:ext>
            </a:extLst>
          </p:cNvPr>
          <p:cNvPicPr>
            <a:picLocks noChangeAspect="1"/>
          </p:cNvPicPr>
          <p:nvPr/>
        </p:nvPicPr>
        <p:blipFill>
          <a:blip r:embed="rId4"/>
          <a:stretch>
            <a:fillRect/>
          </a:stretch>
        </p:blipFill>
        <p:spPr>
          <a:xfrm>
            <a:off x="1018310" y="2310367"/>
            <a:ext cx="2126673" cy="1535328"/>
          </a:xfrm>
          <a:prstGeom prst="rect">
            <a:avLst/>
          </a:prstGeom>
        </p:spPr>
      </p:pic>
      <p:pic>
        <p:nvPicPr>
          <p:cNvPr id="6" name="Picture 5">
            <a:extLst>
              <a:ext uri="{FF2B5EF4-FFF2-40B4-BE49-F238E27FC236}">
                <a16:creationId xmlns:a16="http://schemas.microsoft.com/office/drawing/2014/main" id="{D229F604-FBBF-48DD-9C90-437A17DFE129}"/>
              </a:ext>
            </a:extLst>
          </p:cNvPr>
          <p:cNvPicPr>
            <a:picLocks noChangeAspect="1"/>
          </p:cNvPicPr>
          <p:nvPr/>
        </p:nvPicPr>
        <p:blipFill>
          <a:blip r:embed="rId5"/>
          <a:stretch>
            <a:fillRect/>
          </a:stretch>
        </p:blipFill>
        <p:spPr>
          <a:xfrm>
            <a:off x="6096000" y="2260221"/>
            <a:ext cx="2150548" cy="1535328"/>
          </a:xfrm>
          <a:prstGeom prst="rect">
            <a:avLst/>
          </a:prstGeom>
        </p:spPr>
      </p:pic>
    </p:spTree>
    <p:extLst>
      <p:ext uri="{BB962C8B-B14F-4D97-AF65-F5344CB8AC3E}">
        <p14:creationId xmlns:p14="http://schemas.microsoft.com/office/powerpoint/2010/main" val="2039502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711343" y="823417"/>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sz="4900" u="sng"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air,   ir,   ou,   oy</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23962" y="4893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425905" y="3676505"/>
            <a:ext cx="8248732" cy="3046988"/>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8" name="Picture 7">
            <a:extLst>
              <a:ext uri="{FF2B5EF4-FFF2-40B4-BE49-F238E27FC236}">
                <a16:creationId xmlns:a16="http://schemas.microsoft.com/office/drawing/2014/main" id="{871E29BA-7035-4585-9B12-25490BE7BB79}"/>
              </a:ext>
            </a:extLst>
          </p:cNvPr>
          <p:cNvPicPr>
            <a:picLocks noChangeAspect="1"/>
          </p:cNvPicPr>
          <p:nvPr/>
        </p:nvPicPr>
        <p:blipFill>
          <a:blip r:embed="rId5"/>
          <a:stretch>
            <a:fillRect/>
          </a:stretch>
        </p:blipFill>
        <p:spPr>
          <a:xfrm>
            <a:off x="5479646" y="2494198"/>
            <a:ext cx="919725" cy="934802"/>
          </a:xfrm>
          <a:prstGeom prst="rect">
            <a:avLst/>
          </a:prstGeom>
        </p:spPr>
      </p:pic>
      <p:pic>
        <p:nvPicPr>
          <p:cNvPr id="9" name="Picture 8">
            <a:extLst>
              <a:ext uri="{FF2B5EF4-FFF2-40B4-BE49-F238E27FC236}">
                <a16:creationId xmlns:a16="http://schemas.microsoft.com/office/drawing/2014/main" id="{81CED626-83A4-4396-BD74-45DB64FA6595}"/>
              </a:ext>
            </a:extLst>
          </p:cNvPr>
          <p:cNvPicPr>
            <a:picLocks noChangeAspect="1"/>
          </p:cNvPicPr>
          <p:nvPr/>
        </p:nvPicPr>
        <p:blipFill>
          <a:blip r:embed="rId6"/>
          <a:stretch>
            <a:fillRect/>
          </a:stretch>
        </p:blipFill>
        <p:spPr>
          <a:xfrm>
            <a:off x="2525777" y="2494198"/>
            <a:ext cx="927077" cy="934802"/>
          </a:xfrm>
          <a:prstGeom prst="rect">
            <a:avLst/>
          </a:prstGeom>
        </p:spPr>
      </p:pic>
      <p:pic>
        <p:nvPicPr>
          <p:cNvPr id="10" name="Picture 9">
            <a:extLst>
              <a:ext uri="{FF2B5EF4-FFF2-40B4-BE49-F238E27FC236}">
                <a16:creationId xmlns:a16="http://schemas.microsoft.com/office/drawing/2014/main" id="{A7E0B849-2394-4BBA-81A1-2172E1C3F5D3}"/>
              </a:ext>
            </a:extLst>
          </p:cNvPr>
          <p:cNvPicPr>
            <a:picLocks noChangeAspect="1"/>
          </p:cNvPicPr>
          <p:nvPr/>
        </p:nvPicPr>
        <p:blipFill>
          <a:blip r:embed="rId7"/>
          <a:stretch>
            <a:fillRect/>
          </a:stretch>
        </p:blipFill>
        <p:spPr>
          <a:xfrm>
            <a:off x="4039291" y="2494198"/>
            <a:ext cx="853918" cy="905447"/>
          </a:xfrm>
          <a:prstGeom prst="rect">
            <a:avLst/>
          </a:prstGeom>
        </p:spPr>
      </p:pic>
      <p:pic>
        <p:nvPicPr>
          <p:cNvPr id="3" name="Picture 2">
            <a:extLst>
              <a:ext uri="{FF2B5EF4-FFF2-40B4-BE49-F238E27FC236}">
                <a16:creationId xmlns:a16="http://schemas.microsoft.com/office/drawing/2014/main" id="{2F8309B6-6BEF-4DF6-923A-C3E096564190}"/>
              </a:ext>
            </a:extLst>
          </p:cNvPr>
          <p:cNvPicPr>
            <a:picLocks noChangeAspect="1"/>
          </p:cNvPicPr>
          <p:nvPr/>
        </p:nvPicPr>
        <p:blipFill>
          <a:blip r:embed="rId8"/>
          <a:stretch>
            <a:fillRect/>
          </a:stretch>
        </p:blipFill>
        <p:spPr>
          <a:xfrm>
            <a:off x="6985808" y="2494198"/>
            <a:ext cx="962593" cy="934802"/>
          </a:xfrm>
          <a:prstGeom prst="rect">
            <a:avLst/>
          </a:prstGeom>
        </p:spPr>
      </p:pic>
      <p:pic>
        <p:nvPicPr>
          <p:cNvPr id="11" name="Picture 10">
            <a:extLst>
              <a:ext uri="{FF2B5EF4-FFF2-40B4-BE49-F238E27FC236}">
                <a16:creationId xmlns:a16="http://schemas.microsoft.com/office/drawing/2014/main" id="{D601438C-2554-4214-B275-C10D007ED5F4}"/>
              </a:ext>
            </a:extLst>
          </p:cNvPr>
          <p:cNvPicPr>
            <a:picLocks noChangeAspect="1"/>
          </p:cNvPicPr>
          <p:nvPr/>
        </p:nvPicPr>
        <p:blipFill>
          <a:blip r:embed="rId9"/>
          <a:stretch>
            <a:fillRect/>
          </a:stretch>
        </p:blipFill>
        <p:spPr>
          <a:xfrm>
            <a:off x="9043988" y="4288015"/>
            <a:ext cx="2601104" cy="1823967"/>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480147" y="1265299"/>
            <a:ext cx="10515600" cy="1325563"/>
          </a:xfrm>
        </p:spPr>
        <p:txBody>
          <a:bodyPr>
            <a:normAutofit fontScale="90000"/>
          </a:bodyPr>
          <a:lstStyle/>
          <a:p>
            <a:pPr algn="ctr"/>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ow – brown cow</a:t>
            </a:r>
            <a:r>
              <a:rPr lang="en-GB" dirty="0">
                <a:latin typeface="Comic Sans MS" panose="030F0702030302020204" pitchFamily="66" charset="0"/>
              </a:rPr>
              <a:t>                   </a:t>
            </a:r>
            <a:endParaRPr lang="en-US" sz="4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73452" y="308477"/>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428881" y="2895223"/>
            <a:ext cx="8281670" cy="3046988"/>
          </a:xfrm>
          <a:prstGeom prst="rect">
            <a:avLst/>
          </a:prstGeom>
        </p:spPr>
        <p:txBody>
          <a:bodyPr wrap="square">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AAF7B0A7-9BCA-407D-9A80-31D4E65D39A4}"/>
              </a:ext>
            </a:extLst>
          </p:cNvPr>
          <p:cNvPicPr>
            <a:picLocks noChangeAspect="1"/>
          </p:cNvPicPr>
          <p:nvPr/>
        </p:nvPicPr>
        <p:blipFill>
          <a:blip r:embed="rId5"/>
          <a:stretch>
            <a:fillRect/>
          </a:stretch>
        </p:blipFill>
        <p:spPr>
          <a:xfrm>
            <a:off x="8710551" y="3926945"/>
            <a:ext cx="2564823" cy="1817518"/>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874818" y="245781"/>
            <a:ext cx="10515600" cy="1325563"/>
          </a:xfrm>
        </p:spPr>
        <p:txBody>
          <a:bodyPr>
            <a:normAutofit/>
          </a:bodyPr>
          <a:lstStyle/>
          <a:p>
            <a:r>
              <a:rPr lang="en-GB" sz="3600" u="sng" dirty="0">
                <a:latin typeface="Comic Sans MS" panose="030F0702030302020204" pitchFamily="66" charset="0"/>
              </a:rPr>
              <a:t>How to Play Roll and Read</a:t>
            </a:r>
            <a:endParaRPr lang="en-US" sz="3600" u="sng"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22854" y="339132"/>
            <a:ext cx="831883" cy="852882"/>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530015" y="1844336"/>
            <a:ext cx="8281670" cy="4031873"/>
          </a:xfrm>
          <a:prstGeom prst="rect">
            <a:avLst/>
          </a:prstGeom>
        </p:spPr>
        <p:txBody>
          <a:bodyPr wrap="square">
            <a:spAutoFit/>
          </a:bodyPr>
          <a:lstStyle/>
          <a:p>
            <a:r>
              <a:rPr lang="en-GB" sz="3200" dirty="0">
                <a:latin typeface="Comic Sans MS" panose="030F0702030302020204" pitchFamily="66" charset="0"/>
              </a:rPr>
              <a:t>You can either: print this off and tick or colour in the words your child has read; or leave it on the screen to read.</a:t>
            </a:r>
          </a:p>
          <a:p>
            <a:pPr marL="457200" indent="-457200">
              <a:buFont typeface="Arial" panose="020B0604020202020204" pitchFamily="34" charset="0"/>
              <a:buChar char="•"/>
            </a:pPr>
            <a:endParaRPr lang="en-GB" sz="3200" dirty="0">
              <a:latin typeface="Comic Sans MS" panose="030F0702030302020204" pitchFamily="66" charset="0"/>
            </a:endParaRPr>
          </a:p>
          <a:p>
            <a:r>
              <a:rPr lang="en-GB" sz="3200" dirty="0">
                <a:latin typeface="Comic Sans MS" panose="030F0702030302020204" pitchFamily="66" charset="0"/>
              </a:rPr>
              <a:t>Roll the dice and read the first word in that row, keep on rolling the dice and reading the words until you fill a complete row.  </a:t>
            </a:r>
            <a:endParaRPr lang="en-US" sz="3200" dirty="0">
              <a:latin typeface="Comic Sans MS" panose="030F0702030302020204" pitchFamily="66" charset="0"/>
            </a:endParaRPr>
          </a:p>
        </p:txBody>
      </p:sp>
      <p:pic>
        <p:nvPicPr>
          <p:cNvPr id="9" name="Picture 8">
            <a:extLst>
              <a:ext uri="{FF2B5EF4-FFF2-40B4-BE49-F238E27FC236}">
                <a16:creationId xmlns:a16="http://schemas.microsoft.com/office/drawing/2014/main" id="{236B5C34-606E-4356-B788-350FB278EF1D}"/>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95721" y="489349"/>
            <a:ext cx="1162050" cy="552449"/>
          </a:xfrm>
          <a:prstGeom prst="rect">
            <a:avLst/>
          </a:prstGeom>
        </p:spPr>
      </p:pic>
    </p:spTree>
    <p:extLst>
      <p:ext uri="{BB962C8B-B14F-4D97-AF65-F5344CB8AC3E}">
        <p14:creationId xmlns:p14="http://schemas.microsoft.com/office/powerpoint/2010/main" val="2442708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a:t>
            </a:r>
            <a:r>
              <a:rPr lang="en-GB" sz="3200" u="sng" dirty="0">
                <a:solidFill>
                  <a:srgbClr val="FF0000"/>
                </a:solidFill>
                <a:latin typeface="Comic Sans MS" panose="030F0702030302020204" pitchFamily="66" charset="0"/>
              </a:rPr>
              <a:t>read the </a:t>
            </a:r>
            <a:r>
              <a:rPr lang="en-GB" sz="3200" u="sng">
                <a:solidFill>
                  <a:srgbClr val="FF0000"/>
                </a:solidFill>
                <a:latin typeface="Comic Sans MS" panose="030F0702030302020204" pitchFamily="66" charset="0"/>
              </a:rPr>
              <a:t>story. </a:t>
            </a:r>
            <a:r>
              <a:rPr lang="en-GB" sz="3200">
                <a:solidFill>
                  <a:srgbClr val="FF0000"/>
                </a:solidFill>
                <a:latin typeface="Comic Sans MS" panose="030F0702030302020204" pitchFamily="66" charset="0"/>
              </a:rPr>
              <a:t>Remember </a:t>
            </a:r>
            <a:r>
              <a:rPr lang="en-GB" sz="3200" dirty="0">
                <a:solidFill>
                  <a:srgbClr val="FF0000"/>
                </a:solidFill>
                <a:latin typeface="Comic Sans MS" panose="030F0702030302020204" pitchFamily="66" charset="0"/>
              </a:rPr>
              <a:t>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Our Structure for RWI</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612813"/>
            <a:ext cx="8981519" cy="5509200"/>
          </a:xfrm>
          <a:prstGeom prst="rect">
            <a:avLst/>
          </a:prstGeom>
        </p:spPr>
        <p:txBody>
          <a:bodyPr wrap="square">
            <a:spAutoFit/>
          </a:bodyPr>
          <a:lstStyle/>
          <a:p>
            <a:r>
              <a:rPr lang="en-GB" sz="3200" dirty="0">
                <a:latin typeface="Comic Sans MS" panose="030F0702030302020204" pitchFamily="66" charset="0"/>
              </a:rPr>
              <a:t>Today we have two activities to do:</a:t>
            </a:r>
          </a:p>
          <a:p>
            <a:endParaRPr lang="en-GB" sz="3200" dirty="0">
              <a:latin typeface="Comic Sans MS" panose="030F0702030302020204" pitchFamily="66" charset="0"/>
            </a:endParaRPr>
          </a:p>
          <a:p>
            <a:pPr marL="514350" indent="-514350">
              <a:buAutoNum type="arabicPeriod"/>
            </a:pPr>
            <a:r>
              <a:rPr lang="en-GB" sz="3200" u="sng" dirty="0">
                <a:latin typeface="Comic Sans MS" panose="030F0702030302020204" pitchFamily="66" charset="0"/>
              </a:rPr>
              <a:t>Questions to Answer (a verbal activity, no writing!) </a:t>
            </a:r>
            <a:r>
              <a:rPr lang="en-GB" sz="3200" dirty="0">
                <a:latin typeface="Comic Sans MS" panose="030F0702030302020204" pitchFamily="66" charset="0"/>
              </a:rPr>
              <a:t>- see page 14 of your reading book.</a:t>
            </a:r>
          </a:p>
          <a:p>
            <a:r>
              <a:rPr lang="en-GB" sz="3200" dirty="0">
                <a:latin typeface="Comic Sans MS" panose="030F0702030302020204" pitchFamily="66" charset="0"/>
              </a:rPr>
              <a:t>    Get an adult ask you the questions. Don’t </a:t>
            </a:r>
          </a:p>
          <a:p>
            <a:r>
              <a:rPr lang="en-GB" sz="3200" dirty="0">
                <a:latin typeface="Comic Sans MS" panose="030F0702030302020204" pitchFamily="66" charset="0"/>
              </a:rPr>
              <a:t>    forget to turn to the correct page to help </a:t>
            </a:r>
          </a:p>
          <a:p>
            <a:r>
              <a:rPr lang="en-GB" sz="3200" dirty="0">
                <a:latin typeface="Comic Sans MS" panose="030F0702030302020204" pitchFamily="66" charset="0"/>
              </a:rPr>
              <a:t>    you to find the answer.</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Remember to answer in </a:t>
            </a:r>
            <a:r>
              <a:rPr lang="en-GB" sz="3200" u="sng" dirty="0">
                <a:solidFill>
                  <a:srgbClr val="FF0000"/>
                </a:solidFill>
                <a:latin typeface="Comic Sans MS" panose="030F0702030302020204" pitchFamily="66" charset="0"/>
              </a:rPr>
              <a:t>full sentences</a:t>
            </a:r>
            <a:r>
              <a:rPr lang="en-GB" sz="3200" dirty="0">
                <a:solidFill>
                  <a:srgbClr val="FF0000"/>
                </a:solidFill>
                <a:latin typeface="Comic Sans MS" panose="030F0702030302020204" pitchFamily="66" charset="0"/>
              </a:rPr>
              <a:t>. </a:t>
            </a:r>
          </a:p>
          <a:p>
            <a:endParaRPr lang="en-GB" sz="32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5180A6B7-2785-47C9-8C95-5B0E8F97F8C0}"/>
              </a:ext>
            </a:extLst>
          </p:cNvPr>
          <p:cNvPicPr>
            <a:picLocks noChangeAspect="1"/>
          </p:cNvPicPr>
          <p:nvPr/>
        </p:nvPicPr>
        <p:blipFill>
          <a:blip r:embed="rId3"/>
          <a:stretch>
            <a:fillRect/>
          </a:stretch>
        </p:blipFill>
        <p:spPr>
          <a:xfrm>
            <a:off x="9489139" y="4479293"/>
            <a:ext cx="2250423" cy="1503247"/>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473219" y="1499943"/>
            <a:ext cx="10028526" cy="5509200"/>
          </a:xfrm>
          <a:prstGeom prst="rect">
            <a:avLst/>
          </a:prstGeom>
        </p:spPr>
        <p:txBody>
          <a:bodyPr wrap="square">
            <a:spAutoFit/>
          </a:bodyPr>
          <a:lstStyle/>
          <a:p>
            <a:r>
              <a:rPr lang="en-GB" sz="3200" dirty="0">
                <a:latin typeface="Comic Sans MS" panose="030F0702030302020204" pitchFamily="66" charset="0"/>
              </a:rPr>
              <a:t>2. </a:t>
            </a:r>
            <a:r>
              <a:rPr lang="en-GB" sz="3200" u="sng" dirty="0">
                <a:latin typeface="Comic Sans MS" panose="030F0702030302020204" pitchFamily="66" charset="0"/>
              </a:rPr>
              <a:t>Edit a Sentence</a:t>
            </a:r>
            <a:r>
              <a:rPr lang="en-GB" sz="3200" dirty="0">
                <a:latin typeface="Comic Sans MS" panose="030F0702030302020204" pitchFamily="66" charset="0"/>
              </a:rPr>
              <a:t>.</a:t>
            </a:r>
          </a:p>
          <a:p>
            <a:r>
              <a:rPr lang="en-GB" sz="3200" dirty="0">
                <a:latin typeface="Comic Sans MS" panose="030F0702030302020204" pitchFamily="66" charset="0"/>
              </a:rPr>
              <a:t>On the following pages there is a sentence, one for each group to read. </a:t>
            </a:r>
          </a:p>
          <a:p>
            <a:r>
              <a:rPr lang="en-GB" sz="3200" dirty="0">
                <a:latin typeface="Comic Sans MS" panose="030F0702030302020204" pitchFamily="66" charset="0"/>
              </a:rPr>
              <a:t>We do this every week in class so they know that there are some mistakes and their job is to look carefully at the sentence to try to spot all of the errors.</a:t>
            </a:r>
          </a:p>
          <a:p>
            <a:r>
              <a:rPr lang="en-GB" sz="3200" dirty="0">
                <a:latin typeface="Comic Sans MS" panose="030F0702030302020204" pitchFamily="66" charset="0"/>
              </a:rPr>
              <a:t>Once they have done this they circle them and then copy the corrected sentence onto the Wednesday section of the Weekly Handout Sheet.  </a:t>
            </a:r>
          </a:p>
          <a:p>
            <a:endParaRPr lang="en-GB" sz="3200" dirty="0">
              <a:solidFill>
                <a:srgbClr val="FF0000"/>
              </a:solidFill>
              <a:latin typeface="Comic Sans MS" panose="030F0702030302020204" pitchFamily="66" charset="0"/>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391775" y="2078549"/>
            <a:ext cx="859725" cy="859725"/>
          </a:xfrm>
          <a:prstGeom prst="rect">
            <a:avLst/>
          </a:prstGeom>
        </p:spPr>
      </p:pic>
    </p:spTree>
    <p:extLst>
      <p:ext uri="{BB962C8B-B14F-4D97-AF65-F5344CB8AC3E}">
        <p14:creationId xmlns:p14="http://schemas.microsoft.com/office/powerpoint/2010/main" val="3204074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pPr marL="1204913" indent="-12049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r>
              <a:rPr lang="en-GB" sz="4900" dirty="0">
                <a:solidFill>
                  <a:srgbClr val="7030A0"/>
                </a:solidFill>
                <a:latin typeface="Comic Sans MS" panose="030F0702030302020204" pitchFamily="66" charset="0"/>
              </a:rPr>
              <a:t>the man gets the bad fix and puts        hem in a bag</a:t>
            </a:r>
            <a:endParaRPr lang="en-US" sz="4900" dirty="0">
              <a:solidFill>
                <a:srgbClr val="7030A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030540" y="1871064"/>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240323" y="3258976"/>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a:t>
            </a:r>
            <a:r>
              <a:rPr lang="en-GB" sz="2800" u="sng" dirty="0">
                <a:solidFill>
                  <a:srgbClr val="FF0000"/>
                </a:solidFill>
                <a:latin typeface="Comic Sans MS" panose="030F0702030302020204" pitchFamily="66" charset="0"/>
              </a:rPr>
              <a:t>4</a:t>
            </a:r>
            <a:r>
              <a:rPr lang="en-GB" sz="2800" u="sng" dirty="0">
                <a:latin typeface="Comic Sans MS" panose="030F0702030302020204" pitchFamily="66" charset="0"/>
              </a:rPr>
              <a:t> mistakes:</a:t>
            </a:r>
            <a:endParaRPr lang="en-GB" sz="2800" dirty="0">
              <a:latin typeface="Comic Sans MS" panose="030F0702030302020204" pitchFamily="66" charset="0"/>
            </a:endParaRPr>
          </a:p>
          <a:p>
            <a:pPr algn="ctr"/>
            <a:r>
              <a:rPr lang="en-GB" sz="2800" b="1" dirty="0">
                <a:solidFill>
                  <a:srgbClr val="FF0000"/>
                </a:solidFill>
                <a:latin typeface="Comic Sans MS" panose="030F0702030302020204" pitchFamily="66" charset="0"/>
              </a:rPr>
              <a:t>1 </a:t>
            </a:r>
            <a:r>
              <a:rPr lang="en-GB" sz="2800" dirty="0">
                <a:latin typeface="Comic Sans MS" panose="030F0702030302020204" pitchFamily="66" charset="0"/>
              </a:rPr>
              <a:t>capital letter                </a:t>
            </a:r>
            <a:r>
              <a:rPr lang="en-GB" sz="2800" b="1" dirty="0">
                <a:solidFill>
                  <a:srgbClr val="FF0000"/>
                </a:solidFill>
                <a:latin typeface="Comic Sans MS" panose="030F0702030302020204" pitchFamily="66" charset="0"/>
              </a:rPr>
              <a:t>2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1</a:t>
            </a:r>
            <a:r>
              <a:rPr lang="en-GB" sz="2800" dirty="0">
                <a:latin typeface="Comic Sans MS" panose="030F0702030302020204" pitchFamily="66" charset="0"/>
              </a:rPr>
              <a:t> full stop</a:t>
            </a:r>
            <a:endParaRPr lang="en-US" sz="2800" dirty="0">
              <a:latin typeface="Comic Sans MS" panose="030F0702030302020204" pitchFamily="66" charset="0"/>
            </a:endParaRPr>
          </a:p>
        </p:txBody>
      </p:sp>
      <p:sp>
        <p:nvSpPr>
          <p:cNvPr id="18" name="Rectangle 17">
            <a:extLst>
              <a:ext uri="{FF2B5EF4-FFF2-40B4-BE49-F238E27FC236}">
                <a16:creationId xmlns:a16="http://schemas.microsoft.com/office/drawing/2014/main" id="{6A2BA451-A48F-4C97-8323-0D83CDB1E0BD}"/>
              </a:ext>
            </a:extLst>
          </p:cNvPr>
          <p:cNvSpPr/>
          <p:nvPr/>
        </p:nvSpPr>
        <p:spPr>
          <a:xfrm>
            <a:off x="416934" y="5414544"/>
            <a:ext cx="11457709" cy="954107"/>
          </a:xfrm>
          <a:prstGeom prst="rect">
            <a:avLst/>
          </a:prstGeom>
        </p:spPr>
        <p:txBody>
          <a:bodyPr wrap="square">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423797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808326" y="1917968"/>
            <a:ext cx="9831964" cy="4924425"/>
          </a:xfrm>
          <a:prstGeom prst="rect">
            <a:avLst/>
          </a:prstGeom>
        </p:spPr>
        <p:txBody>
          <a:bodyPr wrap="square">
            <a:spAutoFit/>
          </a:bodyPr>
          <a:lstStyle/>
          <a:p>
            <a:r>
              <a:rPr lang="en-GB" sz="4900" dirty="0">
                <a:solidFill>
                  <a:srgbClr val="7030A0"/>
                </a:solidFill>
                <a:highlight>
                  <a:srgbClr val="FFFF00"/>
                </a:highlight>
                <a:latin typeface="Comic Sans MS" panose="030F0702030302020204" pitchFamily="66" charset="0"/>
              </a:rPr>
              <a:t>t</a:t>
            </a:r>
            <a:r>
              <a:rPr lang="en-GB" sz="4900" dirty="0">
                <a:solidFill>
                  <a:srgbClr val="7030A0"/>
                </a:solidFill>
                <a:latin typeface="Comic Sans MS" panose="030F0702030302020204" pitchFamily="66" charset="0"/>
              </a:rPr>
              <a:t>he man gets the bad </a:t>
            </a:r>
            <a:r>
              <a:rPr lang="en-GB" sz="4900" dirty="0">
                <a:solidFill>
                  <a:srgbClr val="7030A0"/>
                </a:solidFill>
                <a:highlight>
                  <a:srgbClr val="FFFF00"/>
                </a:highlight>
                <a:latin typeface="Comic Sans MS" panose="030F0702030302020204" pitchFamily="66" charset="0"/>
              </a:rPr>
              <a:t>fix</a:t>
            </a:r>
            <a:r>
              <a:rPr lang="en-GB" sz="4900" dirty="0">
                <a:solidFill>
                  <a:srgbClr val="7030A0"/>
                </a:solidFill>
                <a:latin typeface="Comic Sans MS" panose="030F0702030302020204" pitchFamily="66" charset="0"/>
              </a:rPr>
              <a:t> and puts </a:t>
            </a:r>
            <a:r>
              <a:rPr lang="en-GB" sz="4900" dirty="0">
                <a:solidFill>
                  <a:srgbClr val="7030A0"/>
                </a:solidFill>
                <a:highlight>
                  <a:srgbClr val="FFFF00"/>
                </a:highlight>
                <a:latin typeface="Comic Sans MS" panose="030F0702030302020204" pitchFamily="66" charset="0"/>
              </a:rPr>
              <a:t>hem</a:t>
            </a:r>
            <a:r>
              <a:rPr lang="en-GB" sz="4900" dirty="0">
                <a:solidFill>
                  <a:srgbClr val="7030A0"/>
                </a:solidFill>
                <a:latin typeface="Comic Sans MS" panose="030F0702030302020204" pitchFamily="66" charset="0"/>
              </a:rPr>
              <a:t> in a bag</a:t>
            </a:r>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a:t>
            </a:r>
            <a:r>
              <a:rPr lang="en-GB" sz="3600" u="sng" dirty="0">
                <a:latin typeface="Comic Sans MS" panose="030F0702030302020204" pitchFamily="66" charset="0"/>
              </a:rPr>
              <a:t> (correct sentence on slide 15).</a:t>
            </a:r>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8898516" y="3108046"/>
            <a:ext cx="2695574" cy="1572491"/>
          </a:xfrm>
          <a:prstGeom prst="wedgeRoundRectCallout">
            <a:avLst>
              <a:gd name="adj1" fmla="val -106279"/>
              <a:gd name="adj2" fmla="val -67842"/>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8" name="Picture 7">
            <a:extLst>
              <a:ext uri="{FF2B5EF4-FFF2-40B4-BE49-F238E27FC236}">
                <a16:creationId xmlns:a16="http://schemas.microsoft.com/office/drawing/2014/main" id="{90E4F532-B869-44FC-A92F-C05A28615AB8}"/>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sp>
        <p:nvSpPr>
          <p:cNvPr id="3" name="Oval 2">
            <a:extLst>
              <a:ext uri="{FF2B5EF4-FFF2-40B4-BE49-F238E27FC236}">
                <a16:creationId xmlns:a16="http://schemas.microsoft.com/office/drawing/2014/main" id="{9E18E9A9-3478-49DB-B7FB-A1783304B171}"/>
              </a:ext>
            </a:extLst>
          </p:cNvPr>
          <p:cNvSpPr/>
          <p:nvPr/>
        </p:nvSpPr>
        <p:spPr>
          <a:xfrm>
            <a:off x="6014171" y="3108046"/>
            <a:ext cx="277091" cy="2770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7607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1020689" y="308491"/>
            <a:ext cx="10605655" cy="1364342"/>
          </a:xfrm>
        </p:spPr>
        <p:txBody>
          <a:bodyPr>
            <a:normAutofit fontScale="90000"/>
          </a:bodyPr>
          <a:lstStyle/>
          <a:p>
            <a:pPr marL="1717675" indent="-1717675"/>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4000" u="sng" dirty="0">
                <a:latin typeface="Comic Sans MS" panose="030F0702030302020204" pitchFamily="66" charset="0"/>
              </a:rPr>
            </a:br>
            <a:br>
              <a:rPr lang="en-GB" sz="3600" u="sng" dirty="0">
                <a:latin typeface="Comic Sans MS" panose="030F0702030302020204" pitchFamily="66" charset="0"/>
              </a:rPr>
            </a:br>
            <a:r>
              <a:rPr lang="en-GB" sz="4900" dirty="0">
                <a:solidFill>
                  <a:srgbClr val="FFC000"/>
                </a:solidFill>
                <a:latin typeface="Comic Sans MS" panose="030F0702030302020204" pitchFamily="66" charset="0"/>
              </a:rPr>
              <a:t>i crip up to my mum i give her a frit</a:t>
            </a:r>
            <a:endParaRPr lang="en-US" sz="4900" dirty="0">
              <a:solidFill>
                <a:srgbClr val="FFC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48325" y="1764720"/>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190533" y="3367777"/>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a:t>
            </a:r>
            <a:r>
              <a:rPr lang="en-GB" sz="2800" u="sng" dirty="0">
                <a:solidFill>
                  <a:srgbClr val="FF0000"/>
                </a:solidFill>
                <a:latin typeface="Comic Sans MS" panose="030F0702030302020204" pitchFamily="66" charset="0"/>
              </a:rPr>
              <a:t>6</a:t>
            </a:r>
            <a:r>
              <a:rPr lang="en-GB" sz="2800" u="sng" dirty="0">
                <a:latin typeface="Comic Sans MS" panose="030F0702030302020204" pitchFamily="66" charset="0"/>
              </a:rPr>
              <a:t> mistakes:</a:t>
            </a:r>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capital letters              </a:t>
            </a:r>
            <a:r>
              <a:rPr lang="en-GB" sz="2800" b="1" dirty="0">
                <a:solidFill>
                  <a:srgbClr val="FF0000"/>
                </a:solidFill>
                <a:latin typeface="Comic Sans MS" panose="030F0702030302020204" pitchFamily="66" charset="0"/>
              </a:rPr>
              <a:t>2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full stops</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583235" y="441555"/>
            <a:ext cx="1214596" cy="1083346"/>
          </a:xfrm>
          <a:prstGeom prst="rect">
            <a:avLst/>
          </a:prstGeom>
        </p:spPr>
      </p:pic>
      <p:sp>
        <p:nvSpPr>
          <p:cNvPr id="3" name="TextBox 2">
            <a:extLst>
              <a:ext uri="{FF2B5EF4-FFF2-40B4-BE49-F238E27FC236}">
                <a16:creationId xmlns:a16="http://schemas.microsoft.com/office/drawing/2014/main" id="{37DCB63B-E751-4834-8B42-D32571CE167E}"/>
              </a:ext>
            </a:extLst>
          </p:cNvPr>
          <p:cNvSpPr txBox="1"/>
          <p:nvPr/>
        </p:nvSpPr>
        <p:spPr>
          <a:xfrm>
            <a:off x="704417" y="5462338"/>
            <a:ext cx="11238201" cy="954107"/>
          </a:xfrm>
          <a:prstGeom prst="rect">
            <a:avLst/>
          </a:prstGeom>
          <a:noFill/>
        </p:spPr>
        <p:txBody>
          <a:bodyPr wrap="square" rtlCol="0">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139296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1373332" y="1917968"/>
            <a:ext cx="9018443" cy="4370427"/>
          </a:xfrm>
          <a:prstGeom prst="rect">
            <a:avLst/>
          </a:prstGeom>
        </p:spPr>
        <p:txBody>
          <a:bodyPr wrap="square">
            <a:spAutoFit/>
          </a:bodyPr>
          <a:lstStyle/>
          <a:p>
            <a:r>
              <a:rPr lang="en-GB" sz="4400" dirty="0">
                <a:solidFill>
                  <a:srgbClr val="FFC000"/>
                </a:solidFill>
                <a:highlight>
                  <a:srgbClr val="FFFF00"/>
                </a:highlight>
                <a:latin typeface="Comic Sans MS" panose="030F0702030302020204" pitchFamily="66" charset="0"/>
              </a:rPr>
              <a:t>i</a:t>
            </a:r>
            <a:r>
              <a:rPr lang="en-GB" sz="4400" dirty="0">
                <a:solidFill>
                  <a:srgbClr val="FFC000"/>
                </a:solidFill>
                <a:latin typeface="Comic Sans MS" panose="030F0702030302020204" pitchFamily="66" charset="0"/>
              </a:rPr>
              <a:t> </a:t>
            </a:r>
            <a:r>
              <a:rPr lang="en-GB" sz="4400" dirty="0">
                <a:solidFill>
                  <a:srgbClr val="FFC000"/>
                </a:solidFill>
                <a:highlight>
                  <a:srgbClr val="FFFF00"/>
                </a:highlight>
                <a:latin typeface="Comic Sans MS" panose="030F0702030302020204" pitchFamily="66" charset="0"/>
              </a:rPr>
              <a:t>crip</a:t>
            </a:r>
            <a:r>
              <a:rPr lang="en-GB" sz="4400" dirty="0">
                <a:solidFill>
                  <a:srgbClr val="FFC000"/>
                </a:solidFill>
                <a:latin typeface="Comic Sans MS" panose="030F0702030302020204" pitchFamily="66" charset="0"/>
              </a:rPr>
              <a:t> up to my mum   </a:t>
            </a:r>
            <a:r>
              <a:rPr lang="en-GB" sz="4400" dirty="0">
                <a:solidFill>
                  <a:srgbClr val="FFC000"/>
                </a:solidFill>
                <a:highlight>
                  <a:srgbClr val="FFFF00"/>
                </a:highlight>
                <a:latin typeface="Comic Sans MS" panose="030F0702030302020204" pitchFamily="66" charset="0"/>
              </a:rPr>
              <a:t>i</a:t>
            </a:r>
            <a:r>
              <a:rPr lang="en-GB" sz="4400" dirty="0">
                <a:solidFill>
                  <a:srgbClr val="FFC000"/>
                </a:solidFill>
                <a:latin typeface="Comic Sans MS" panose="030F0702030302020204" pitchFamily="66" charset="0"/>
              </a:rPr>
              <a:t> give her a </a:t>
            </a:r>
            <a:r>
              <a:rPr lang="en-GB" sz="4400" dirty="0">
                <a:solidFill>
                  <a:srgbClr val="FFC000"/>
                </a:solidFill>
                <a:highlight>
                  <a:srgbClr val="FFFF00"/>
                </a:highlight>
                <a:latin typeface="Comic Sans MS" panose="030F0702030302020204" pitchFamily="66" charset="0"/>
              </a:rPr>
              <a:t>frit</a:t>
            </a:r>
            <a:endParaRPr lang="en-GB" sz="4400" u="sng" dirty="0">
              <a:solidFill>
                <a:srgbClr val="FF0000"/>
              </a:solidFill>
              <a:highlight>
                <a:srgbClr val="FFFF00"/>
              </a:highlight>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 (correct sentence on slide 15).</a:t>
            </a: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9043988" y="3611130"/>
            <a:ext cx="2695574" cy="1572491"/>
          </a:xfrm>
          <a:prstGeom prst="wedgeRoundRectCallout">
            <a:avLst>
              <a:gd name="adj1" fmla="val -141743"/>
              <a:gd name="adj2" fmla="val -6608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7" name="Picture 6">
            <a:extLst>
              <a:ext uri="{FF2B5EF4-FFF2-40B4-BE49-F238E27FC236}">
                <a16:creationId xmlns:a16="http://schemas.microsoft.com/office/drawing/2014/main" id="{9D2414A8-EB1C-4F1C-AC5C-6211322AC70F}"/>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49928" y="565229"/>
            <a:ext cx="1214596" cy="1083346"/>
          </a:xfrm>
          <a:prstGeom prst="rect">
            <a:avLst/>
          </a:prstGeom>
        </p:spPr>
      </p:pic>
      <p:sp>
        <p:nvSpPr>
          <p:cNvPr id="8" name="Oval 7">
            <a:extLst>
              <a:ext uri="{FF2B5EF4-FFF2-40B4-BE49-F238E27FC236}">
                <a16:creationId xmlns:a16="http://schemas.microsoft.com/office/drawing/2014/main" id="{06E39E2E-8651-420A-ACF3-8F3EC4666B8F}"/>
              </a:ext>
            </a:extLst>
          </p:cNvPr>
          <p:cNvSpPr/>
          <p:nvPr/>
        </p:nvSpPr>
        <p:spPr>
          <a:xfrm>
            <a:off x="2519362" y="3034145"/>
            <a:ext cx="251548" cy="2008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164B0EB-7B1C-4359-B7B6-7672B3A2A5E2}"/>
              </a:ext>
            </a:extLst>
          </p:cNvPr>
          <p:cNvPicPr>
            <a:picLocks noChangeAspect="1"/>
          </p:cNvPicPr>
          <p:nvPr/>
        </p:nvPicPr>
        <p:blipFill>
          <a:blip r:embed="rId5"/>
          <a:stretch>
            <a:fillRect/>
          </a:stretch>
        </p:blipFill>
        <p:spPr>
          <a:xfrm>
            <a:off x="6527986" y="2387017"/>
            <a:ext cx="262151" cy="213378"/>
          </a:xfrm>
          <a:prstGeom prst="rect">
            <a:avLst/>
          </a:prstGeom>
        </p:spPr>
      </p:pic>
    </p:spTree>
    <p:extLst>
      <p:ext uri="{BB962C8B-B14F-4D97-AF65-F5344CB8AC3E}">
        <p14:creationId xmlns:p14="http://schemas.microsoft.com/office/powerpoint/2010/main" val="2377118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683635" y="34730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 – correct sentences </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7" name="Picture 6">
            <a:extLst>
              <a:ext uri="{FF2B5EF4-FFF2-40B4-BE49-F238E27FC236}">
                <a16:creationId xmlns:a16="http://schemas.microsoft.com/office/drawing/2014/main" id="{5DFDE5E3-EC4E-421F-89B3-A5A9D9B752E4}"/>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96600" y="2482219"/>
            <a:ext cx="1276782" cy="702666"/>
          </a:xfrm>
          <a:prstGeom prst="rect">
            <a:avLst/>
          </a:prstGeom>
        </p:spPr>
      </p:pic>
      <p:pic>
        <p:nvPicPr>
          <p:cNvPr id="8" name="Picture 7">
            <a:extLst>
              <a:ext uri="{FF2B5EF4-FFF2-40B4-BE49-F238E27FC236}">
                <a16:creationId xmlns:a16="http://schemas.microsoft.com/office/drawing/2014/main" id="{546B887C-DD70-4AD9-B69D-515B7E2D7040}"/>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58786" y="4216088"/>
            <a:ext cx="1214596" cy="1083346"/>
          </a:xfrm>
          <a:prstGeom prst="rect">
            <a:avLst/>
          </a:prstGeom>
        </p:spPr>
      </p:pic>
      <p:sp>
        <p:nvSpPr>
          <p:cNvPr id="9" name="Rectangle 8">
            <a:extLst>
              <a:ext uri="{FF2B5EF4-FFF2-40B4-BE49-F238E27FC236}">
                <a16:creationId xmlns:a16="http://schemas.microsoft.com/office/drawing/2014/main" id="{85A3CED0-AEFB-434B-9DC0-9CBE31F35B80}"/>
              </a:ext>
            </a:extLst>
          </p:cNvPr>
          <p:cNvSpPr/>
          <p:nvPr/>
        </p:nvSpPr>
        <p:spPr>
          <a:xfrm>
            <a:off x="1870364" y="4216088"/>
            <a:ext cx="9047756" cy="1446550"/>
          </a:xfrm>
          <a:prstGeom prst="rect">
            <a:avLst/>
          </a:prstGeom>
        </p:spPr>
        <p:txBody>
          <a:bodyPr wrap="square">
            <a:spAutoFit/>
          </a:bodyPr>
          <a:lstStyle/>
          <a:p>
            <a:pPr lvl="0"/>
            <a:r>
              <a:rPr lang="en-GB" sz="4400" dirty="0">
                <a:solidFill>
                  <a:srgbClr val="FFC000"/>
                </a:solidFill>
                <a:latin typeface="Comic Sans MS" panose="030F0702030302020204" pitchFamily="66" charset="0"/>
              </a:rPr>
              <a:t>I creep up to my mum. I give her a fright.</a:t>
            </a:r>
          </a:p>
        </p:txBody>
      </p:sp>
      <p:sp>
        <p:nvSpPr>
          <p:cNvPr id="10" name="TextBox 9">
            <a:extLst>
              <a:ext uri="{FF2B5EF4-FFF2-40B4-BE49-F238E27FC236}">
                <a16:creationId xmlns:a16="http://schemas.microsoft.com/office/drawing/2014/main" id="{C2D87B24-7F68-478B-A857-F57FB20E307D}"/>
              </a:ext>
            </a:extLst>
          </p:cNvPr>
          <p:cNvSpPr txBox="1"/>
          <p:nvPr/>
        </p:nvSpPr>
        <p:spPr>
          <a:xfrm>
            <a:off x="1968210" y="2408023"/>
            <a:ext cx="9321080" cy="1446550"/>
          </a:xfrm>
          <a:prstGeom prst="rect">
            <a:avLst/>
          </a:prstGeom>
          <a:noFill/>
        </p:spPr>
        <p:txBody>
          <a:bodyPr wrap="square" rtlCol="0">
            <a:spAutoFit/>
          </a:bodyPr>
          <a:lstStyle/>
          <a:p>
            <a:r>
              <a:rPr lang="en-GB" sz="4400" dirty="0">
                <a:solidFill>
                  <a:srgbClr val="7030A0"/>
                </a:solidFill>
                <a:latin typeface="Comic Sans MS" panose="030F0702030302020204" pitchFamily="66" charset="0"/>
              </a:rPr>
              <a:t>The man gets the bad fox and puts        him in a bag.</a:t>
            </a:r>
            <a:endParaRPr lang="en-US" sz="4400" dirty="0">
              <a:solidFill>
                <a:schemeClr val="accent1"/>
              </a:solidFill>
              <a:latin typeface="Comic Sans MS" panose="030F0702030302020204" pitchFamily="66" charset="0"/>
            </a:endParaRPr>
          </a:p>
        </p:txBody>
      </p:sp>
    </p:spTree>
    <p:extLst>
      <p:ext uri="{BB962C8B-B14F-4D97-AF65-F5344CB8AC3E}">
        <p14:creationId xmlns:p14="http://schemas.microsoft.com/office/powerpoint/2010/main" val="2542636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500" u="sng" dirty="0">
                <a:latin typeface="Comic Sans MS" panose="030F0702030302020204" pitchFamily="66" charset="0"/>
              </a:rPr>
              <a:t>Subtraction – crossing 10 (counting back)</a:t>
            </a:r>
          </a:p>
          <a:p>
            <a:pPr marL="0" indent="0" algn="ctr">
              <a:buNone/>
            </a:pPr>
            <a:endParaRPr lang="en-GB" dirty="0">
              <a:latin typeface="Comic Sans MS" panose="030F0702030302020204" pitchFamily="66" charset="0"/>
            </a:endParaRPr>
          </a:p>
          <a:p>
            <a:pPr marL="0" indent="0">
              <a:buNone/>
            </a:pPr>
            <a:r>
              <a:rPr lang="en-GB" sz="3600" dirty="0">
                <a:latin typeface="Comic Sans MS" panose="030F0702030302020204" pitchFamily="66" charset="0"/>
              </a:rPr>
              <a:t>You will need:</a:t>
            </a:r>
          </a:p>
          <a:p>
            <a:pPr>
              <a:buFontTx/>
              <a:buChar char="-"/>
            </a:pPr>
            <a:r>
              <a:rPr lang="en-GB" sz="3600" dirty="0">
                <a:latin typeface="Comic Sans MS" panose="030F0702030302020204" pitchFamily="66" charset="0"/>
              </a:rPr>
              <a:t>White Rose sheet</a:t>
            </a:r>
          </a:p>
          <a:p>
            <a:pPr>
              <a:buFontTx/>
              <a:buChar char="-"/>
            </a:pPr>
            <a:r>
              <a:rPr lang="en-GB" sz="3600" dirty="0">
                <a:latin typeface="Comic Sans MS" panose="030F0702030302020204" pitchFamily="66" charset="0"/>
              </a:rPr>
              <a:t>Number line 0-20</a:t>
            </a:r>
          </a:p>
          <a:p>
            <a:pPr>
              <a:buFontTx/>
              <a:buChar char="-"/>
            </a:pPr>
            <a:endParaRPr lang="en-GB" sz="3600" dirty="0">
              <a:latin typeface="Comic Sans MS" panose="030F0702030302020204" pitchFamily="66" charset="0"/>
            </a:endParaRPr>
          </a:p>
          <a:p>
            <a:pPr>
              <a:buFontTx/>
              <a:buChar char="-"/>
            </a:pPr>
            <a:r>
              <a:rPr lang="en-GB" sz="3600" dirty="0">
                <a:latin typeface="Comic Sans MS" panose="030F0702030302020204" pitchFamily="66" charset="0"/>
              </a:rPr>
              <a:t>Subtraction Revision Grid</a:t>
            </a: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6" name="Picture 5">
            <a:extLst>
              <a:ext uri="{FF2B5EF4-FFF2-40B4-BE49-F238E27FC236}">
                <a16:creationId xmlns:a16="http://schemas.microsoft.com/office/drawing/2014/main" id="{B5E76A67-ECEC-42FC-A91D-F231509E07B1}"/>
              </a:ext>
            </a:extLst>
          </p:cNvPr>
          <p:cNvPicPr>
            <a:picLocks noChangeAspect="1"/>
          </p:cNvPicPr>
          <p:nvPr/>
        </p:nvPicPr>
        <p:blipFill>
          <a:blip r:embed="rId4"/>
          <a:stretch>
            <a:fillRect/>
          </a:stretch>
        </p:blipFill>
        <p:spPr>
          <a:xfrm>
            <a:off x="3325091" y="4494115"/>
            <a:ext cx="7809021" cy="769964"/>
          </a:xfrm>
          <a:prstGeom prst="rect">
            <a:avLst/>
          </a:prstGeom>
        </p:spPr>
      </p:pic>
      <p:pic>
        <p:nvPicPr>
          <p:cNvPr id="7" name="Picture 6">
            <a:extLst>
              <a:ext uri="{FF2B5EF4-FFF2-40B4-BE49-F238E27FC236}">
                <a16:creationId xmlns:a16="http://schemas.microsoft.com/office/drawing/2014/main" id="{5C9D5E1F-C20C-428C-A564-47A4C5D4B7B5}"/>
              </a:ext>
            </a:extLst>
          </p:cNvPr>
          <p:cNvPicPr>
            <a:picLocks noChangeAspect="1"/>
          </p:cNvPicPr>
          <p:nvPr/>
        </p:nvPicPr>
        <p:blipFill>
          <a:blip r:embed="rId4"/>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5466819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465426" y="32657"/>
            <a:ext cx="10758055" cy="2942771"/>
          </a:xfrm>
        </p:spPr>
        <p:txBody>
          <a:bodyPr>
            <a:noAutofit/>
          </a:bodyPr>
          <a:lstStyle/>
          <a:p>
            <a:pPr algn="ct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19)</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817418" y="1399310"/>
            <a:ext cx="10163608" cy="5556584"/>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GB" sz="3600" dirty="0">
                <a:latin typeface="Comic Sans MS" panose="030F0702030302020204" pitchFamily="66" charset="0"/>
              </a:rPr>
              <a:t>. </a:t>
            </a:r>
          </a:p>
        </p:txBody>
      </p:sp>
      <p:pic>
        <p:nvPicPr>
          <p:cNvPr id="8" name="Picture 7">
            <a:extLst>
              <a:ext uri="{FF2B5EF4-FFF2-40B4-BE49-F238E27FC236}">
                <a16:creationId xmlns:a16="http://schemas.microsoft.com/office/drawing/2014/main" id="{1FA346BD-4325-4747-B64B-63330B1F8F0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7418" y="404521"/>
            <a:ext cx="2483942" cy="622926"/>
          </a:xfrm>
          <a:prstGeom prst="rect">
            <a:avLst/>
          </a:prstGeom>
        </p:spPr>
      </p:pic>
      <p:pic>
        <p:nvPicPr>
          <p:cNvPr id="6" name="Picture 5">
            <a:extLst>
              <a:ext uri="{FF2B5EF4-FFF2-40B4-BE49-F238E27FC236}">
                <a16:creationId xmlns:a16="http://schemas.microsoft.com/office/drawing/2014/main" id="{22EDEA5F-B031-42F1-BC4A-F03BEA231EE0}"/>
              </a:ext>
            </a:extLst>
          </p:cNvPr>
          <p:cNvPicPr>
            <a:picLocks noChangeAspect="1"/>
          </p:cNvPicPr>
          <p:nvPr/>
        </p:nvPicPr>
        <p:blipFill>
          <a:blip r:embed="rId4"/>
          <a:stretch>
            <a:fillRect/>
          </a:stretch>
        </p:blipFill>
        <p:spPr>
          <a:xfrm>
            <a:off x="3038124" y="2201836"/>
            <a:ext cx="5366389" cy="3727737"/>
          </a:xfrm>
          <a:prstGeom prst="rect">
            <a:avLst/>
          </a:prstGeom>
        </p:spPr>
      </p:pic>
      <p:sp>
        <p:nvSpPr>
          <p:cNvPr id="4" name="TextBox 3">
            <a:extLst>
              <a:ext uri="{FF2B5EF4-FFF2-40B4-BE49-F238E27FC236}">
                <a16:creationId xmlns:a16="http://schemas.microsoft.com/office/drawing/2014/main" id="{8EB84BF6-5E1F-4017-8264-80237F355A43}"/>
              </a:ext>
            </a:extLst>
          </p:cNvPr>
          <p:cNvSpPr txBox="1"/>
          <p:nvPr/>
        </p:nvSpPr>
        <p:spPr>
          <a:xfrm>
            <a:off x="2410691" y="6172188"/>
            <a:ext cx="6996545" cy="523220"/>
          </a:xfrm>
          <a:prstGeom prst="rect">
            <a:avLst/>
          </a:prstGeom>
          <a:noFill/>
        </p:spPr>
        <p:txBody>
          <a:bodyPr wrap="square" rtlCol="0">
            <a:spAutoFit/>
          </a:bodyPr>
          <a:lstStyle/>
          <a:p>
            <a:r>
              <a:rPr lang="en-GB" sz="2800" dirty="0">
                <a:latin typeface="Comic Sans MS" panose="030F0702030302020204" pitchFamily="66" charset="0"/>
              </a:rPr>
              <a:t>Show your thinking on a number line.</a:t>
            </a:r>
            <a:endParaRPr lang="en-US" sz="2800" dirty="0">
              <a:latin typeface="Comic Sans MS" panose="030F0702030302020204" pitchFamily="66" charset="0"/>
            </a:endParaRPr>
          </a:p>
        </p:txBody>
      </p:sp>
      <p:pic>
        <p:nvPicPr>
          <p:cNvPr id="9" name="Picture 8">
            <a:extLst>
              <a:ext uri="{FF2B5EF4-FFF2-40B4-BE49-F238E27FC236}">
                <a16:creationId xmlns:a16="http://schemas.microsoft.com/office/drawing/2014/main" id="{12E4D16D-A8C8-4C72-99AC-82D676260587}"/>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7" name="Picture 6">
            <a:extLst>
              <a:ext uri="{FF2B5EF4-FFF2-40B4-BE49-F238E27FC236}">
                <a16:creationId xmlns:a16="http://schemas.microsoft.com/office/drawing/2014/main" id="{3CD2F076-8179-4296-B070-8CA467A1FC4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426" y="339630"/>
            <a:ext cx="2483942" cy="622926"/>
          </a:xfrm>
          <a:prstGeom prst="rect">
            <a:avLst/>
          </a:prstGeom>
        </p:spPr>
      </p:pic>
      <p:pic>
        <p:nvPicPr>
          <p:cNvPr id="6" name="Picture 5">
            <a:extLst>
              <a:ext uri="{FF2B5EF4-FFF2-40B4-BE49-F238E27FC236}">
                <a16:creationId xmlns:a16="http://schemas.microsoft.com/office/drawing/2014/main" id="{1821E874-2D0F-4BC0-9768-72E8CECADEC1}"/>
              </a:ext>
            </a:extLst>
          </p:cNvPr>
          <p:cNvPicPr>
            <a:picLocks noChangeAspect="1"/>
          </p:cNvPicPr>
          <p:nvPr/>
        </p:nvPicPr>
        <p:blipFill>
          <a:blip r:embed="rId4"/>
          <a:stretch>
            <a:fillRect/>
          </a:stretch>
        </p:blipFill>
        <p:spPr>
          <a:xfrm>
            <a:off x="2446626" y="1690688"/>
            <a:ext cx="6553200" cy="4533900"/>
          </a:xfrm>
          <a:prstGeom prst="rect">
            <a:avLst/>
          </a:prstGeom>
        </p:spPr>
      </p:pic>
      <p:pic>
        <p:nvPicPr>
          <p:cNvPr id="8" name="Picture 7">
            <a:extLst>
              <a:ext uri="{FF2B5EF4-FFF2-40B4-BE49-F238E27FC236}">
                <a16:creationId xmlns:a16="http://schemas.microsoft.com/office/drawing/2014/main" id="{E5E4C2E6-BE24-4B97-BDEF-58324074941B}"/>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the Subtraction Revision Grid that you have been looking at these past few days. I would like you to have another go and see how quickly you can fill it in today.</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5F7826B0-1FCA-4BC1-82CC-F831FF8EBA1C}"/>
              </a:ext>
            </a:extLst>
          </p:cNvPr>
          <p:cNvPicPr>
            <a:picLocks noChangeAspect="1"/>
          </p:cNvPicPr>
          <p:nvPr/>
        </p:nvPicPr>
        <p:blipFill rotWithShape="1">
          <a:blip r:embed="rId4"/>
          <a:srcRect t="10004"/>
          <a:stretch/>
        </p:blipFill>
        <p:spPr>
          <a:xfrm>
            <a:off x="3761942" y="3656832"/>
            <a:ext cx="3922568" cy="2374815"/>
          </a:xfrm>
          <a:prstGeom prst="rect">
            <a:avLst/>
          </a:prstGeom>
        </p:spPr>
      </p:pic>
      <p:pic>
        <p:nvPicPr>
          <p:cNvPr id="6" name="Picture 5">
            <a:extLst>
              <a:ext uri="{FF2B5EF4-FFF2-40B4-BE49-F238E27FC236}">
                <a16:creationId xmlns:a16="http://schemas.microsoft.com/office/drawing/2014/main" id="{43082A71-5311-4F7C-894C-C4BC67D33603}"/>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2530234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u="sng" dirty="0">
                <a:hlinkClick r:id="rId2"/>
              </a:rPr>
              <a:t>https://vimeo.com/497563367</a:t>
            </a:r>
            <a:r>
              <a:rPr lang="en-US" u="sng" dirty="0"/>
              <a:t> </a:t>
            </a: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C1C59055-95A5-49F6-82BC-C1BED1D1EC2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25005"/>
            <a:ext cx="2483942" cy="622926"/>
          </a:xfrm>
          <a:prstGeom prst="rect">
            <a:avLst/>
          </a:prstGeom>
        </p:spPr>
      </p:pic>
      <p:pic>
        <p:nvPicPr>
          <p:cNvPr id="6" name="Picture 5">
            <a:extLst>
              <a:ext uri="{FF2B5EF4-FFF2-40B4-BE49-F238E27FC236}">
                <a16:creationId xmlns:a16="http://schemas.microsoft.com/office/drawing/2014/main" id="{CB54A3F6-7159-4B2F-B510-335D6FA9C952}"/>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838200" y="384571"/>
            <a:ext cx="10758055" cy="1044588"/>
          </a:xfrm>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dirty="0">
                <a:solidFill>
                  <a:srgbClr val="FF0000"/>
                </a:solidFill>
                <a:latin typeface="Comic Sans MS" panose="030F0702030302020204" pitchFamily="66" charset="0"/>
              </a:rPr>
            </a:br>
            <a:r>
              <a:rPr lang="en-GB" sz="2000" dirty="0">
                <a:solidFill>
                  <a:srgbClr val="FF0000"/>
                </a:solidFill>
                <a:latin typeface="Comic Sans MS" panose="030F0702030302020204" pitchFamily="66" charset="0"/>
              </a:rPr>
              <a:t>Now use the tens frames, number line and stem</a:t>
            </a:r>
            <a:br>
              <a:rPr lang="en-GB" sz="2000" dirty="0">
                <a:solidFill>
                  <a:srgbClr val="FF0000"/>
                </a:solidFill>
                <a:latin typeface="Comic Sans MS" panose="030F0702030302020204" pitchFamily="66" charset="0"/>
              </a:rPr>
            </a:br>
            <a:r>
              <a:rPr lang="en-GB" sz="2000" dirty="0">
                <a:solidFill>
                  <a:srgbClr val="FF0000"/>
                </a:solidFill>
                <a:latin typeface="Comic Sans MS" panose="030F0702030302020204" pitchFamily="66" charset="0"/>
              </a:rPr>
              <a:t>sentence model to work out the 3 word problems </a:t>
            </a:r>
            <a:br>
              <a:rPr lang="en-GB" sz="2000" dirty="0">
                <a:solidFill>
                  <a:srgbClr val="FF0000"/>
                </a:solidFill>
                <a:latin typeface="Comic Sans MS" panose="030F0702030302020204" pitchFamily="66" charset="0"/>
              </a:rPr>
            </a:br>
            <a:r>
              <a:rPr lang="en-GB" sz="2000">
                <a:solidFill>
                  <a:srgbClr val="FF0000"/>
                </a:solidFill>
                <a:latin typeface="Comic Sans MS" panose="030F0702030302020204" pitchFamily="66" charset="0"/>
              </a:rPr>
              <a:t>on this page.</a:t>
            </a:r>
            <a:br>
              <a:rPr lang="en-GB" sz="3600" b="1"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161037" y="1988744"/>
            <a:ext cx="3247181" cy="4267200"/>
          </a:xfrm>
        </p:spPr>
        <p:txBody>
          <a:bodyPr>
            <a:normAutofit/>
          </a:bodyPr>
          <a:lstStyle/>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p:txBody>
      </p:sp>
      <p:pic>
        <p:nvPicPr>
          <p:cNvPr id="12" name="Picture 11">
            <a:extLst>
              <a:ext uri="{FF2B5EF4-FFF2-40B4-BE49-F238E27FC236}">
                <a16:creationId xmlns:a16="http://schemas.microsoft.com/office/drawing/2014/main" id="{80F89160-83D0-42D2-AD2C-7D0B9B303EA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sp>
        <p:nvSpPr>
          <p:cNvPr id="7" name="Rectangle 6">
            <a:extLst>
              <a:ext uri="{FF2B5EF4-FFF2-40B4-BE49-F238E27FC236}">
                <a16:creationId xmlns:a16="http://schemas.microsoft.com/office/drawing/2014/main" id="{30D86555-516B-4538-9A84-7003FFA5B69C}"/>
              </a:ext>
            </a:extLst>
          </p:cNvPr>
          <p:cNvSpPr/>
          <p:nvPr/>
        </p:nvSpPr>
        <p:spPr>
          <a:xfrm>
            <a:off x="484999" y="2206507"/>
            <a:ext cx="2923219" cy="369332"/>
          </a:xfrm>
          <a:prstGeom prst="rect">
            <a:avLst/>
          </a:prstGeom>
        </p:spPr>
        <p:txBody>
          <a:bodyPr wrap="square">
            <a:spAutoFit/>
          </a:bodyPr>
          <a:lstStyle/>
          <a:p>
            <a:r>
              <a:rPr lang="en-GB" dirty="0">
                <a:solidFill>
                  <a:srgbClr val="FF0000"/>
                </a:solidFill>
                <a:latin typeface="Comic Sans MS" panose="030F0702030302020204" pitchFamily="66" charset="0"/>
              </a:rPr>
              <a:t>.</a:t>
            </a:r>
            <a:endParaRPr lang="en-US" dirty="0">
              <a:solidFill>
                <a:srgbClr val="FF0000"/>
              </a:solidFill>
            </a:endParaRPr>
          </a:p>
        </p:txBody>
      </p:sp>
      <p:pic>
        <p:nvPicPr>
          <p:cNvPr id="22" name="Picture 21">
            <a:extLst>
              <a:ext uri="{FF2B5EF4-FFF2-40B4-BE49-F238E27FC236}">
                <a16:creationId xmlns:a16="http://schemas.microsoft.com/office/drawing/2014/main" id="{4109A01E-B9E4-4205-B7CB-73C89E9D6DF6}"/>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23" name="Picture 22">
            <a:extLst>
              <a:ext uri="{FF2B5EF4-FFF2-40B4-BE49-F238E27FC236}">
                <a16:creationId xmlns:a16="http://schemas.microsoft.com/office/drawing/2014/main" id="{43C0AF01-D1C2-45DE-A165-946DC78DF407}"/>
              </a:ext>
            </a:extLst>
          </p:cNvPr>
          <p:cNvPicPr>
            <a:picLocks noChangeAspect="1"/>
          </p:cNvPicPr>
          <p:nvPr/>
        </p:nvPicPr>
        <p:blipFill>
          <a:blip r:embed="rId5"/>
          <a:stretch>
            <a:fillRect/>
          </a:stretch>
        </p:blipFill>
        <p:spPr>
          <a:xfrm>
            <a:off x="1946608" y="3065054"/>
            <a:ext cx="4839132" cy="2911090"/>
          </a:xfrm>
          <a:prstGeom prst="rect">
            <a:avLst/>
          </a:prstGeom>
        </p:spPr>
      </p:pic>
      <p:pic>
        <p:nvPicPr>
          <p:cNvPr id="24" name="Picture 23">
            <a:extLst>
              <a:ext uri="{FF2B5EF4-FFF2-40B4-BE49-F238E27FC236}">
                <a16:creationId xmlns:a16="http://schemas.microsoft.com/office/drawing/2014/main" id="{CA59C933-BAB1-44A0-95F7-0C42E40FCCFC}"/>
              </a:ext>
            </a:extLst>
          </p:cNvPr>
          <p:cNvPicPr>
            <a:picLocks noChangeAspect="1"/>
          </p:cNvPicPr>
          <p:nvPr/>
        </p:nvPicPr>
        <p:blipFill>
          <a:blip r:embed="rId6"/>
          <a:stretch>
            <a:fillRect/>
          </a:stretch>
        </p:blipFill>
        <p:spPr>
          <a:xfrm>
            <a:off x="8362950" y="1193824"/>
            <a:ext cx="2990850" cy="1781175"/>
          </a:xfrm>
          <a:prstGeom prst="rect">
            <a:avLst/>
          </a:prstGeom>
        </p:spPr>
      </p:pic>
      <p:pic>
        <p:nvPicPr>
          <p:cNvPr id="25" name="Picture 24">
            <a:extLst>
              <a:ext uri="{FF2B5EF4-FFF2-40B4-BE49-F238E27FC236}">
                <a16:creationId xmlns:a16="http://schemas.microsoft.com/office/drawing/2014/main" id="{3F2C5634-5B6E-4F52-9B6C-CCE05A23E7B7}"/>
              </a:ext>
            </a:extLst>
          </p:cNvPr>
          <p:cNvPicPr>
            <a:picLocks noChangeAspect="1"/>
          </p:cNvPicPr>
          <p:nvPr/>
        </p:nvPicPr>
        <p:blipFill>
          <a:blip r:embed="rId7"/>
          <a:stretch>
            <a:fillRect/>
          </a:stretch>
        </p:blipFill>
        <p:spPr>
          <a:xfrm>
            <a:off x="8362950" y="3065054"/>
            <a:ext cx="2990850" cy="1771650"/>
          </a:xfrm>
          <a:prstGeom prst="rect">
            <a:avLst/>
          </a:prstGeom>
        </p:spPr>
      </p:pic>
      <p:pic>
        <p:nvPicPr>
          <p:cNvPr id="26" name="Picture 25">
            <a:extLst>
              <a:ext uri="{FF2B5EF4-FFF2-40B4-BE49-F238E27FC236}">
                <a16:creationId xmlns:a16="http://schemas.microsoft.com/office/drawing/2014/main" id="{8118D439-9BDC-40C5-87CC-BD55EB694421}"/>
              </a:ext>
            </a:extLst>
          </p:cNvPr>
          <p:cNvPicPr>
            <a:picLocks noChangeAspect="1"/>
          </p:cNvPicPr>
          <p:nvPr/>
        </p:nvPicPr>
        <p:blipFill>
          <a:blip r:embed="rId8"/>
          <a:stretch>
            <a:fillRect/>
          </a:stretch>
        </p:blipFill>
        <p:spPr>
          <a:xfrm>
            <a:off x="8382000" y="4926759"/>
            <a:ext cx="2971800" cy="1790700"/>
          </a:xfrm>
          <a:prstGeom prst="rect">
            <a:avLst/>
          </a:prstGeom>
        </p:spPr>
      </p:pic>
    </p:spTree>
    <p:extLst>
      <p:ext uri="{BB962C8B-B14F-4D97-AF65-F5344CB8AC3E}">
        <p14:creationId xmlns:p14="http://schemas.microsoft.com/office/powerpoint/2010/main" val="2335852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a:t>
            </a:r>
            <a:r>
              <a:rPr lang="en-GB" sz="8000" dirty="0">
                <a:latin typeface="Comic Sans MS" panose="030F0702030302020204" pitchFamily="66" charset="0"/>
              </a:rPr>
              <a:t>There is a science session this </a:t>
            </a:r>
          </a:p>
          <a:p>
            <a:pPr marL="0" indent="0">
              <a:buNone/>
            </a:pPr>
            <a:r>
              <a:rPr lang="en-GB" sz="8000" dirty="0">
                <a:latin typeface="Comic Sans MS" panose="030F0702030302020204" pitchFamily="66" charset="0"/>
              </a:rPr>
              <a:t> afternoon but enjoy your lunch</a:t>
            </a:r>
          </a:p>
          <a:p>
            <a:pPr marL="0" indent="0">
              <a:buNone/>
            </a:pPr>
            <a:r>
              <a:rPr lang="en-GB" sz="80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223907"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529765" y="2367642"/>
            <a:ext cx="10515600" cy="4125233"/>
          </a:xfrm>
        </p:spPr>
        <p:txBody>
          <a:bodyPr>
            <a:normAutofit/>
          </a:bodyPr>
          <a:lstStyle/>
          <a:p>
            <a:pPr marL="0" indent="0">
              <a:buNone/>
            </a:pPr>
            <a:endParaRPr lang="en-GB" dirty="0"/>
          </a:p>
          <a:p>
            <a:pPr marL="0" indent="0" algn="ctr">
              <a:buNone/>
            </a:pPr>
            <a:r>
              <a:rPr lang="en-GB" sz="7200" dirty="0">
                <a:solidFill>
                  <a:srgbClr val="FF0000"/>
                </a:solidFill>
                <a:latin typeface="Comic Sans MS" panose="030F0702030302020204" pitchFamily="66" charset="0"/>
              </a:rPr>
              <a:t>I Sing Pop</a:t>
            </a:r>
          </a:p>
          <a:p>
            <a:pPr marL="0" indent="0">
              <a:buNone/>
            </a:pPr>
            <a:endParaRPr lang="en-GB" sz="2000" u="sng" dirty="0">
              <a:solidFill>
                <a:srgbClr val="0563C1"/>
              </a:solidFill>
              <a:highlight>
                <a:srgbClr val="FFFF00"/>
              </a:highligh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endParaRPr>
          </a:p>
          <a:p>
            <a:pPr marL="0" indent="0">
              <a:buNone/>
            </a:pPr>
            <a:endParaRPr lang="en-GB" sz="2000" u="sng" dirty="0">
              <a:solidFill>
                <a:srgbClr val="0563C1"/>
              </a:solidFill>
              <a:highlight>
                <a:srgbClr val="FFFF00"/>
              </a:highligh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endParaRPr>
          </a:p>
          <a:p>
            <a:pPr marL="0" indent="0">
              <a:buNone/>
            </a:pPr>
            <a:endParaRPr lang="en-GB" sz="2000" u="sng" dirty="0">
              <a:solidFill>
                <a:srgbClr val="0563C1"/>
              </a:solidFill>
              <a:highlight>
                <a:srgbClr val="FFFF00"/>
              </a:highligh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endParaRPr>
          </a:p>
          <a:p>
            <a:pPr marL="0" indent="0">
              <a:buNone/>
            </a:pPr>
            <a:r>
              <a:rPr lang="en-GB" sz="2000" u="sng" dirty="0">
                <a:solidFill>
                  <a:srgbClr val="FFFF00"/>
                </a:solidFill>
                <a:latin typeface="Comic Sans MS" panose="030F0702030302020204" pitchFamily="66"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https://vimeo.com/487175458/fb36b412d8        password: Spring </a:t>
            </a:r>
            <a:endParaRPr lang="en-GB" sz="2000" u="sng" dirty="0">
              <a:solidFill>
                <a:srgbClr val="FFFF00"/>
              </a:solidFill>
              <a:highlight>
                <a:srgbClr val="FFFF00"/>
              </a:highlight>
              <a:latin typeface="Comic Sans MS" panose="030F0702030302020204" pitchFamily="66"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endParaRPr>
          </a:p>
        </p:txBody>
      </p:sp>
      <p:sp>
        <p:nvSpPr>
          <p:cNvPr id="6" name="Rectangle 5">
            <a:extLst>
              <a:ext uri="{FF2B5EF4-FFF2-40B4-BE49-F238E27FC236}">
                <a16:creationId xmlns:a16="http://schemas.microsoft.com/office/drawing/2014/main" id="{C83A7C77-517D-4E18-B499-3C4C96FCFF60}"/>
              </a:ext>
            </a:extLst>
          </p:cNvPr>
          <p:cNvSpPr/>
          <p:nvPr/>
        </p:nvSpPr>
        <p:spPr>
          <a:xfrm>
            <a:off x="437400" y="6396335"/>
            <a:ext cx="184731" cy="461665"/>
          </a:xfrm>
          <a:prstGeom prst="rect">
            <a:avLst/>
          </a:prstGeom>
        </p:spPr>
        <p:txBody>
          <a:bodyPr wrap="none">
            <a:spAutoFit/>
          </a:bodyPr>
          <a:lstStyle/>
          <a:p>
            <a:endParaRPr lang="en-US" sz="2400" dirty="0">
              <a:solidFill>
                <a:srgbClr val="FFFF00"/>
              </a:solidFill>
            </a:endParaRPr>
          </a:p>
        </p:txBody>
      </p:sp>
    </p:spTree>
    <p:extLst>
      <p:ext uri="{BB962C8B-B14F-4D97-AF65-F5344CB8AC3E}">
        <p14:creationId xmlns:p14="http://schemas.microsoft.com/office/powerpoint/2010/main" val="664423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3703</TotalTime>
  <Words>1262</Words>
  <Application>Microsoft Office PowerPoint</Application>
  <PresentationFormat>Widescreen</PresentationFormat>
  <Paragraphs>181</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Comic Sans MS</vt:lpstr>
      <vt:lpstr>Times New Roman</vt:lpstr>
      <vt:lpstr>Office Theme</vt:lpstr>
      <vt:lpstr>    Wednesday 10th February 2021</vt:lpstr>
      <vt:lpstr>             RWI     Each day for RWI you will need:                  Rainbow Group                       Sunshine Group                                      A Bad Fox                                A Bad Fright                         book                                         book                                  ‘Weekly Writing sheet’ RWI (from                         your pack)                    Could you please download the relevant book for your child as we will continue to read it throughout the week.                       </vt:lpstr>
      <vt:lpstr>                Rainbow Group             air,   ir,   ou,   oy</vt:lpstr>
      <vt:lpstr>    Sunshine Group   ow – brown cow                   </vt:lpstr>
      <vt:lpstr>How to Play Roll and Read</vt:lpstr>
      <vt:lpstr>Continue with RWI</vt:lpstr>
      <vt:lpstr>Continue with RWI</vt:lpstr>
      <vt:lpstr>Continue with RWI</vt:lpstr>
      <vt:lpstr>Our Structure for RWI</vt:lpstr>
      <vt:lpstr>Our Structure for RWI</vt:lpstr>
      <vt:lpstr>                                     Edit a Sentence   the man gets the bad fix and puts        hem in a bag</vt:lpstr>
      <vt:lpstr>          Edit a Sentence</vt:lpstr>
      <vt:lpstr>                                Edit a Sentence  i crip up to my mum i give her a frit</vt:lpstr>
      <vt:lpstr>          Edit a Sentence</vt:lpstr>
      <vt:lpstr>  Edit a Sentence – correct sentences </vt:lpstr>
      <vt:lpstr>        Stick your sheet in the front of your purple book.     Thank you for working hard.                                         Now have a break and a snack.  </vt:lpstr>
      <vt:lpstr>                          White Rose Maths</vt:lpstr>
      <vt:lpstr>White Rose Maths  Is this true or false?    (answer on slide 19) </vt:lpstr>
      <vt:lpstr>                  White Rose Maths  </vt:lpstr>
      <vt:lpstr>                          White Rose Maths</vt:lpstr>
      <vt:lpstr>                      White Rose Maths  </vt:lpstr>
      <vt:lpstr>                                                                 White Rose Maths  Now use the tens frames, number line and stem sentence model to work out the 3 word problems  on this page.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142</cp:revision>
  <dcterms:created xsi:type="dcterms:W3CDTF">2021-01-05T21:58:22Z</dcterms:created>
  <dcterms:modified xsi:type="dcterms:W3CDTF">2021-02-10T08:23:36Z</dcterms:modified>
</cp:coreProperties>
</file>