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8" r:id="rId4"/>
    <p:sldId id="293" r:id="rId5"/>
    <p:sldId id="294" r:id="rId6"/>
    <p:sldId id="298" r:id="rId7"/>
    <p:sldId id="299" r:id="rId8"/>
    <p:sldId id="300" r:id="rId9"/>
    <p:sldId id="257" r:id="rId10"/>
    <p:sldId id="270" r:id="rId11"/>
    <p:sldId id="281" r:id="rId12"/>
    <p:sldId id="287" r:id="rId13"/>
    <p:sldId id="286" r:id="rId14"/>
    <p:sldId id="289" r:id="rId15"/>
    <p:sldId id="301" r:id="rId16"/>
    <p:sldId id="263" r:id="rId17"/>
    <p:sldId id="264" r:id="rId18"/>
    <p:sldId id="302" r:id="rId19"/>
    <p:sldId id="303" r:id="rId20"/>
    <p:sldId id="277" r:id="rId21"/>
    <p:sldId id="265" r:id="rId22"/>
    <p:sldId id="26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1/14/2021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1/14/2021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80325729"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hyperlink" Target="http://www.pngall.com/sunshine-p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www.pngall.com/sunshine-p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www.pngall.com/sunshine-pn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www.pngall.com/sunshine-p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www.pngall.com/sunshine-pn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tscpl.org/kids-library/parent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neophilosophical.blogspot.com/2013/01/an-ethical-solution-to-terminal-problem.html" TargetMode="External"/><Relationship Id="rId2" Type="http://schemas.openxmlformats.org/officeDocument/2006/relationships/image" Target="../media/image13.jp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creativecommons.org/licenses/by/3.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pixabay.com/en/rainbow-default-colors-948520/"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4.png"/><Relationship Id="rId4" Type="http://schemas.openxmlformats.org/officeDocument/2006/relationships/hyperlink" Target="http://www.pngall.com/sunshine-pn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7"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vimeo.com/480325729"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Friday 15</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r>
              <a:rPr lang="en-GB" dirty="0">
                <a:latin typeface="Comic Sans MS" panose="030F0702030302020204" pitchFamily="66" charset="0"/>
              </a:rPr>
              <a:t>      Below is the timetable for today.</a:t>
            </a:r>
          </a:p>
          <a:p>
            <a:pPr marL="0" indent="0">
              <a:buNone/>
            </a:pPr>
            <a:r>
              <a:rPr lang="en-GB" dirty="0">
                <a:latin typeface="Comic Sans MS" panose="030F0702030302020204" pitchFamily="66" charset="0"/>
              </a:rPr>
              <a:t>      It is here to give you a guide on today’s work.</a:t>
            </a:r>
          </a:p>
          <a:p>
            <a:pPr marL="0" indent="0">
              <a:buNone/>
            </a:pPr>
            <a:r>
              <a:rPr lang="en-GB" sz="2400" i="1" u="sng" dirty="0">
                <a:solidFill>
                  <a:srgbClr val="FFC000"/>
                </a:solidFill>
                <a:highlight>
                  <a:srgbClr val="FFFF00"/>
                </a:highlight>
                <a:latin typeface="Comic Sans MS" panose="030F0702030302020204" pitchFamily="66" charset="0"/>
              </a:rPr>
              <a:t>For RWI you will need to be able to see a copy of the words for the Spelling Quiz. For maths you need to be able to see a copy of the worksheet</a:t>
            </a:r>
            <a:r>
              <a:rPr lang="en-GB" sz="1800" i="1" u="sng" dirty="0">
                <a:solidFill>
                  <a:srgbClr val="FFC000"/>
                </a:solidFill>
                <a:highlight>
                  <a:srgbClr val="FFFF00"/>
                </a:highlight>
                <a:latin typeface="Comic Sans MS" panose="030F0702030302020204" pitchFamily="66" charset="0"/>
              </a:rPr>
              <a:t>.</a:t>
            </a:r>
            <a:r>
              <a:rPr lang="en-GB" i="1" u="sng" dirty="0">
                <a:solidFill>
                  <a:srgbClr val="FFC000"/>
                </a:solidFill>
                <a:highlight>
                  <a:srgbClr val="FFFF00"/>
                </a:highlight>
                <a:latin typeface="Comic Sans MS" panose="030F0702030302020204" pitchFamily="66" charset="0"/>
              </a:rPr>
              <a:t> </a:t>
            </a:r>
            <a:endParaRPr lang="en-US" i="1" u="sng" dirty="0">
              <a:solidFill>
                <a:srgbClr val="FFC000"/>
              </a:solidFill>
              <a:highlight>
                <a:srgbClr val="FFFF00"/>
              </a:highlight>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2040998543"/>
              </p:ext>
            </p:extLst>
          </p:nvPr>
        </p:nvGraphicFramePr>
        <p:xfrm>
          <a:off x="1108363" y="4068776"/>
          <a:ext cx="9975274" cy="2105891"/>
        </p:xfrm>
        <a:graphic>
          <a:graphicData uri="http://schemas.openxmlformats.org/drawingml/2006/table">
            <a:tbl>
              <a:tblPr firstRow="1" bandRow="1">
                <a:tableStyleId>{5C22544A-7EE6-4342-B048-85BDC9FD1C3A}</a:tableStyleId>
              </a:tblPr>
              <a:tblGrid>
                <a:gridCol w="831273">
                  <a:extLst>
                    <a:ext uri="{9D8B030D-6E8A-4147-A177-3AD203B41FA5}">
                      <a16:colId xmlns:a16="http://schemas.microsoft.com/office/drawing/2014/main" val="1057356747"/>
                    </a:ext>
                  </a:extLst>
                </a:gridCol>
                <a:gridCol w="1412807">
                  <a:extLst>
                    <a:ext uri="{9D8B030D-6E8A-4147-A177-3AD203B41FA5}">
                      <a16:colId xmlns:a16="http://schemas.microsoft.com/office/drawing/2014/main" val="2036603641"/>
                    </a:ext>
                  </a:extLst>
                </a:gridCol>
                <a:gridCol w="1453233">
                  <a:extLst>
                    <a:ext uri="{9D8B030D-6E8A-4147-A177-3AD203B41FA5}">
                      <a16:colId xmlns:a16="http://schemas.microsoft.com/office/drawing/2014/main" val="3670510117"/>
                    </a:ext>
                  </a:extLst>
                </a:gridCol>
                <a:gridCol w="290646">
                  <a:extLst>
                    <a:ext uri="{9D8B030D-6E8A-4147-A177-3AD203B41FA5}">
                      <a16:colId xmlns:a16="http://schemas.microsoft.com/office/drawing/2014/main" val="853626756"/>
                    </a:ext>
                  </a:extLst>
                </a:gridCol>
                <a:gridCol w="2278669">
                  <a:extLst>
                    <a:ext uri="{9D8B030D-6E8A-4147-A177-3AD203B41FA5}">
                      <a16:colId xmlns:a16="http://schemas.microsoft.com/office/drawing/2014/main" val="1405776208"/>
                    </a:ext>
                  </a:extLst>
                </a:gridCol>
                <a:gridCol w="313897">
                  <a:extLst>
                    <a:ext uri="{9D8B030D-6E8A-4147-A177-3AD203B41FA5}">
                      <a16:colId xmlns:a16="http://schemas.microsoft.com/office/drawing/2014/main" val="3688789344"/>
                    </a:ext>
                  </a:extLst>
                </a:gridCol>
                <a:gridCol w="1581117">
                  <a:extLst>
                    <a:ext uri="{9D8B030D-6E8A-4147-A177-3AD203B41FA5}">
                      <a16:colId xmlns:a16="http://schemas.microsoft.com/office/drawing/2014/main" val="1246538563"/>
                    </a:ext>
                  </a:extLst>
                </a:gridCol>
                <a:gridCol w="837062">
                  <a:extLst>
                    <a:ext uri="{9D8B030D-6E8A-4147-A177-3AD203B41FA5}">
                      <a16:colId xmlns:a16="http://schemas.microsoft.com/office/drawing/2014/main" val="1958461331"/>
                    </a:ext>
                  </a:extLst>
                </a:gridCol>
                <a:gridCol w="976570">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 via TEAMS link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air –that’s not fair</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aw – yawn at dawn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Chips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Dressing-up Box</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-Big Write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Count One More/One Less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https://vimeo.com/480325729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PE and Golden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Big Joe</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001827" y="4815279"/>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001827" y="5455920"/>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507209" y="4833681"/>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498195" y="5101764"/>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This is our final day reading these books:</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Chips                                     The Dressing-Up Box</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8672945" y="281997"/>
            <a:ext cx="2944090" cy="931511"/>
          </a:xfrm>
          <a:prstGeom prst="rect">
            <a:avLst/>
          </a:prstGeom>
          <a:solidFill>
            <a:schemeClr val="accent4">
              <a:lumMod val="20000"/>
              <a:lumOff val="80000"/>
            </a:schemeClr>
          </a:solidFill>
        </p:spPr>
      </p:pic>
      <p:pic>
        <p:nvPicPr>
          <p:cNvPr id="9" name="Picture 8">
            <a:extLst>
              <a:ext uri="{FF2B5EF4-FFF2-40B4-BE49-F238E27FC236}">
                <a16:creationId xmlns:a16="http://schemas.microsoft.com/office/drawing/2014/main" id="{0D21359E-C74F-4EAD-86C9-35B4E4276107}"/>
              </a:ext>
            </a:extLst>
          </p:cNvPr>
          <p:cNvPicPr>
            <a:picLocks noChangeAspect="1"/>
          </p:cNvPicPr>
          <p:nvPr/>
        </p:nvPicPr>
        <p:blipFill>
          <a:blip r:embed="rId3"/>
          <a:stretch>
            <a:fillRect/>
          </a:stretch>
        </p:blipFill>
        <p:spPr>
          <a:xfrm>
            <a:off x="5734173" y="2930992"/>
            <a:ext cx="1700496" cy="1222231"/>
          </a:xfrm>
          <a:prstGeom prst="rect">
            <a:avLst/>
          </a:prstGeom>
        </p:spPr>
      </p:pic>
      <p:pic>
        <p:nvPicPr>
          <p:cNvPr id="10" name="Picture 9">
            <a:extLst>
              <a:ext uri="{FF2B5EF4-FFF2-40B4-BE49-F238E27FC236}">
                <a16:creationId xmlns:a16="http://schemas.microsoft.com/office/drawing/2014/main" id="{A2946D2C-EF38-4A10-8DDE-BEF30F7542C4}"/>
              </a:ext>
            </a:extLst>
          </p:cNvPr>
          <p:cNvPicPr>
            <a:picLocks noChangeAspect="1"/>
          </p:cNvPicPr>
          <p:nvPr/>
        </p:nvPicPr>
        <p:blipFill>
          <a:blip r:embed="rId4"/>
          <a:stretch>
            <a:fillRect/>
          </a:stretch>
        </p:blipFill>
        <p:spPr>
          <a:xfrm>
            <a:off x="920070" y="2930992"/>
            <a:ext cx="1583809" cy="1109123"/>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73880" y="753035"/>
            <a:ext cx="1162050" cy="552449"/>
          </a:xfrm>
          <a:prstGeom prst="rect">
            <a:avLst/>
          </a:prstGeom>
        </p:spPr>
      </p:pic>
      <p:pic>
        <p:nvPicPr>
          <p:cNvPr id="2050" name="Picture 2" descr="For Reading and Writing">
            <a:extLst>
              <a:ext uri="{FF2B5EF4-FFF2-40B4-BE49-F238E27FC236}">
                <a16:creationId xmlns:a16="http://schemas.microsoft.com/office/drawing/2014/main" id="{2FEBD6F1-6E72-421A-BCE2-E399D89F97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9295" y="1873833"/>
            <a:ext cx="2633410" cy="18204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5"/>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971634" y="4042862"/>
            <a:ext cx="8248732" cy="1569660"/>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read through the graphemes.</a:t>
            </a:r>
            <a:endParaRPr lang="en-US" sz="3200" dirty="0">
              <a:latin typeface="Comic Sans MS" panose="030F0702030302020204" pitchFamily="66" charset="0"/>
            </a:endParaRPr>
          </a:p>
        </p:txBody>
      </p:sp>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971634" y="4042862"/>
            <a:ext cx="8248732" cy="1569660"/>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read through the graphemes.</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71634" y="753035"/>
            <a:ext cx="1069124" cy="1033753"/>
          </a:xfrm>
          <a:prstGeom prst="rect">
            <a:avLst/>
          </a:prstGeom>
        </p:spPr>
      </p:pic>
      <p:pic>
        <p:nvPicPr>
          <p:cNvPr id="3" name="Picture 2">
            <a:extLst>
              <a:ext uri="{FF2B5EF4-FFF2-40B4-BE49-F238E27FC236}">
                <a16:creationId xmlns:a16="http://schemas.microsoft.com/office/drawing/2014/main" id="{33600ACE-7197-4499-9D1A-0982D2AA4B15}"/>
              </a:ext>
            </a:extLst>
          </p:cNvPr>
          <p:cNvPicPr>
            <a:picLocks noChangeAspect="1"/>
          </p:cNvPicPr>
          <p:nvPr/>
        </p:nvPicPr>
        <p:blipFill>
          <a:blip r:embed="rId5"/>
          <a:stretch>
            <a:fillRect/>
          </a:stretch>
        </p:blipFill>
        <p:spPr>
          <a:xfrm>
            <a:off x="4910225" y="1759931"/>
            <a:ext cx="2371550" cy="1731414"/>
          </a:xfrm>
          <a:prstGeom prst="rect">
            <a:avLst/>
          </a:prstGeom>
        </p:spPr>
      </p:pic>
    </p:spTree>
    <p:extLst>
      <p:ext uri="{BB962C8B-B14F-4D97-AF65-F5344CB8AC3E}">
        <p14:creationId xmlns:p14="http://schemas.microsoft.com/office/powerpoint/2010/main" val="2619122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639125" y="2516678"/>
            <a:ext cx="8248732" cy="3539430"/>
          </a:xfrm>
          <a:prstGeom prst="rect">
            <a:avLst/>
          </a:prstGeom>
          <a:noFill/>
        </p:spPr>
        <p:txBody>
          <a:bodyPr wrap="square" rtlCol="0">
            <a:spAutoFit/>
          </a:bodyPr>
          <a:lstStyle/>
          <a:p>
            <a:r>
              <a:rPr lang="en-GB" sz="3200" dirty="0">
                <a:latin typeface="Comic Sans MS" panose="030F0702030302020204" pitchFamily="66" charset="0"/>
              </a:rPr>
              <a:t>Yesterday we had the Spelling Quiz.</a:t>
            </a:r>
          </a:p>
          <a:p>
            <a:r>
              <a:rPr lang="en-GB" sz="3200" dirty="0">
                <a:latin typeface="Comic Sans MS" panose="030F0702030302020204" pitchFamily="66" charset="0"/>
              </a:rPr>
              <a:t>I would like you to look back at your quiz and see which words (if any) you found a challenge.</a:t>
            </a:r>
          </a:p>
          <a:p>
            <a:endParaRPr lang="en-GB" sz="3200" dirty="0">
              <a:latin typeface="Comic Sans MS" panose="030F0702030302020204" pitchFamily="66" charset="0"/>
            </a:endParaRPr>
          </a:p>
          <a:p>
            <a:r>
              <a:rPr lang="en-GB" sz="3200" dirty="0">
                <a:latin typeface="Comic Sans MS" panose="030F0702030302020204" pitchFamily="66" charset="0"/>
              </a:rPr>
              <a:t>I would like you to practise these words 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Tree>
    <p:extLst>
      <p:ext uri="{BB962C8B-B14F-4D97-AF65-F5344CB8AC3E}">
        <p14:creationId xmlns:p14="http://schemas.microsoft.com/office/powerpoint/2010/main" val="773922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163782" y="2356545"/>
            <a:ext cx="9864435" cy="4524315"/>
          </a:xfrm>
          <a:prstGeom prst="rect">
            <a:avLst/>
          </a:prstGeom>
          <a:noFill/>
        </p:spPr>
        <p:txBody>
          <a:bodyPr wrap="square" rtlCol="0">
            <a:spAutoFit/>
          </a:bodyPr>
          <a:lstStyle/>
          <a:p>
            <a:r>
              <a:rPr lang="en-GB" sz="3200" dirty="0">
                <a:latin typeface="Comic Sans MS" panose="030F0702030302020204" pitchFamily="66" charset="0"/>
              </a:rPr>
              <a:t>In the Friday file are the </a:t>
            </a:r>
            <a:r>
              <a:rPr lang="en-GB" sz="3200" dirty="0">
                <a:solidFill>
                  <a:srgbClr val="FF0000"/>
                </a:solidFill>
                <a:latin typeface="Comic Sans MS" panose="030F0702030302020204" pitchFamily="66" charset="0"/>
              </a:rPr>
              <a:t>red </a:t>
            </a:r>
            <a:r>
              <a:rPr lang="en-GB" sz="3200" dirty="0">
                <a:latin typeface="Comic Sans MS" panose="030F0702030302020204" pitchFamily="66" charset="0"/>
              </a:rPr>
              <a:t>(tricky) words that you have been</a:t>
            </a:r>
            <a:r>
              <a:rPr lang="en-US" sz="3200" dirty="0">
                <a:latin typeface="Comic Sans MS" panose="030F0702030302020204" pitchFamily="66" charset="0"/>
              </a:rPr>
              <a:t> reading in your RWI book this week.</a:t>
            </a:r>
          </a:p>
          <a:p>
            <a:endParaRPr lang="en-GB" sz="3200" dirty="0">
              <a:latin typeface="Comic Sans MS" panose="030F0702030302020204" pitchFamily="66" charset="0"/>
            </a:endParaRPr>
          </a:p>
          <a:p>
            <a:endParaRPr lang="en-GB" sz="3200" dirty="0">
              <a:latin typeface="Comic Sans MS" panose="030F0702030302020204" pitchFamily="66" charset="0"/>
            </a:endParaRPr>
          </a:p>
          <a:p>
            <a:endParaRPr lang="en-US" sz="3200" dirty="0">
              <a:latin typeface="Comic Sans MS" panose="030F0702030302020204" pitchFamily="66" charset="0"/>
            </a:endParaRPr>
          </a:p>
          <a:p>
            <a:r>
              <a:rPr lang="en-US" sz="3200" dirty="0">
                <a:latin typeface="Comic Sans MS" panose="030F0702030302020204" pitchFamily="66" charset="0"/>
              </a:rPr>
              <a:t> </a:t>
            </a:r>
          </a:p>
          <a:p>
            <a:r>
              <a:rPr lang="en-GB" sz="3200" dirty="0">
                <a:latin typeface="Comic Sans MS" panose="030F0702030302020204" pitchFamily="66" charset="0"/>
              </a:rPr>
              <a:t>I</a:t>
            </a:r>
            <a:r>
              <a:rPr lang="en-US" sz="3200" dirty="0">
                <a:latin typeface="Comic Sans MS" panose="030F0702030302020204" pitchFamily="66" charset="0"/>
              </a:rPr>
              <a:t> would now like you to try to learn how to spell these words </a:t>
            </a:r>
            <a:r>
              <a:rPr lang="en-GB" sz="3200" dirty="0">
                <a:latin typeface="Comic Sans MS" panose="030F0702030302020204" pitchFamily="66" charset="0"/>
              </a:rPr>
              <a:t>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pic>
        <p:nvPicPr>
          <p:cNvPr id="9" name="Picture 8">
            <a:extLst>
              <a:ext uri="{FF2B5EF4-FFF2-40B4-BE49-F238E27FC236}">
                <a16:creationId xmlns:a16="http://schemas.microsoft.com/office/drawing/2014/main" id="{48812186-B71A-47B0-AF1D-07DE8AF3E18A}"/>
              </a:ext>
            </a:extLst>
          </p:cNvPr>
          <p:cNvPicPr>
            <a:picLocks noChangeAspect="1"/>
          </p:cNvPicPr>
          <p:nvPr/>
        </p:nvPicPr>
        <p:blipFill>
          <a:blip r:embed="rId7"/>
          <a:stretch>
            <a:fillRect/>
          </a:stretch>
        </p:blipFill>
        <p:spPr>
          <a:xfrm>
            <a:off x="4280189" y="3602936"/>
            <a:ext cx="2966603" cy="1593865"/>
          </a:xfrm>
          <a:prstGeom prst="rect">
            <a:avLst/>
          </a:prstGeom>
        </p:spPr>
      </p:pic>
    </p:spTree>
    <p:extLst>
      <p:ext uri="{BB962C8B-B14F-4D97-AF65-F5344CB8AC3E}">
        <p14:creationId xmlns:p14="http://schemas.microsoft.com/office/powerpoint/2010/main" val="2059472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699653" y="2793319"/>
            <a:ext cx="10792693" cy="3539430"/>
          </a:xfrm>
          <a:prstGeom prst="rect">
            <a:avLst/>
          </a:prstGeom>
        </p:spPr>
        <p:txBody>
          <a:bodyPr wrap="square">
            <a:spAutoFit/>
          </a:bodyPr>
          <a:lstStyle/>
          <a:p>
            <a:pPr lvl="0"/>
            <a:r>
              <a:rPr lang="en-US" sz="3200" dirty="0">
                <a:solidFill>
                  <a:prstClr val="black"/>
                </a:solidFill>
                <a:latin typeface="Comic Sans MS" panose="030F0702030302020204" pitchFamily="66" charset="0"/>
              </a:rPr>
              <a:t>Look at the words in the Look and Say column. You need to take your time to </a:t>
            </a:r>
            <a:r>
              <a:rPr lang="en-US" sz="3200" dirty="0">
                <a:solidFill>
                  <a:srgbClr val="00B050"/>
                </a:solidFill>
                <a:latin typeface="Comic Sans MS" panose="030F0702030302020204" pitchFamily="66" charset="0"/>
              </a:rPr>
              <a:t>look</a:t>
            </a:r>
            <a:r>
              <a:rPr lang="en-US" sz="3200" dirty="0">
                <a:solidFill>
                  <a:prstClr val="black"/>
                </a:solidFill>
                <a:latin typeface="Comic Sans MS" panose="030F0702030302020204" pitchFamily="66" charset="0"/>
              </a:rPr>
              <a:t> at each word, </a:t>
            </a:r>
            <a:r>
              <a:rPr lang="en-US" sz="3200" dirty="0">
                <a:solidFill>
                  <a:srgbClr val="00B050"/>
                </a:solidFill>
                <a:latin typeface="Comic Sans MS" panose="030F0702030302020204" pitchFamily="66" charset="0"/>
              </a:rPr>
              <a:t>say the letters </a:t>
            </a:r>
            <a:r>
              <a:rPr lang="en-US" sz="3200" dirty="0">
                <a:solidFill>
                  <a:prstClr val="black"/>
                </a:solidFill>
                <a:latin typeface="Comic Sans MS" panose="030F0702030302020204" pitchFamily="66" charset="0"/>
              </a:rPr>
              <a:t>out loud, </a:t>
            </a:r>
            <a:r>
              <a:rPr lang="en-US" sz="3200" dirty="0">
                <a:solidFill>
                  <a:srgbClr val="00B050"/>
                </a:solidFill>
                <a:latin typeface="Comic Sans MS" panose="030F0702030302020204" pitchFamily="66" charset="0"/>
              </a:rPr>
              <a:t>look at the shape </a:t>
            </a:r>
            <a:r>
              <a:rPr lang="en-US" sz="3200" dirty="0">
                <a:solidFill>
                  <a:prstClr val="black"/>
                </a:solidFill>
                <a:latin typeface="Comic Sans MS" panose="030F0702030302020204" pitchFamily="66" charset="0"/>
              </a:rPr>
              <a:t>of the word and try to </a:t>
            </a:r>
            <a:r>
              <a:rPr lang="en-US" sz="3200" dirty="0">
                <a:solidFill>
                  <a:srgbClr val="00B050"/>
                </a:solidFill>
                <a:latin typeface="Comic Sans MS" panose="030F0702030302020204" pitchFamily="66" charset="0"/>
              </a:rPr>
              <a:t>write it in the air</a:t>
            </a:r>
            <a:r>
              <a:rPr lang="en-US" sz="3200" dirty="0">
                <a:solidFill>
                  <a:prstClr val="black"/>
                </a:solidFill>
                <a:latin typeface="Comic Sans MS" panose="030F0702030302020204" pitchFamily="66" charset="0"/>
              </a:rPr>
              <a:t>. </a:t>
            </a:r>
          </a:p>
          <a:p>
            <a:pPr lvl="0"/>
            <a:r>
              <a:rPr lang="en-US" sz="3200" dirty="0">
                <a:solidFill>
                  <a:prstClr val="black"/>
                </a:solidFill>
                <a:latin typeface="Comic Sans MS" panose="030F0702030302020204" pitchFamily="66" charset="0"/>
              </a:rPr>
              <a:t>Once you think you know how to spell them, have a go in the second column. </a:t>
            </a:r>
          </a:p>
          <a:p>
            <a:pPr lvl="0"/>
            <a:r>
              <a:rPr lang="en-US" sz="3200" dirty="0">
                <a:solidFill>
                  <a:prstClr val="black"/>
                </a:solidFill>
                <a:latin typeface="Comic Sans MS" panose="030F0702030302020204" pitchFamily="66" charset="0"/>
              </a:rPr>
              <a:t>In the final column, cover the words up and write them.</a:t>
            </a:r>
          </a:p>
        </p:txBody>
      </p:sp>
    </p:spTree>
    <p:extLst>
      <p:ext uri="{BB962C8B-B14F-4D97-AF65-F5344CB8AC3E}">
        <p14:creationId xmlns:p14="http://schemas.microsoft.com/office/powerpoint/2010/main" val="1094898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699653" y="3310271"/>
            <a:ext cx="10792693" cy="2062103"/>
          </a:xfrm>
          <a:prstGeom prst="rect">
            <a:avLst/>
          </a:prstGeom>
        </p:spPr>
        <p:txBody>
          <a:bodyPr wrap="square">
            <a:spAutoFit/>
          </a:bodyPr>
          <a:lstStyle/>
          <a:p>
            <a:pPr lvl="0"/>
            <a:r>
              <a:rPr lang="en-US" sz="3200" dirty="0">
                <a:solidFill>
                  <a:prstClr val="black"/>
                </a:solidFill>
                <a:latin typeface="Comic Sans MS" panose="030F0702030302020204" pitchFamily="66" charset="0"/>
              </a:rPr>
              <a:t>Write four different sentences using these words. Use one word in each sentence. </a:t>
            </a:r>
          </a:p>
          <a:p>
            <a:pPr lvl="0"/>
            <a:endParaRPr lang="en-GB" sz="3200" dirty="0">
              <a:solidFill>
                <a:prstClr val="black"/>
              </a:solidFill>
              <a:latin typeface="Comic Sans MS" panose="030F0702030302020204" pitchFamily="66" charset="0"/>
            </a:endParaRPr>
          </a:p>
          <a:p>
            <a:pPr lvl="0"/>
            <a:r>
              <a:rPr lang="en-GB" sz="3200" dirty="0">
                <a:solidFill>
                  <a:prstClr val="black"/>
                </a:solidFill>
                <a:latin typeface="Comic Sans MS" panose="030F0702030302020204" pitchFamily="66" charset="0"/>
              </a:rPr>
              <a:t>U</a:t>
            </a:r>
            <a:r>
              <a:rPr lang="en-US" sz="3200" dirty="0">
                <a:solidFill>
                  <a:prstClr val="black"/>
                </a:solidFill>
                <a:latin typeface="Comic Sans MS" panose="030F0702030302020204" pitchFamily="66" charset="0"/>
              </a:rPr>
              <a:t>se the handwriting lines to help you to keep it neat.</a:t>
            </a:r>
          </a:p>
        </p:txBody>
      </p:sp>
    </p:spTree>
    <p:extLst>
      <p:ext uri="{BB962C8B-B14F-4D97-AF65-F5344CB8AC3E}">
        <p14:creationId xmlns:p14="http://schemas.microsoft.com/office/powerpoint/2010/main" val="1687637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Speed Words </a:t>
            </a:r>
            <a:r>
              <a:rPr lang="en-GB" sz="3200" dirty="0">
                <a:solidFill>
                  <a:srgbClr val="FF0000"/>
                </a:solidFill>
                <a:latin typeface="Comic Sans MS" panose="030F0702030302020204" pitchFamily="66" charset="0"/>
              </a:rPr>
              <a:t>(on page 15 of your book)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3" name="Picture 2">
            <a:extLst>
              <a:ext uri="{FF2B5EF4-FFF2-40B4-BE49-F238E27FC236}">
                <a16:creationId xmlns:a16="http://schemas.microsoft.com/office/drawing/2014/main" id="{84DD865A-A88F-4525-ACD8-05D7676448C7}"/>
              </a:ext>
            </a:extLst>
          </p:cNvPr>
          <p:cNvPicPr>
            <a:picLocks noChangeAspect="1"/>
          </p:cNvPicPr>
          <p:nvPr/>
        </p:nvPicPr>
        <p:blipFill>
          <a:blip r:embed="rId5"/>
          <a:stretch>
            <a:fillRect/>
          </a:stretch>
        </p:blipFill>
        <p:spPr>
          <a:xfrm>
            <a:off x="3951576" y="1917968"/>
            <a:ext cx="1798061" cy="2160260"/>
          </a:xfrm>
          <a:prstGeom prst="rect">
            <a:avLst/>
          </a:prstGeom>
        </p:spPr>
      </p:pic>
    </p:spTree>
    <p:extLst>
      <p:ext uri="{BB962C8B-B14F-4D97-AF65-F5344CB8AC3E}">
        <p14:creationId xmlns:p14="http://schemas.microsoft.com/office/powerpoint/2010/main" val="2128751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503526" y="2311661"/>
            <a:ext cx="7712219" cy="3539430"/>
          </a:xfrm>
          <a:prstGeom prst="rect">
            <a:avLst/>
          </a:prstGeom>
        </p:spPr>
        <p:txBody>
          <a:bodyPr wrap="square">
            <a:spAutoFit/>
          </a:bodyPr>
          <a:lstStyle/>
          <a:p>
            <a:r>
              <a:rPr lang="en-GB" sz="3200" dirty="0">
                <a:latin typeface="Comic Sans MS" panose="030F0702030302020204" pitchFamily="66" charset="0"/>
              </a:rPr>
              <a:t>Now you are ready to </a:t>
            </a:r>
            <a:r>
              <a:rPr lang="en-GB" sz="3200" u="sng" dirty="0">
                <a:latin typeface="Comic Sans MS" panose="030F0702030302020204" pitchFamily="66" charset="0"/>
              </a:rPr>
              <a:t>read the story </a:t>
            </a:r>
            <a:r>
              <a:rPr lang="en-GB" sz="3200" dirty="0">
                <a:latin typeface="Comic Sans MS" panose="030F0702030302020204" pitchFamily="66" charset="0"/>
              </a:rPr>
              <a:t>to an adult. You have been working on this story all week so you should be getting very confident!</a:t>
            </a:r>
          </a:p>
          <a:p>
            <a:r>
              <a:rPr lang="en-GB" sz="3200" dirty="0">
                <a:solidFill>
                  <a:srgbClr val="FF0000"/>
                </a:solidFill>
                <a:latin typeface="Comic Sans MS" panose="030F0702030302020204" pitchFamily="66" charset="0"/>
              </a:rPr>
              <a:t>Remember to think about your expression to make it interesting to listen to and pausing for punctuation. </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786151-D825-454B-A5AC-839D7CCAE1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27673" y="4807527"/>
            <a:ext cx="2316688" cy="1831707"/>
          </a:xfrm>
          <a:prstGeom prst="rect">
            <a:avLst/>
          </a:prstGeom>
        </p:spPr>
      </p:pic>
      <p:sp>
        <p:nvSpPr>
          <p:cNvPr id="7" name="TextBox 6">
            <a:extLst>
              <a:ext uri="{FF2B5EF4-FFF2-40B4-BE49-F238E27FC236}">
                <a16:creationId xmlns:a16="http://schemas.microsoft.com/office/drawing/2014/main" id="{2F427CBB-2E9E-415C-8C31-E640E9650B8F}"/>
              </a:ext>
            </a:extLst>
          </p:cNvPr>
          <p:cNvSpPr txBox="1"/>
          <p:nvPr/>
        </p:nvSpPr>
        <p:spPr>
          <a:xfrm>
            <a:off x="9196388" y="7094833"/>
            <a:ext cx="2695574" cy="369332"/>
          </a:xfrm>
          <a:prstGeom prst="rect">
            <a:avLst/>
          </a:prstGeom>
          <a:noFill/>
        </p:spPr>
        <p:txBody>
          <a:bodyPr wrap="square" rtlCol="0">
            <a:spAutoFit/>
          </a:bodyPr>
          <a:lstStyle/>
          <a:p>
            <a:r>
              <a:rPr lang="en-US" sz="900">
                <a:hlinkClick r:id="rId3" tooltip="http://neophilosophical.blogspot.com/2013/01/an-ethical-solution-to-terminal-problem.html"/>
              </a:rPr>
              <a:t>This Photo</a:t>
            </a:r>
            <a:r>
              <a:rPr lang="en-US" sz="900"/>
              <a:t> by Unknown Author is licensed under </a:t>
            </a:r>
            <a:r>
              <a:rPr lang="en-US" sz="900">
                <a:hlinkClick r:id="rId4" tooltip="https://creativecommons.org/licenses/by/3.0/"/>
              </a:rPr>
              <a:t>CC BY</a:t>
            </a:r>
            <a:endParaRPr lang="en-US" sz="900"/>
          </a:p>
        </p:txBody>
      </p:sp>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18680" y="974773"/>
            <a:ext cx="10028526" cy="1077218"/>
          </a:xfrm>
          <a:prstGeom prst="rect">
            <a:avLst/>
          </a:prstGeom>
        </p:spPr>
        <p:txBody>
          <a:bodyPr wrap="square">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a:t>
            </a:r>
            <a:endParaRPr lang="en-GB" sz="3200" dirty="0">
              <a:latin typeface="Comic Sans MS" panose="030F0702030302020204" pitchFamily="66" charset="0"/>
            </a:endParaRPr>
          </a:p>
        </p:txBody>
      </p:sp>
      <p:sp>
        <p:nvSpPr>
          <p:cNvPr id="4" name="TextBox 3">
            <a:extLst>
              <a:ext uri="{FF2B5EF4-FFF2-40B4-BE49-F238E27FC236}">
                <a16:creationId xmlns:a16="http://schemas.microsoft.com/office/drawing/2014/main" id="{9ECA5402-6857-41E0-BBFD-2FCD05A69A6D}"/>
              </a:ext>
            </a:extLst>
          </p:cNvPr>
          <p:cNvSpPr txBox="1"/>
          <p:nvPr/>
        </p:nvSpPr>
        <p:spPr>
          <a:xfrm>
            <a:off x="518680" y="2673975"/>
            <a:ext cx="8677708" cy="3046988"/>
          </a:xfrm>
          <a:prstGeom prst="rect">
            <a:avLst/>
          </a:prstGeom>
          <a:noFill/>
        </p:spPr>
        <p:txBody>
          <a:bodyPr wrap="square" rtlCol="0">
            <a:spAutoFit/>
          </a:bodyPr>
          <a:lstStyle/>
          <a:p>
            <a:r>
              <a:rPr lang="en-GB" sz="3200" dirty="0">
                <a:latin typeface="Comic Sans MS" panose="030F0702030302020204" pitchFamily="66" charset="0"/>
              </a:rPr>
              <a:t>Today is the final day of RWI for the week.</a:t>
            </a:r>
          </a:p>
          <a:p>
            <a:r>
              <a:rPr lang="en-GB" sz="3200" dirty="0">
                <a:latin typeface="Comic Sans MS" panose="030F0702030302020204" pitchFamily="66" charset="0"/>
              </a:rPr>
              <a:t>This is when we do our </a:t>
            </a:r>
            <a:r>
              <a:rPr lang="en-GB" sz="3200" u="sng" dirty="0">
                <a:solidFill>
                  <a:srgbClr val="FF0000"/>
                </a:solidFill>
                <a:latin typeface="Comic Sans MS" panose="030F0702030302020204" pitchFamily="66" charset="0"/>
              </a:rPr>
              <a:t>Big Write</a:t>
            </a:r>
            <a:r>
              <a:rPr lang="en-GB" sz="3200" dirty="0">
                <a:latin typeface="Comic Sans MS" panose="030F0702030302020204" pitchFamily="66" charset="0"/>
              </a:rPr>
              <a:t>. We base this around the book that we have been reading in RWI. </a:t>
            </a:r>
          </a:p>
          <a:p>
            <a:endParaRPr lang="en-GB" sz="3200" dirty="0">
              <a:latin typeface="Comic Sans MS" panose="030F0702030302020204" pitchFamily="66" charset="0"/>
            </a:endParaRPr>
          </a:p>
          <a:p>
            <a:endParaRPr lang="en-US" sz="3200" dirty="0">
              <a:latin typeface="Comic Sans MS" panose="030F0702030302020204" pitchFamily="66" charset="0"/>
            </a:endParaRPr>
          </a:p>
        </p:txBody>
      </p:sp>
    </p:spTree>
    <p:extLst>
      <p:ext uri="{BB962C8B-B14F-4D97-AF65-F5344CB8AC3E}">
        <p14:creationId xmlns:p14="http://schemas.microsoft.com/office/powerpoint/2010/main" val="3204074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270163" y="330717"/>
            <a:ext cx="11651673"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Today we are thinking about the chips that Kim had.</a:t>
            </a:r>
            <a:br>
              <a:rPr lang="en-GB" sz="3600" dirty="0">
                <a:latin typeface="Comic Sans MS" panose="030F0702030302020204" pitchFamily="66" charset="0"/>
              </a:rPr>
            </a:br>
            <a:r>
              <a:rPr lang="en-GB" sz="3600" dirty="0">
                <a:latin typeface="Comic Sans MS" panose="030F0702030302020204" pitchFamily="66" charset="0"/>
              </a:rPr>
              <a:t>What words can you use to describe them?</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Make a list of the words(adjectives) that you could use to describe the chips. steamy, thick etc.</a:t>
            </a: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592191" y="5095180"/>
            <a:ext cx="11238200"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23797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1039090" y="570148"/>
            <a:ext cx="11833090" cy="6629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Big Write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Today we are thinking about dressing up. What clothes would you choose to wear? How would you  describe them?</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Make a list of the words (nouns) of the things that you would dress up in. Now make another list (adjectives) that you could use to describe the clothes. </a:t>
            </a:r>
            <a:r>
              <a:rPr lang="en-GB" sz="3600" dirty="0" err="1">
                <a:latin typeface="Comic Sans MS" panose="030F0702030302020204" pitchFamily="66" charset="0"/>
              </a:rPr>
              <a:t>e.g</a:t>
            </a:r>
            <a:r>
              <a:rPr lang="en-GB" sz="3600" dirty="0">
                <a:latin typeface="Comic Sans MS" panose="030F0702030302020204" pitchFamily="66" charset="0"/>
              </a:rPr>
              <a:t> spotty, shiny, scruffy, silky etc.</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09165" y="784936"/>
            <a:ext cx="1214596" cy="1083346"/>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1636353" y="2739974"/>
            <a:ext cx="9950809"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1392962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3043" y="2490689"/>
            <a:ext cx="10304082" cy="95349"/>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Big Write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You are ready to think about how you can use these words in some super sentences.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Talk through your sentences with an adult, one sentence at a time.  When you are happy with your sentence,  ‘put your headphones on’ say it again and then write it down.</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 will look forward to reading your finished pieces of writing.</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591551" y="341769"/>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858308" y="267942"/>
            <a:ext cx="1214596" cy="1083346"/>
          </a:xfrm>
          <a:prstGeom prst="rect">
            <a:avLst/>
          </a:prstGeom>
        </p:spPr>
      </p:pic>
      <p:pic>
        <p:nvPicPr>
          <p:cNvPr id="8" name="Picture 7">
            <a:extLst>
              <a:ext uri="{FF2B5EF4-FFF2-40B4-BE49-F238E27FC236}">
                <a16:creationId xmlns:a16="http://schemas.microsoft.com/office/drawing/2014/main" id="{B7B3B5EA-24F8-4F97-85DB-CFEB3642F090}"/>
              </a:ext>
            </a:extLst>
          </p:cNvPr>
          <p:cNvPicPr>
            <a:picLocks noChangeAspect="1"/>
          </p:cNvPicPr>
          <p:nvPr/>
        </p:nvPicPr>
        <p:blipFill>
          <a:blip r:embed="rId5"/>
          <a:stretch>
            <a:fillRect/>
          </a:stretch>
        </p:blipFill>
        <p:spPr>
          <a:xfrm>
            <a:off x="334025" y="4780886"/>
            <a:ext cx="859611" cy="859611"/>
          </a:xfrm>
          <a:prstGeom prst="rect">
            <a:avLst/>
          </a:prstGeom>
        </p:spPr>
      </p:pic>
      <p:sp>
        <p:nvSpPr>
          <p:cNvPr id="3" name="Rectangle 2">
            <a:extLst>
              <a:ext uri="{FF2B5EF4-FFF2-40B4-BE49-F238E27FC236}">
                <a16:creationId xmlns:a16="http://schemas.microsoft.com/office/drawing/2014/main" id="{6A382521-344C-48CC-808D-5C6F376AF883}"/>
              </a:ext>
            </a:extLst>
          </p:cNvPr>
          <p:cNvSpPr/>
          <p:nvPr/>
        </p:nvSpPr>
        <p:spPr>
          <a:xfrm>
            <a:off x="1508837" y="4452274"/>
            <a:ext cx="9174326" cy="1077218"/>
          </a:xfrm>
          <a:prstGeom prst="rect">
            <a:avLst/>
          </a:prstGeom>
        </p:spPr>
        <p:txBody>
          <a:bodyPr wrap="square">
            <a:spAutoFit/>
          </a:bodyPr>
          <a:lstStyle/>
          <a:p>
            <a:pPr lvl="0"/>
            <a:r>
              <a:rPr lang="en-GB" sz="3200" dirty="0">
                <a:solidFill>
                  <a:srgbClr val="FF0000"/>
                </a:solidFill>
                <a:latin typeface="Comic Sans MS" panose="030F0702030302020204" pitchFamily="66" charset="0"/>
              </a:rPr>
              <a:t>Don’t forget to use neat handwriting, finger spaces, capital letters and full stops.</a:t>
            </a:r>
          </a:p>
        </p:txBody>
      </p:sp>
      <p:pic>
        <p:nvPicPr>
          <p:cNvPr id="13" name="Picture 12">
            <a:extLst>
              <a:ext uri="{FF2B5EF4-FFF2-40B4-BE49-F238E27FC236}">
                <a16:creationId xmlns:a16="http://schemas.microsoft.com/office/drawing/2014/main" id="{7B617499-95F7-475D-A9E0-1C31E0A54EDC}"/>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193636" y="416876"/>
            <a:ext cx="1276782" cy="702666"/>
          </a:xfrm>
          <a:prstGeom prst="rect">
            <a:avLst/>
          </a:prstGeom>
        </p:spPr>
      </p:pic>
    </p:spTree>
    <p:extLst>
      <p:ext uri="{BB962C8B-B14F-4D97-AF65-F5344CB8AC3E}">
        <p14:creationId xmlns:p14="http://schemas.microsoft.com/office/powerpoint/2010/main" val="403437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sentence on the next page at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Count One More/One Less</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marL="0" indent="0">
              <a:buNone/>
            </a:pPr>
            <a:r>
              <a:rPr lang="en-GB" dirty="0">
                <a:latin typeface="Comic Sans MS" panose="030F0702030302020204" pitchFamily="66" charset="0"/>
              </a:rPr>
              <a:t>- maths sheet from Friday’s file</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pic>
        <p:nvPicPr>
          <p:cNvPr id="6" name="Picture 5">
            <a:extLst>
              <a:ext uri="{FF2B5EF4-FFF2-40B4-BE49-F238E27FC236}">
                <a16:creationId xmlns:a16="http://schemas.microsoft.com/office/drawing/2014/main" id="{32A5363C-597A-4BB5-829D-ACF10DBD4D34}"/>
              </a:ext>
            </a:extLst>
          </p:cNvPr>
          <p:cNvPicPr>
            <a:picLocks noChangeAspect="1"/>
          </p:cNvPicPr>
          <p:nvPr/>
        </p:nvPicPr>
        <p:blipFill>
          <a:blip r:embed="rId5"/>
          <a:stretch>
            <a:fillRect/>
          </a:stretch>
        </p:blipFill>
        <p:spPr>
          <a:xfrm>
            <a:off x="8502713" y="5085152"/>
            <a:ext cx="1659947" cy="1659947"/>
          </a:xfrm>
          <a:prstGeom prst="rect">
            <a:avLst/>
          </a:prstGeom>
        </p:spPr>
      </p:pic>
      <p:pic>
        <p:nvPicPr>
          <p:cNvPr id="7" name="Picture 6">
            <a:extLst>
              <a:ext uri="{FF2B5EF4-FFF2-40B4-BE49-F238E27FC236}">
                <a16:creationId xmlns:a16="http://schemas.microsoft.com/office/drawing/2014/main" id="{AA92B2BC-CBCF-4D97-B569-5014302089DA}"/>
              </a:ext>
            </a:extLst>
          </p:cNvPr>
          <p:cNvPicPr>
            <a:picLocks noChangeAspect="1"/>
          </p:cNvPicPr>
          <p:nvPr/>
        </p:nvPicPr>
        <p:blipFill>
          <a:blip r:embed="rId6"/>
          <a:stretch>
            <a:fillRect/>
          </a:stretch>
        </p:blipFill>
        <p:spPr>
          <a:xfrm>
            <a:off x="10162660" y="4095316"/>
            <a:ext cx="1636731" cy="1659947"/>
          </a:xfrm>
          <a:prstGeom prst="rect">
            <a:avLst/>
          </a:prstGeom>
        </p:spPr>
      </p:pic>
      <p:pic>
        <p:nvPicPr>
          <p:cNvPr id="9" name="Picture 8">
            <a:extLst>
              <a:ext uri="{FF2B5EF4-FFF2-40B4-BE49-F238E27FC236}">
                <a16:creationId xmlns:a16="http://schemas.microsoft.com/office/drawing/2014/main" id="{399B6C04-F8A2-480C-AABE-6740C4C849C5}"/>
              </a:ext>
            </a:extLst>
          </p:cNvPr>
          <p:cNvPicPr>
            <a:picLocks noChangeAspect="1"/>
          </p:cNvPicPr>
          <p:nvPr/>
        </p:nvPicPr>
        <p:blipFill>
          <a:blip r:embed="rId7"/>
          <a:stretch>
            <a:fillRect/>
          </a:stretch>
        </p:blipFill>
        <p:spPr>
          <a:xfrm>
            <a:off x="6694113" y="4095315"/>
            <a:ext cx="1759049" cy="1659947"/>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pic>
        <p:nvPicPr>
          <p:cNvPr id="4" name="Picture 3">
            <a:extLst>
              <a:ext uri="{FF2B5EF4-FFF2-40B4-BE49-F238E27FC236}">
                <a16:creationId xmlns:a16="http://schemas.microsoft.com/office/drawing/2014/main" id="{0E490249-24E1-4AE3-8832-0279EDD67F0C}"/>
              </a:ext>
            </a:extLst>
          </p:cNvPr>
          <p:cNvPicPr>
            <a:picLocks noChangeAspect="1"/>
          </p:cNvPicPr>
          <p:nvPr/>
        </p:nvPicPr>
        <p:blipFill>
          <a:blip r:embed="rId5"/>
          <a:stretch>
            <a:fillRect/>
          </a:stretch>
        </p:blipFill>
        <p:spPr>
          <a:xfrm>
            <a:off x="2455341" y="1522055"/>
            <a:ext cx="6535769" cy="4404031"/>
          </a:xfrm>
          <a:prstGeom prst="rect">
            <a:avLst/>
          </a:prstGeom>
        </p:spPr>
      </p:pic>
      <p:sp>
        <p:nvSpPr>
          <p:cNvPr id="5" name="TextBox 4">
            <a:extLst>
              <a:ext uri="{FF2B5EF4-FFF2-40B4-BE49-F238E27FC236}">
                <a16:creationId xmlns:a16="http://schemas.microsoft.com/office/drawing/2014/main" id="{342E357F-F357-458A-9FF2-DEA06972E97A}"/>
              </a:ext>
            </a:extLst>
          </p:cNvPr>
          <p:cNvSpPr txBox="1"/>
          <p:nvPr/>
        </p:nvSpPr>
        <p:spPr>
          <a:xfrm>
            <a:off x="321571" y="5833771"/>
            <a:ext cx="11593337" cy="1077218"/>
          </a:xfrm>
          <a:prstGeom prst="rect">
            <a:avLst/>
          </a:prstGeom>
          <a:noFill/>
        </p:spPr>
        <p:txBody>
          <a:bodyPr wrap="square" rtlCol="0">
            <a:spAutoFit/>
          </a:bodyPr>
          <a:lstStyle/>
          <a:p>
            <a:r>
              <a:rPr lang="en-GB" sz="3200" dirty="0">
                <a:latin typeface="Comic Sans MS" panose="030F0702030302020204" pitchFamily="66" charset="0"/>
              </a:rPr>
              <a:t>Talk about this and then see if you can show some examples.</a:t>
            </a:r>
            <a:endParaRPr lang="en-US" sz="3200" dirty="0">
              <a:latin typeface="Comic Sans MS" panose="030F0702030302020204" pitchFamily="66" charset="0"/>
            </a:endParaRPr>
          </a:p>
        </p:txBody>
      </p:sp>
    </p:spTree>
    <p:extLst>
      <p:ext uri="{BB962C8B-B14F-4D97-AF65-F5344CB8AC3E}">
        <p14:creationId xmlns:p14="http://schemas.microsoft.com/office/powerpoint/2010/main" val="35907446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pic>
        <p:nvPicPr>
          <p:cNvPr id="5" name="Picture 4">
            <a:extLst>
              <a:ext uri="{FF2B5EF4-FFF2-40B4-BE49-F238E27FC236}">
                <a16:creationId xmlns:a16="http://schemas.microsoft.com/office/drawing/2014/main" id="{AC75C030-1919-4DDA-BEF0-4B4075415525}"/>
              </a:ext>
            </a:extLst>
          </p:cNvPr>
          <p:cNvPicPr>
            <a:picLocks noChangeAspect="1"/>
          </p:cNvPicPr>
          <p:nvPr/>
        </p:nvPicPr>
        <p:blipFill>
          <a:blip r:embed="rId5"/>
          <a:stretch>
            <a:fillRect/>
          </a:stretch>
        </p:blipFill>
        <p:spPr>
          <a:xfrm>
            <a:off x="2433854" y="1520869"/>
            <a:ext cx="7324292" cy="5085579"/>
          </a:xfrm>
          <a:prstGeom prst="rect">
            <a:avLst/>
          </a:prstGeom>
        </p:spPr>
      </p:pic>
    </p:spTree>
    <p:extLst>
      <p:ext uri="{BB962C8B-B14F-4D97-AF65-F5344CB8AC3E}">
        <p14:creationId xmlns:p14="http://schemas.microsoft.com/office/powerpoint/2010/main" val="3973676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fontScale="85000" lnSpcReduction="20000"/>
          </a:bodyPr>
          <a:lstStyle/>
          <a:p>
            <a:pPr marL="0" marR="0" indent="0" algn="ctr">
              <a:lnSpc>
                <a:spcPct val="107000"/>
              </a:lnSpc>
              <a:spcBef>
                <a:spcPts val="0"/>
              </a:spcBef>
              <a:spcAft>
                <a:spcPts val="800"/>
              </a:spcAft>
              <a:buNone/>
              <a:tabLst>
                <a:tab pos="0" algn="l"/>
              </a:tabLst>
            </a:pPr>
            <a:endParaRPr lang="en-GB" sz="3200" dirty="0">
              <a:latin typeface="Comic Sans MS" panose="030F0702030302020204" pitchFamily="66" charset="0"/>
            </a:endParaRPr>
          </a:p>
          <a:p>
            <a:pPr marL="0" marR="0" indent="0">
              <a:lnSpc>
                <a:spcPct val="107000"/>
              </a:lnSpc>
              <a:spcBef>
                <a:spcPts val="0"/>
              </a:spcBef>
              <a:spcAft>
                <a:spcPts val="800"/>
              </a:spcAft>
              <a:buNone/>
              <a:tabLst>
                <a:tab pos="0" algn="l"/>
              </a:tabLst>
            </a:pPr>
            <a:r>
              <a:rPr lang="en-GB" sz="3500" dirty="0">
                <a:latin typeface="Comic Sans MS" panose="030F0702030302020204" pitchFamily="66" charset="0"/>
              </a:rPr>
              <a:t>Use this video link  </a:t>
            </a:r>
            <a:r>
              <a:rPr lang="en-US" sz="3500" u="sng" dirty="0">
                <a:solidFill>
                  <a:srgbClr val="0563C1"/>
                </a:solidFill>
                <a:latin typeface="Comic Sans MS" panose="030F0702030302020204" pitchFamily="66" charset="0"/>
                <a:ea typeface="Calibri" panose="020F0502020204030204" pitchFamily="34" charset="0"/>
                <a:cs typeface="Times New Roman" panose="02020603050405020304" pitchFamily="18" charset="0"/>
                <a:hlinkClick r:id="rId2"/>
              </a:rPr>
              <a:t>https://vimeo.com/480325729</a:t>
            </a:r>
            <a:endParaRPr lang="en-US" sz="35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3500" dirty="0">
                <a:latin typeface="Comic Sans MS" panose="030F0702030302020204" pitchFamily="66" charset="0"/>
              </a:rPr>
              <a:t>and </a:t>
            </a:r>
            <a:r>
              <a:rPr lang="en-GB" sz="3500" dirty="0">
                <a:latin typeface="Comic Sans MS" panose="030F0702030302020204" pitchFamily="66" charset="0"/>
              </a:rPr>
              <a:t>have </a:t>
            </a:r>
            <a:r>
              <a:rPr lang="en-GB" sz="35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5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sz="3500" u="sng" dirty="0"/>
          </a:p>
          <a:p>
            <a:pPr marL="0" indent="0">
              <a:buNone/>
            </a:pPr>
            <a:r>
              <a:rPr lang="en-US" sz="3500" dirty="0">
                <a:latin typeface="Comic Sans MS" panose="030F0702030302020204" pitchFamily="66" charset="0"/>
              </a:rPr>
              <a:t>Work through the video, feel free to pause it to explain any of the teaching. </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N</a:t>
            </a:r>
            <a:r>
              <a:rPr lang="en-US" sz="3500" dirty="0">
                <a:latin typeface="Comic Sans MS" panose="030F0702030302020204" pitchFamily="66" charset="0"/>
              </a:rPr>
              <a:t>ow you are ready to have a go at the White Rose worksheet for today. Question 6 is a </a:t>
            </a:r>
            <a:r>
              <a:rPr lang="en-US" sz="3500" dirty="0">
                <a:solidFill>
                  <a:srgbClr val="FF0000"/>
                </a:solidFill>
                <a:latin typeface="Comic Sans MS" panose="030F0702030302020204" pitchFamily="66" charset="0"/>
              </a:rPr>
              <a:t>challenge</a:t>
            </a:r>
            <a:r>
              <a:rPr lang="en-US" sz="3500" dirty="0">
                <a:latin typeface="Comic Sans MS" panose="030F0702030302020204" pitchFamily="66" charset="0"/>
              </a:rPr>
              <a:t> question.</a:t>
            </a:r>
          </a:p>
          <a:p>
            <a:pPr marL="0" indent="0">
              <a:buNone/>
            </a:pPr>
            <a:endParaRPr lang="en-US" sz="3500" dirty="0">
              <a:latin typeface="Comic Sans MS" panose="030F0702030302020204" pitchFamily="66" charset="0"/>
            </a:endParaRPr>
          </a:p>
          <a:p>
            <a:pPr marL="0" indent="0">
              <a:buNone/>
            </a:pPr>
            <a:r>
              <a:rPr lang="en-US" sz="35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3"/>
          <a:stretch>
            <a:fillRect/>
          </a:stretch>
        </p:blipFill>
        <p:spPr>
          <a:xfrm>
            <a:off x="8188035" y="276661"/>
            <a:ext cx="3621665" cy="74886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713510" y="114134"/>
            <a:ext cx="10515600" cy="5733143"/>
          </a:xfrm>
        </p:spPr>
        <p:txBody>
          <a:bodyPr>
            <a:normAutofit fontScale="25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11200" dirty="0">
                <a:solidFill>
                  <a:srgbClr val="FF0000"/>
                </a:solidFill>
                <a:latin typeface="Comic Sans MS" panose="030F0702030302020204" pitchFamily="66" charset="0"/>
              </a:rPr>
              <a:t>If you have used a sheet, stick it into the front of your blue maths book. </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We will continue with some White Rose teaching again tomorrow.</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600" dirty="0">
                <a:latin typeface="Comic Sans MS" panose="030F0702030302020204" pitchFamily="66" charset="0"/>
              </a:rPr>
              <a:t>.</a:t>
            </a:r>
          </a:p>
          <a:p>
            <a:pPr marL="0" indent="0">
              <a:buNone/>
            </a:pPr>
            <a:r>
              <a:rPr lang="en-GB" sz="11200" dirty="0">
                <a:latin typeface="Comic Sans MS" panose="030F0702030302020204" pitchFamily="66" charset="0"/>
              </a:rPr>
              <a:t>This afternoon there is an </a:t>
            </a:r>
            <a:r>
              <a:rPr lang="en-GB" sz="11200" u="sng" dirty="0">
                <a:latin typeface="Comic Sans MS" panose="030F0702030302020204" pitchFamily="66" charset="0"/>
              </a:rPr>
              <a:t>ICT</a:t>
            </a:r>
            <a:r>
              <a:rPr lang="en-GB" sz="11200" dirty="0">
                <a:latin typeface="Comic Sans MS" panose="030F0702030302020204" pitchFamily="66" charset="0"/>
              </a:rPr>
              <a:t> </a:t>
            </a:r>
          </a:p>
          <a:p>
            <a:pPr marL="0" indent="0">
              <a:buNone/>
            </a:pPr>
            <a:r>
              <a:rPr lang="en-GB" sz="11200" dirty="0">
                <a:latin typeface="Comic Sans MS" panose="030F0702030302020204" pitchFamily="66" charset="0"/>
              </a:rPr>
              <a:t>lesson about what is a computer </a:t>
            </a:r>
          </a:p>
          <a:p>
            <a:pPr marL="0" indent="0">
              <a:buNone/>
            </a:pPr>
            <a:r>
              <a:rPr lang="en-GB" sz="11200" dirty="0">
                <a:latin typeface="Comic Sans MS" panose="030F0702030302020204" pitchFamily="66" charset="0"/>
              </a:rPr>
              <a:t>and how it helps us. Also there is a</a:t>
            </a:r>
          </a:p>
          <a:p>
            <a:pPr marL="0" indent="0">
              <a:buNone/>
            </a:pPr>
            <a:r>
              <a:rPr lang="en-GB" sz="11200" u="sng" dirty="0">
                <a:latin typeface="Comic Sans MS" panose="030F0702030302020204" pitchFamily="66" charset="0"/>
              </a:rPr>
              <a:t>PE </a:t>
            </a:r>
            <a:r>
              <a:rPr lang="en-GB" sz="11200" dirty="0">
                <a:latin typeface="Comic Sans MS" panose="030F0702030302020204" pitchFamily="66" charset="0"/>
              </a:rPr>
              <a:t>session where you can choose from</a:t>
            </a:r>
          </a:p>
          <a:p>
            <a:pPr marL="0" indent="0">
              <a:buNone/>
            </a:pPr>
            <a:r>
              <a:rPr lang="en-GB" sz="11200" dirty="0">
                <a:latin typeface="Comic Sans MS" panose="030F0702030302020204" pitchFamily="66" charset="0"/>
              </a:rPr>
              <a:t>a range of activities. First of all </a:t>
            </a:r>
          </a:p>
          <a:p>
            <a:pPr marL="0" indent="0">
              <a:buNone/>
            </a:pPr>
            <a:r>
              <a:rPr lang="en-GB" sz="11200" dirty="0">
                <a:latin typeface="Comic Sans MS" panose="030F0702030302020204" pitchFamily="66" charset="0"/>
              </a:rPr>
              <a:t>enjoy your lunch.</a:t>
            </a:r>
          </a:p>
          <a:p>
            <a:pPr marL="0" indent="0">
              <a:buNone/>
            </a:pPr>
            <a:r>
              <a:rPr lang="en-GB" sz="11200" dirty="0">
                <a:latin typeface="Comic Sans MS" panose="030F0702030302020204" pitchFamily="66" charset="0"/>
              </a:rPr>
              <a:t> </a:t>
            </a: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588819" y="3525982"/>
            <a:ext cx="6597978" cy="2860964"/>
          </a:xfrm>
          <a:prstGeom prst="wedgeRoundRectCallout">
            <a:avLst>
              <a:gd name="adj1" fmla="val 79088"/>
              <a:gd name="adj2" fmla="val 55945"/>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US" sz="3200" dirty="0">
                <a:solidFill>
                  <a:srgbClr val="FF0000"/>
                </a:solidFill>
                <a:latin typeface="Comic Sans MS" panose="030F0702030302020204" pitchFamily="66" charset="0"/>
              </a:rPr>
              <a:t>Please remember to send an email containing the completed work to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2087</TotalTime>
  <Words>1260</Words>
  <Application>Microsoft Office PowerPoint</Application>
  <PresentationFormat>Widescreen</PresentationFormat>
  <Paragraphs>150</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Comic Sans MS</vt:lpstr>
      <vt:lpstr>Times New Roman</vt:lpstr>
      <vt:lpstr>Office Theme</vt:lpstr>
      <vt:lpstr>    Friday 15th January 2021</vt:lpstr>
      <vt:lpstr>              RWI       This is our final day reading these books:                Rainbow Group                    Sunshine Group                                Chips                                     The Dressing-Up Box                book                                       book                                                        ‘Weekly Writing sheet’ RWI (from your pack)                                           </vt:lpstr>
      <vt:lpstr>             Rainbow Group                </vt:lpstr>
      <vt:lpstr>             Sunshine Group                </vt:lpstr>
      <vt:lpstr>             Sunshine and Rainbow Groups                </vt:lpstr>
      <vt:lpstr>             Sunshine and Rainbow Groups                </vt:lpstr>
      <vt:lpstr>             Sunshine and Rainbow Groups                </vt:lpstr>
      <vt:lpstr>             Sunshine and Rainbow Groups                </vt:lpstr>
      <vt:lpstr>Continue with RWI</vt:lpstr>
      <vt:lpstr>Continue with RWI</vt:lpstr>
      <vt:lpstr>Continue with RWI</vt:lpstr>
      <vt:lpstr>Our Structure for RWI</vt:lpstr>
      <vt:lpstr>                                                                                                                          Rainbow Group - Big Write   Today we are thinking about the chips that Kim had. What words can you use to describe them?  Make a list of the words(adjectives) that you could use to describe the chips. steamy, thick etc.  </vt:lpstr>
      <vt:lpstr>                        Big Write                                                Sunshine Group - Big Write   Today we are thinking about dressing up. What clothes would you choose to wear? How would you  describe them?  Make a list of the words (nouns) of the things that you would dress up in. Now make another list (adjectives) that you could use to describe the clothes. e.g spotty, shiny, scruffy, silky etc.    </vt:lpstr>
      <vt:lpstr>                                                                                Big Write  You are ready to think about how you can use these words in some super sentences.   Talk through your sentences with an adult, one sentence at a time.  When you are happy with your sentence,  ‘put your headphones on’ say it again and then write it down.    I will look forward to reading your finished pieces of writing.</vt:lpstr>
      <vt:lpstr>        Stick your sentence on the next page at the front of your purple book.     Thank you for working hard.                                         Now have a break and a snack.  </vt:lpstr>
      <vt:lpstr>                          White Rose Maths</vt:lpstr>
      <vt:lpstr>                          White Rose Maths</vt:lpstr>
      <vt:lpstr>                          White Rose Maths</vt:lpstr>
      <vt:lpstr>                  White Rose Maths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122</cp:revision>
  <dcterms:created xsi:type="dcterms:W3CDTF">2021-01-05T21:58:22Z</dcterms:created>
  <dcterms:modified xsi:type="dcterms:W3CDTF">2021-01-14T18:35:11Z</dcterms:modified>
</cp:coreProperties>
</file>