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92" r:id="rId3"/>
    <p:sldId id="262" r:id="rId4"/>
    <p:sldId id="268" r:id="rId5"/>
    <p:sldId id="269" r:id="rId6"/>
    <p:sldId id="257" r:id="rId7"/>
    <p:sldId id="270" r:id="rId8"/>
    <p:sldId id="271" r:id="rId9"/>
    <p:sldId id="281" r:id="rId10"/>
    <p:sldId id="272" r:id="rId11"/>
    <p:sldId id="273" r:id="rId12"/>
    <p:sldId id="258" r:id="rId13"/>
    <p:sldId id="274" r:id="rId14"/>
    <p:sldId id="263" r:id="rId15"/>
    <p:sldId id="291" r:id="rId16"/>
    <p:sldId id="264" r:id="rId17"/>
    <p:sldId id="277" r:id="rId18"/>
    <p:sldId id="265" r:id="rId19"/>
    <p:sldId id="290" r:id="rId20"/>
    <p:sldId id="267"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CFF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3554" autoAdjust="0"/>
  </p:normalViewPr>
  <p:slideViewPr>
    <p:cSldViewPr snapToGrid="0">
      <p:cViewPr varScale="1">
        <p:scale>
          <a:sx n="69" d="100"/>
          <a:sy n="69" d="100"/>
        </p:scale>
        <p:origin x="57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2/7/2021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2/7/2021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2/7/2021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2/7/2021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2/7/2021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2/7/2021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2/7/2021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2/7/2021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2/7/2021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2/7/2021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2/7/2021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2/7/2021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vimeo.com/492197096" TargetMode="External"/><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hyperlink" Target="https://pixabay.com/en/rainbow-default-colors-948520/"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hyperlink" Target="https://pixabay.com/en/rainbow-default-colors-948520/" TargetMode="External"/><Relationship Id="rId7"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www.pngall.com/pencil-png"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whatislove-2010.blogspot.com/2012/02/dont-ignore-warning-signs-of-child.html" TargetMode="External"/><Relationship Id="rId3" Type="http://schemas.openxmlformats.org/officeDocument/2006/relationships/hyperlink" Target="https://pixabay.com/en/rainbow-default-colors-948520/" TargetMode="External"/><Relationship Id="rId7"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vimeo.com/492197096" TargetMode="External"/><Relationship Id="rId1" Type="http://schemas.openxmlformats.org/officeDocument/2006/relationships/slideLayout" Target="../slideLayouts/slideLayout2.xml"/><Relationship Id="rId4" Type="http://schemas.openxmlformats.org/officeDocument/2006/relationships/hyperlink" Target="https://en.wikipedia.org/wiki/File:Operators_(maths)_linear.svg"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2.jp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hyperlink" Target="https://en.wikipedia.org/wiki/File:Operators_(maths)_linear.svg" TargetMode="Externa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hyperlink" Target="https://youtu.be/urgUOfwOlsY" TargetMode="External"/><Relationship Id="rId4" Type="http://schemas.openxmlformats.org/officeDocument/2006/relationships/hyperlink" Target="http://www.writerightwords.com/worship-is-a-posture/"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endParaRPr lang="en-US" dirty="0">
              <a:solidFill>
                <a:schemeClr val="tx2">
                  <a:lumMod val="60000"/>
                  <a:lumOff val="40000"/>
                </a:schemeClr>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4487317" y="2323657"/>
            <a:ext cx="10515600" cy="1738312"/>
          </a:xfrm>
        </p:spPr>
        <p:txBody>
          <a:bodyPr>
            <a:normAutofit/>
          </a:bodyPr>
          <a:lstStyle/>
          <a:p>
            <a:pPr marL="0" indent="0">
              <a:buNone/>
            </a:pPr>
            <a:r>
              <a:rPr lang="en-GB" dirty="0">
                <a:latin typeface="Comic Sans MS" panose="030F0702030302020204" pitchFamily="66" charset="0"/>
              </a:rPr>
              <a:t>   </a:t>
            </a:r>
            <a:endParaRPr lang="en-US" sz="2600" i="1" u="sng" dirty="0">
              <a:solidFill>
                <a:srgbClr val="FFC000"/>
              </a:solidFill>
              <a:latin typeface="Comic Sans MS" panose="030F0702030302020204" pitchFamily="66" charset="0"/>
            </a:endParaRPr>
          </a:p>
        </p:txBody>
      </p:sp>
      <p:pic>
        <p:nvPicPr>
          <p:cNvPr id="10" name="Picture 9">
            <a:extLst>
              <a:ext uri="{FF2B5EF4-FFF2-40B4-BE49-F238E27FC236}">
                <a16:creationId xmlns:a16="http://schemas.microsoft.com/office/drawing/2014/main" id="{849BCBAA-0883-47DA-87EC-9B1D14EB8C2C}"/>
              </a:ext>
            </a:extLst>
          </p:cNvPr>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 Box 2">
            <a:extLst>
              <a:ext uri="{FF2B5EF4-FFF2-40B4-BE49-F238E27FC236}">
                <a16:creationId xmlns:a16="http://schemas.microsoft.com/office/drawing/2014/main" id="{50D68A27-84C0-4FD0-8CA3-5BC99F78A07A}"/>
              </a:ext>
            </a:extLst>
          </p:cNvPr>
          <p:cNvSpPr txBox="1">
            <a:spLocks noChangeArrowheads="1"/>
          </p:cNvSpPr>
          <p:nvPr/>
        </p:nvSpPr>
        <p:spPr bwMode="auto">
          <a:xfrm>
            <a:off x="4714292" y="5519420"/>
            <a:ext cx="2223770" cy="97345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L="0" marR="0" algn="ctr">
              <a:lnSpc>
                <a:spcPct val="107000"/>
              </a:lnSpc>
              <a:spcBef>
                <a:spcPts val="0"/>
              </a:spcBef>
              <a:spcAft>
                <a:spcPts val="800"/>
              </a:spcAft>
            </a:pPr>
            <a:r>
              <a:rPr lang="en-GB" sz="4800">
                <a:solidFill>
                  <a:srgbClr val="FFC000"/>
                </a:solidFill>
                <a:effectLst/>
                <a:latin typeface="Comic Sans MS" panose="030F0702030302020204" pitchFamily="66" charset="0"/>
                <a:ea typeface="Calibri" panose="020F0502020204030204" pitchFamily="34" charset="0"/>
                <a:cs typeface="Times New Roman" panose="02020603050405020304" pitchFamily="18" charset="0"/>
              </a:rPr>
              <a:t>Immy</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6"/>
            <a:ext cx="10515600" cy="973628"/>
          </a:xfrm>
        </p:spPr>
        <p:txBody>
          <a:bodyPr>
            <a:normAutofit/>
          </a:bodyPr>
          <a:lstStyle/>
          <a:p>
            <a:pPr algn="ctr"/>
            <a:r>
              <a:rPr lang="en-GB" dirty="0">
                <a:solidFill>
                  <a:schemeClr val="tx2">
                    <a:lumMod val="60000"/>
                    <a:lumOff val="40000"/>
                  </a:schemeClr>
                </a:solidFill>
                <a:latin typeface="Comic Sans MS" panose="030F0702030302020204" pitchFamily="66" charset="0"/>
              </a:rPr>
              <a:t>Monday 8</a:t>
            </a:r>
            <a:r>
              <a:rPr lang="en-GB" baseline="30000" dirty="0">
                <a:solidFill>
                  <a:schemeClr val="tx2">
                    <a:lumMod val="60000"/>
                    <a:lumOff val="40000"/>
                  </a:schemeClr>
                </a:solidFill>
                <a:latin typeface="Comic Sans MS" panose="030F0702030302020204" pitchFamily="66" charset="0"/>
              </a:rPr>
              <a:t>th</a:t>
            </a:r>
            <a:r>
              <a:rPr lang="en-GB" dirty="0">
                <a:solidFill>
                  <a:schemeClr val="tx2">
                    <a:lumMod val="60000"/>
                    <a:lumOff val="40000"/>
                  </a:schemeClr>
                </a:solidFill>
                <a:latin typeface="Comic Sans MS" panose="030F0702030302020204" pitchFamily="66" charset="0"/>
              </a:rPr>
              <a:t> February 2021</a:t>
            </a:r>
            <a:endParaRPr lang="en-US" dirty="0">
              <a:solidFill>
                <a:schemeClr val="tx2">
                  <a:lumMod val="60000"/>
                  <a:lumOff val="40000"/>
                </a:schemeClr>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838200" y="1662456"/>
            <a:ext cx="10515600" cy="1535573"/>
          </a:xfrm>
        </p:spPr>
        <p:txBody>
          <a:bodyPr>
            <a:normAutofit/>
          </a:bodyPr>
          <a:lstStyle/>
          <a:p>
            <a:pPr marL="0" indent="0">
              <a:buNone/>
            </a:pPr>
            <a:r>
              <a:rPr lang="en-GB" sz="2600" i="1" dirty="0">
                <a:solidFill>
                  <a:srgbClr val="FFC000"/>
                </a:solidFill>
                <a:latin typeface="Comic Sans MS" panose="030F0702030302020204" pitchFamily="66" charset="0"/>
              </a:rPr>
              <a:t>For maths you will need a copy of the subtraction revision sheet and the White Rose worksheet.</a:t>
            </a:r>
          </a:p>
          <a:p>
            <a:pPr marL="0" indent="0">
              <a:buNone/>
            </a:pPr>
            <a:r>
              <a:rPr lang="en-GB" sz="2600" i="1" dirty="0">
                <a:solidFill>
                  <a:srgbClr val="FFC000"/>
                </a:solidFill>
                <a:latin typeface="Comic Sans MS" panose="030F0702030302020204" pitchFamily="66" charset="0"/>
              </a:rPr>
              <a:t>For RWI you will need a copy of A Bad Fox or A Bad Fright book.</a:t>
            </a:r>
            <a:endParaRPr lang="en-US" sz="2600" i="1" dirty="0">
              <a:solidFill>
                <a:srgbClr val="FFC000"/>
              </a:solidFill>
              <a:latin typeface="Comic Sans MS" panose="030F0702030302020204" pitchFamily="66" charset="0"/>
            </a:endParaRPr>
          </a:p>
        </p:txBody>
      </p:sp>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3717695414"/>
              </p:ext>
            </p:extLst>
          </p:nvPr>
        </p:nvGraphicFramePr>
        <p:xfrm>
          <a:off x="838200" y="3643743"/>
          <a:ext cx="10467109" cy="2105891"/>
        </p:xfrm>
        <a:graphic>
          <a:graphicData uri="http://schemas.openxmlformats.org/drawingml/2006/table">
            <a:tbl>
              <a:tblPr firstRow="1" bandRow="1">
                <a:tableStyleId>{5C22544A-7EE6-4342-B048-85BDC9FD1C3A}</a:tableStyleId>
              </a:tblPr>
              <a:tblGrid>
                <a:gridCol w="865909">
                  <a:extLst>
                    <a:ext uri="{9D8B030D-6E8A-4147-A177-3AD203B41FA5}">
                      <a16:colId xmlns:a16="http://schemas.microsoft.com/office/drawing/2014/main" val="1057356747"/>
                    </a:ext>
                  </a:extLst>
                </a:gridCol>
                <a:gridCol w="1428835">
                  <a:extLst>
                    <a:ext uri="{9D8B030D-6E8A-4147-A177-3AD203B41FA5}">
                      <a16:colId xmlns:a16="http://schemas.microsoft.com/office/drawing/2014/main" val="2036603641"/>
                    </a:ext>
                  </a:extLst>
                </a:gridCol>
                <a:gridCol w="1660729">
                  <a:extLst>
                    <a:ext uri="{9D8B030D-6E8A-4147-A177-3AD203B41FA5}">
                      <a16:colId xmlns:a16="http://schemas.microsoft.com/office/drawing/2014/main" val="3670510117"/>
                    </a:ext>
                  </a:extLst>
                </a:gridCol>
                <a:gridCol w="318654">
                  <a:extLst>
                    <a:ext uri="{9D8B030D-6E8A-4147-A177-3AD203B41FA5}">
                      <a16:colId xmlns:a16="http://schemas.microsoft.com/office/drawing/2014/main" val="853626756"/>
                    </a:ext>
                  </a:extLst>
                </a:gridCol>
                <a:gridCol w="2369128">
                  <a:extLst>
                    <a:ext uri="{9D8B030D-6E8A-4147-A177-3AD203B41FA5}">
                      <a16:colId xmlns:a16="http://schemas.microsoft.com/office/drawing/2014/main" val="1405776208"/>
                    </a:ext>
                  </a:extLst>
                </a:gridCol>
                <a:gridCol w="318654">
                  <a:extLst>
                    <a:ext uri="{9D8B030D-6E8A-4147-A177-3AD203B41FA5}">
                      <a16:colId xmlns:a16="http://schemas.microsoft.com/office/drawing/2014/main" val="3688789344"/>
                    </a:ext>
                  </a:extLst>
                </a:gridCol>
                <a:gridCol w="1496291">
                  <a:extLst>
                    <a:ext uri="{9D8B030D-6E8A-4147-A177-3AD203B41FA5}">
                      <a16:colId xmlns:a16="http://schemas.microsoft.com/office/drawing/2014/main" val="1246538563"/>
                    </a:ext>
                  </a:extLst>
                </a:gridCol>
                <a:gridCol w="900545">
                  <a:extLst>
                    <a:ext uri="{9D8B030D-6E8A-4147-A177-3AD203B41FA5}">
                      <a16:colId xmlns:a16="http://schemas.microsoft.com/office/drawing/2014/main" val="1958461331"/>
                    </a:ext>
                  </a:extLst>
                </a:gridCol>
                <a:gridCol w="1108364">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p>
                    <a:p>
                      <a:pPr marL="0" marR="0" algn="ctr">
                        <a:lnSpc>
                          <a:spcPct val="107000"/>
                        </a:lnSpc>
                        <a:spcBef>
                          <a:spcPts val="0"/>
                        </a:spcBef>
                        <a:spcAft>
                          <a:spcPts val="0"/>
                        </a:spcAft>
                      </a:pPr>
                      <a:endParaRPr lang="en-GB"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S</a:t>
                      </a:r>
                      <a:r>
                        <a:rPr lang="en-US" sz="10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tory</a:t>
                      </a:r>
                      <a:endParaRPr lang="en-US" sz="10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0" algn="l">
                        <a:lnSpc>
                          <a:spcPct val="107000"/>
                        </a:lnSpc>
                        <a:spcBef>
                          <a:spcPts val="0"/>
                        </a:spcBef>
                        <a:spcAft>
                          <a:spcPts val="0"/>
                        </a:spcAft>
                      </a:pPr>
                      <a:r>
                        <a:rPr lang="en-GB" sz="1000" dirty="0">
                          <a:effectLst/>
                          <a:latin typeface="Comic Sans MS" panose="030F0702030302020204" pitchFamily="66" charset="0"/>
                          <a:ea typeface="Calibri" panose="020F0502020204030204" pitchFamily="34" charset="0"/>
                          <a:cs typeface="Times New Roman" panose="02020603050405020304" pitchFamily="18" charset="0"/>
                        </a:rPr>
                        <a:t>revision</a:t>
                      </a: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ow –brown cow</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b="1"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b="1"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A Bad Fox</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FFC000"/>
                          </a:solidFill>
                          <a:effectLst/>
                          <a:latin typeface="Comic Sans MS" panose="030F0702030302020204" pitchFamily="66" charset="0"/>
                          <a:ea typeface="Calibri" panose="020F0502020204030204" pitchFamily="34" charset="0"/>
                          <a:cs typeface="Times New Roman" panose="02020603050405020304" pitchFamily="18" charset="0"/>
                        </a:rPr>
                        <a:t>A Bad Fright</a:t>
                      </a:r>
                    </a:p>
                    <a:p>
                      <a:pPr marL="0" marR="0" algn="l">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-Hold a Sentence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dirty="0">
                          <a:effectLst/>
                          <a:latin typeface="Comic Sans MS" panose="030F0702030302020204" pitchFamily="66" charset="0"/>
                          <a:ea typeface="Calibri" panose="020F0502020204030204" pitchFamily="34" charset="0"/>
                          <a:cs typeface="Times New Roman" panose="02020603050405020304" pitchFamily="18" charset="0"/>
                        </a:rPr>
                        <a:t>Subtraction not crossing 10</a:t>
                      </a: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u="sng" dirty="0">
                          <a:latin typeface="Comic Sans MS" panose="030F0702030302020204" pitchFamily="66" charset="0"/>
                          <a:hlinkClick r:id="rId2"/>
                        </a:rPr>
                        <a:t>https://vimeo.com/492197096</a:t>
                      </a: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dirty="0">
                          <a:effectLst/>
                          <a:latin typeface="Comic Sans MS" panose="030F0702030302020204" pitchFamily="66" charset="0"/>
                          <a:ea typeface="Calibri" panose="020F0502020204030204" pitchFamily="34" charset="0"/>
                          <a:cs typeface="Times New Roman" panose="02020603050405020304" pitchFamily="18" charset="0"/>
                        </a:rPr>
                        <a:t>Subtraction not crossing 10</a:t>
                      </a: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t>
                      </a:r>
                      <a:endPar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Prophet Muhammad</a:t>
                      </a:r>
                    </a:p>
                    <a:p>
                      <a:pPr marL="0" marR="0" algn="ctr">
                        <a:lnSpc>
                          <a:spcPct val="107000"/>
                        </a:lnSpc>
                        <a:spcBef>
                          <a:spcPts val="0"/>
                        </a:spcBef>
                        <a:spcAft>
                          <a:spcPts val="0"/>
                        </a:spcAft>
                      </a:pPr>
                      <a:endPar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Music</a:t>
                      </a:r>
                    </a:p>
                    <a:p>
                      <a:pPr marL="0" marR="0" algn="ctr">
                        <a:lnSpc>
                          <a:spcPct val="107000"/>
                        </a:lnSpc>
                        <a:spcBef>
                          <a:spcPts val="0"/>
                        </a:spcBef>
                        <a:spcAft>
                          <a:spcPts val="0"/>
                        </a:spcAft>
                      </a:pPr>
                      <a:r>
                        <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Pulse – lesson 3</a:t>
                      </a:r>
                      <a:endParaRPr lang="en-US" sz="1000" b="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Peter </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782714" y="4420492"/>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801763" y="4982526"/>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221969" y="4402915"/>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260069" y="4696689"/>
            <a:ext cx="180975" cy="184785"/>
          </a:xfrm>
          <a:prstGeom prst="rect">
            <a:avLst/>
          </a:prstGeom>
        </p:spPr>
      </p:pic>
    </p:spTree>
    <p:extLst>
      <p:ext uri="{BB962C8B-B14F-4D97-AF65-F5344CB8AC3E}">
        <p14:creationId xmlns:p14="http://schemas.microsoft.com/office/powerpoint/2010/main" val="3378503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 Bad Fox                                A Bad Fright   </a:t>
            </a:r>
            <a:br>
              <a:rPr lang="en-GB" sz="3200" dirty="0">
                <a:latin typeface="Comic Sans MS" panose="030F0702030302020204" pitchFamily="66" charset="0"/>
              </a:rPr>
            </a:br>
            <a:r>
              <a:rPr lang="en-GB" sz="3200" dirty="0">
                <a:latin typeface="Comic Sans MS" panose="030F0702030302020204" pitchFamily="66" charset="0"/>
              </a:rPr>
              <a:t>                     book                                         </a:t>
            </a:r>
            <a:r>
              <a:rPr lang="en-GB" sz="3200" dirty="0" err="1">
                <a:latin typeface="Comic Sans MS" panose="030F0702030302020204" pitchFamily="66" charset="0"/>
              </a:rPr>
              <a:t>book</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100" i="1" dirty="0">
                <a:solidFill>
                  <a:srgbClr val="FFC000"/>
                </a:solidFill>
                <a:latin typeface="Comic Sans MS" panose="030F0702030302020204" pitchFamily="66" charset="0"/>
              </a:rPr>
              <a:t>Could you please download the relevant book for your child as we will continue to read it throughout the week.</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1018311" y="4057557"/>
            <a:ext cx="2126672" cy="1381778"/>
          </a:xfrm>
          <a:prstGeom prst="rect">
            <a:avLst/>
          </a:prstGeom>
        </p:spPr>
      </p:pic>
      <p:pic>
        <p:nvPicPr>
          <p:cNvPr id="3" name="Picture 2">
            <a:extLst>
              <a:ext uri="{FF2B5EF4-FFF2-40B4-BE49-F238E27FC236}">
                <a16:creationId xmlns:a16="http://schemas.microsoft.com/office/drawing/2014/main" id="{421B1F2C-779D-40A5-B3FB-1840B97AE31E}"/>
              </a:ext>
            </a:extLst>
          </p:cNvPr>
          <p:cNvPicPr>
            <a:picLocks noChangeAspect="1"/>
          </p:cNvPicPr>
          <p:nvPr/>
        </p:nvPicPr>
        <p:blipFill>
          <a:blip r:embed="rId4"/>
          <a:stretch>
            <a:fillRect/>
          </a:stretch>
        </p:blipFill>
        <p:spPr>
          <a:xfrm>
            <a:off x="1018310" y="2310367"/>
            <a:ext cx="2126673" cy="1535328"/>
          </a:xfrm>
          <a:prstGeom prst="rect">
            <a:avLst/>
          </a:prstGeom>
        </p:spPr>
      </p:pic>
      <p:pic>
        <p:nvPicPr>
          <p:cNvPr id="6" name="Picture 5">
            <a:extLst>
              <a:ext uri="{FF2B5EF4-FFF2-40B4-BE49-F238E27FC236}">
                <a16:creationId xmlns:a16="http://schemas.microsoft.com/office/drawing/2014/main" id="{D229F604-FBBF-48DD-9C90-437A17DFE129}"/>
              </a:ext>
            </a:extLst>
          </p:cNvPr>
          <p:cNvPicPr>
            <a:picLocks noChangeAspect="1"/>
          </p:cNvPicPr>
          <p:nvPr/>
        </p:nvPicPr>
        <p:blipFill>
          <a:blip r:embed="rId5"/>
          <a:stretch>
            <a:fillRect/>
          </a:stretch>
        </p:blipFill>
        <p:spPr>
          <a:xfrm>
            <a:off x="6096000" y="2260221"/>
            <a:ext cx="2150548" cy="1535328"/>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br>
              <a:rPr lang="en-GB" dirty="0">
                <a:latin typeface="Comic Sans MS" panose="030F0702030302020204" pitchFamily="66" charset="0"/>
              </a:rPr>
            </a:br>
            <a:r>
              <a:rPr lang="en-GB" sz="4000" dirty="0">
                <a:latin typeface="Comic Sans MS" panose="030F0702030302020204" pitchFamily="66" charset="0"/>
              </a:rPr>
              <a:t>We are not learning a new grapheme this week as we are going over the graphemes that we have learnt these past few weeks.</a:t>
            </a:r>
            <a:endParaRPr lang="en-US" sz="6700"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789781"/>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pic>
        <p:nvPicPr>
          <p:cNvPr id="6" name="Picture 5">
            <a:extLst>
              <a:ext uri="{FF2B5EF4-FFF2-40B4-BE49-F238E27FC236}">
                <a16:creationId xmlns:a16="http://schemas.microsoft.com/office/drawing/2014/main" id="{D2F7C096-29D6-489B-A2CA-64563BC55AA0}"/>
              </a:ext>
            </a:extLst>
          </p:cNvPr>
          <p:cNvPicPr>
            <a:picLocks noChangeAspect="1"/>
          </p:cNvPicPr>
          <p:nvPr/>
        </p:nvPicPr>
        <p:blipFill>
          <a:blip r:embed="rId5"/>
          <a:stretch>
            <a:fillRect/>
          </a:stretch>
        </p:blipFill>
        <p:spPr>
          <a:xfrm>
            <a:off x="8631506" y="3538418"/>
            <a:ext cx="2325119" cy="2253577"/>
          </a:xfrm>
          <a:prstGeom prst="rect">
            <a:avLst/>
          </a:prstGeom>
        </p:spPr>
      </p:pic>
      <p:pic>
        <p:nvPicPr>
          <p:cNvPr id="12" name="Picture 11">
            <a:extLst>
              <a:ext uri="{FF2B5EF4-FFF2-40B4-BE49-F238E27FC236}">
                <a16:creationId xmlns:a16="http://schemas.microsoft.com/office/drawing/2014/main" id="{EEB66327-9E80-4A44-AD99-28F049F56739}"/>
              </a:ext>
            </a:extLst>
          </p:cNvPr>
          <p:cNvPicPr>
            <a:picLocks noChangeAspect="1"/>
          </p:cNvPicPr>
          <p:nvPr/>
        </p:nvPicPr>
        <p:blipFill>
          <a:blip r:embed="rId6"/>
          <a:stretch>
            <a:fillRect/>
          </a:stretch>
        </p:blipFill>
        <p:spPr>
          <a:xfrm>
            <a:off x="6096000" y="3572670"/>
            <a:ext cx="2183529" cy="2219325"/>
          </a:xfrm>
          <a:prstGeom prst="rect">
            <a:avLst/>
          </a:prstGeom>
        </p:spPr>
      </p:pic>
      <p:pic>
        <p:nvPicPr>
          <p:cNvPr id="13" name="Picture 12">
            <a:extLst>
              <a:ext uri="{FF2B5EF4-FFF2-40B4-BE49-F238E27FC236}">
                <a16:creationId xmlns:a16="http://schemas.microsoft.com/office/drawing/2014/main" id="{48D9A2DF-1781-4EC5-A78D-5657F1187E91}"/>
              </a:ext>
            </a:extLst>
          </p:cNvPr>
          <p:cNvPicPr>
            <a:picLocks noChangeAspect="1"/>
          </p:cNvPicPr>
          <p:nvPr/>
        </p:nvPicPr>
        <p:blipFill>
          <a:blip r:embed="rId7"/>
          <a:stretch>
            <a:fillRect/>
          </a:stretch>
        </p:blipFill>
        <p:spPr>
          <a:xfrm>
            <a:off x="1001958" y="3538418"/>
            <a:ext cx="2234953" cy="2253577"/>
          </a:xfrm>
          <a:prstGeom prst="rect">
            <a:avLst/>
          </a:prstGeom>
        </p:spPr>
      </p:pic>
      <p:pic>
        <p:nvPicPr>
          <p:cNvPr id="14" name="Picture 13">
            <a:extLst>
              <a:ext uri="{FF2B5EF4-FFF2-40B4-BE49-F238E27FC236}">
                <a16:creationId xmlns:a16="http://schemas.microsoft.com/office/drawing/2014/main" id="{8691DA5C-BF13-4686-AE36-5DD1A5E226CD}"/>
              </a:ext>
            </a:extLst>
          </p:cNvPr>
          <p:cNvPicPr>
            <a:picLocks noChangeAspect="1"/>
          </p:cNvPicPr>
          <p:nvPr/>
        </p:nvPicPr>
        <p:blipFill>
          <a:blip r:embed="rId8"/>
          <a:stretch>
            <a:fillRect/>
          </a:stretch>
        </p:blipFill>
        <p:spPr>
          <a:xfrm>
            <a:off x="3665687" y="3588242"/>
            <a:ext cx="2078336" cy="2203753"/>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976746" y="915789"/>
            <a:ext cx="10515600" cy="1325563"/>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000" u="sng" dirty="0">
                <a:latin typeface="Comic Sans MS" panose="030F0702030302020204" pitchFamily="66" charset="0"/>
              </a:rPr>
              <a:t>Our new sound for this week:</a:t>
            </a:r>
            <a:r>
              <a:rPr lang="en-GB" sz="6000" u="sng" dirty="0">
                <a:latin typeface="Comic Sans MS" panose="030F0702030302020204" pitchFamily="66" charset="0"/>
              </a:rPr>
              <a:t> </a:t>
            </a:r>
            <a:r>
              <a:rPr lang="en-GB" sz="6000" u="sng" dirty="0">
                <a:solidFill>
                  <a:srgbClr val="C00000"/>
                </a:solidFill>
                <a:latin typeface="Comic Sans MS" panose="030F0702030302020204" pitchFamily="66" charset="0"/>
              </a:rPr>
              <a:t>ow</a:t>
            </a:r>
            <a:endParaRPr lang="en-US" sz="4000" u="sng" dirty="0">
              <a:solidFill>
                <a:srgbClr val="C00000"/>
              </a:solidFill>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19201" y="511029"/>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pic>
        <p:nvPicPr>
          <p:cNvPr id="4" name="Picture 3">
            <a:extLst>
              <a:ext uri="{FF2B5EF4-FFF2-40B4-BE49-F238E27FC236}">
                <a16:creationId xmlns:a16="http://schemas.microsoft.com/office/drawing/2014/main" id="{95CDCCE6-F9BD-400B-97CF-DD256FFA26B4}"/>
              </a:ext>
            </a:extLst>
          </p:cNvPr>
          <p:cNvPicPr>
            <a:picLocks noChangeAspect="1"/>
          </p:cNvPicPr>
          <p:nvPr/>
        </p:nvPicPr>
        <p:blipFill>
          <a:blip r:embed="rId5"/>
          <a:stretch>
            <a:fillRect/>
          </a:stretch>
        </p:blipFill>
        <p:spPr>
          <a:xfrm>
            <a:off x="4755395" y="2714449"/>
            <a:ext cx="1915228" cy="3227762"/>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(just like we do in class).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84023" y="1689902"/>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029999" y="4173443"/>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a:t>
            </a:r>
            <a:r>
              <a:rPr lang="en-GB" sz="3200" u="sng" dirty="0">
                <a:solidFill>
                  <a:srgbClr val="FF0000"/>
                </a:solidFill>
                <a:latin typeface="Comic Sans MS" panose="030F0702030302020204" pitchFamily="66" charset="0"/>
              </a:rPr>
              <a:t> Green and Red Words</a:t>
            </a:r>
            <a:r>
              <a:rPr lang="en-GB" sz="3200" dirty="0">
                <a:solidFill>
                  <a:srgbClr val="FF0000"/>
                </a:solidFill>
                <a:latin typeface="Comic Sans MS" panose="030F0702030302020204" pitchFamily="66" charset="0"/>
              </a:rPr>
              <a:t> to an adult (just like we do in class).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044730" y="282805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9999" y="1659082"/>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1917968"/>
            <a:ext cx="6541744" cy="3046988"/>
          </a:xfrm>
          <a:prstGeom prst="rect">
            <a:avLst/>
          </a:prstGeom>
        </p:spPr>
        <p:txBody>
          <a:bodyPr wrap="square">
            <a:spAutoFit/>
          </a:bodyPr>
          <a:lstStyle/>
          <a:p>
            <a:r>
              <a:rPr lang="en-GB" sz="3200" dirty="0">
                <a:solidFill>
                  <a:srgbClr val="00B050"/>
                </a:solidFill>
                <a:latin typeface="Comic Sans MS" panose="030F0702030302020204" pitchFamily="66" charset="0"/>
              </a:rPr>
              <a:t>Adults could you look at the </a:t>
            </a:r>
            <a:r>
              <a:rPr lang="en-GB" sz="3200" u="sng" dirty="0">
                <a:solidFill>
                  <a:srgbClr val="00B050"/>
                </a:solidFill>
                <a:latin typeface="Comic Sans MS" panose="030F0702030302020204" pitchFamily="66" charset="0"/>
              </a:rPr>
              <a:t>vocabulary</a:t>
            </a:r>
            <a:r>
              <a:rPr lang="en-GB" sz="3200" dirty="0">
                <a:solidFill>
                  <a:srgbClr val="00B050"/>
                </a:solidFill>
                <a:latin typeface="Comic Sans MS" panose="030F0702030302020204" pitchFamily="66" charset="0"/>
              </a:rPr>
              <a:t> list and make sure that your child knows what each word means. Then you are ready to talk through the </a:t>
            </a:r>
            <a:r>
              <a:rPr lang="en-GB" sz="3200" u="sng" dirty="0">
                <a:solidFill>
                  <a:srgbClr val="00B050"/>
                </a:solidFill>
                <a:latin typeface="Comic Sans MS" panose="030F0702030302020204" pitchFamily="66" charset="0"/>
              </a:rPr>
              <a:t>introduction</a:t>
            </a:r>
            <a:r>
              <a:rPr lang="en-GB" sz="3200" dirty="0">
                <a:solidFill>
                  <a:srgbClr val="00B050"/>
                </a:solidFill>
                <a:latin typeface="Comic Sans MS" panose="030F0702030302020204" pitchFamily="66" charset="0"/>
              </a:rPr>
              <a:t> with your child. </a:t>
            </a:r>
            <a:endParaRPr lang="en-US" sz="3200" dirty="0">
              <a:solidFill>
                <a:srgbClr val="00B05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39184" y="2897332"/>
            <a:ext cx="1322950" cy="1699202"/>
          </a:xfrm>
        </p:spPr>
      </p:pic>
    </p:spTree>
    <p:extLst>
      <p:ext uri="{BB962C8B-B14F-4D97-AF65-F5344CB8AC3E}">
        <p14:creationId xmlns:p14="http://schemas.microsoft.com/office/powerpoint/2010/main" val="13621361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You are now ready to </a:t>
            </a:r>
            <a:r>
              <a:rPr lang="en-GB" sz="3200" u="sng" dirty="0">
                <a:solidFill>
                  <a:srgbClr val="FF0000"/>
                </a:solidFill>
                <a:latin typeface="Comic Sans MS" panose="030F0702030302020204" pitchFamily="66" charset="0"/>
              </a:rPr>
              <a:t>read</a:t>
            </a:r>
            <a:r>
              <a:rPr lang="en-GB" sz="3200" dirty="0">
                <a:solidFill>
                  <a:srgbClr val="FF0000"/>
                </a:solidFill>
                <a:latin typeface="Comic Sans MS" panose="030F0702030302020204" pitchFamily="66" charset="0"/>
              </a:rPr>
              <a:t> your book to an adult. Remember to pause at a full stop.</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39184" y="2897332"/>
            <a:ext cx="1322950" cy="1699202"/>
          </a:xfrm>
        </p:spPr>
      </p:pic>
    </p:spTree>
    <p:extLst>
      <p:ext uri="{BB962C8B-B14F-4D97-AF65-F5344CB8AC3E}">
        <p14:creationId xmlns:p14="http://schemas.microsoft.com/office/powerpoint/2010/main" val="33848552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763179"/>
            <a:ext cx="8981519" cy="452431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completed this, then you are ready to work on the </a:t>
            </a:r>
            <a:r>
              <a:rPr lang="en-GB" sz="3200" u="sng" dirty="0">
                <a:solidFill>
                  <a:srgbClr val="FF0000"/>
                </a:solidFill>
                <a:latin typeface="Comic Sans MS" panose="030F0702030302020204" pitchFamily="66" charset="0"/>
              </a:rPr>
              <a:t>Hold a Sentence</a:t>
            </a:r>
            <a:r>
              <a:rPr lang="en-GB" sz="3200" dirty="0">
                <a:solidFill>
                  <a:srgbClr val="FF0000"/>
                </a:solidFill>
                <a:latin typeface="Comic Sans MS" panose="030F0702030302020204" pitchFamily="66" charset="0"/>
              </a:rPr>
              <a:t> (see next slide for the sentence for each group)</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Get  your Weekly Writing Sheet for Monday and listen to your adult say the sentence out loud to you. Remember to do the actions for capital letter and full stop. Repeat at least 3 times before you write it down.</a:t>
            </a:r>
            <a:endParaRPr lang="en-US" sz="3200" dirty="0">
              <a:solidFill>
                <a:srgbClr val="FF0000"/>
              </a:solidFill>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096345" y="2327931"/>
            <a:ext cx="859725" cy="859725"/>
          </a:xfrm>
          <a:prstGeom prst="rect">
            <a:avLst/>
          </a:prstGeom>
        </p:spPr>
      </p:pic>
      <p:pic>
        <p:nvPicPr>
          <p:cNvPr id="13" name="Picture 12">
            <a:extLst>
              <a:ext uri="{FF2B5EF4-FFF2-40B4-BE49-F238E27FC236}">
                <a16:creationId xmlns:a16="http://schemas.microsoft.com/office/drawing/2014/main" id="{CAC31E16-1997-45B1-888E-75E3ACE41316}"/>
              </a:ext>
            </a:extLst>
          </p:cNvPr>
          <p:cNvPicPr>
            <a:picLocks noChangeAspect="1"/>
          </p:cNvPicPr>
          <p:nvPr/>
        </p:nvPicPr>
        <p:blipFill>
          <a:blip r:embed="rId5"/>
          <a:stretch>
            <a:fillRect/>
          </a:stretch>
        </p:blipFill>
        <p:spPr>
          <a:xfrm>
            <a:off x="9579429" y="3779115"/>
            <a:ext cx="2014661" cy="1309000"/>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r>
              <a:rPr lang="en-GB" sz="3600" dirty="0">
                <a:latin typeface="Comic Sans MS" panose="030F0702030302020204" pitchFamily="66" charset="0"/>
              </a:rPr>
              <a:t>Today’s Hold a Sentence is</a:t>
            </a:r>
            <a:r>
              <a:rPr lang="en-GB" sz="4000" dirty="0">
                <a:latin typeface="Comic Sans MS" panose="030F0702030302020204" pitchFamily="66" charset="0"/>
              </a:rPr>
              <a:t>:  </a:t>
            </a:r>
            <a:br>
              <a:rPr lang="en-GB" sz="4000" dirty="0">
                <a:latin typeface="Comic Sans MS" panose="030F0702030302020204" pitchFamily="66" charset="0"/>
              </a:rPr>
            </a:br>
            <a:br>
              <a:rPr lang="en-GB" sz="4000" dirty="0">
                <a:latin typeface="Comic Sans MS" panose="030F0702030302020204" pitchFamily="66" charset="0"/>
              </a:rPr>
            </a:br>
            <a:r>
              <a:rPr lang="en-GB" sz="4900" dirty="0">
                <a:solidFill>
                  <a:srgbClr val="7030A0"/>
                </a:solidFill>
                <a:latin typeface="Comic Sans MS" panose="030F0702030302020204" pitchFamily="66" charset="0"/>
              </a:rPr>
              <a:t>The bad fox bit the hen.</a:t>
            </a:r>
            <a:endParaRPr lang="en-US" sz="4900" dirty="0">
              <a:solidFill>
                <a:srgbClr val="7030A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501453"/>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200696" y="248846"/>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4576894" cy="769441"/>
          </a:xfrm>
          <a:prstGeom prst="rect">
            <a:avLst/>
          </a:prstGeom>
        </p:spPr>
        <p:txBody>
          <a:bodyPr wrap="none">
            <a:spAutoFit/>
          </a:bodyPr>
          <a:lstStyle/>
          <a:p>
            <a:r>
              <a:rPr lang="en-GB" sz="4400" dirty="0">
                <a:latin typeface="Comic Sans MS" panose="030F0702030302020204" pitchFamily="66" charset="0"/>
              </a:rPr>
              <a:t> </a:t>
            </a:r>
            <a:r>
              <a:rPr lang="en-GB" sz="4400" u="sng" dirty="0">
                <a:latin typeface="Comic Sans MS" panose="030F0702030302020204" pitchFamily="66" charset="0"/>
              </a:rPr>
              <a:t>Sunshine Group</a:t>
            </a:r>
            <a:endParaRPr lang="en-US" sz="44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147895" y="3346221"/>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223962" y="4379974"/>
            <a:ext cx="7638630" cy="1754326"/>
          </a:xfrm>
          <a:prstGeom prst="rect">
            <a:avLst/>
          </a:prstGeom>
        </p:spPr>
        <p:txBody>
          <a:bodyPr wrap="none">
            <a:spAutoFit/>
          </a:bodyPr>
          <a:lstStyle/>
          <a:p>
            <a:r>
              <a:rPr lang="en-GB" sz="3200" dirty="0">
                <a:latin typeface="Comic Sans MS" panose="030F0702030302020204" pitchFamily="66" charset="0"/>
              </a:rPr>
              <a:t>Today’s Hold a Sentence is:</a:t>
            </a:r>
          </a:p>
          <a:p>
            <a:endParaRPr lang="en-GB" sz="3200" dirty="0">
              <a:latin typeface="Comic Sans MS" panose="030F0702030302020204" pitchFamily="66" charset="0"/>
            </a:endParaRPr>
          </a:p>
          <a:p>
            <a:r>
              <a:rPr lang="en-GB" sz="4400" dirty="0">
                <a:solidFill>
                  <a:srgbClr val="FFC000"/>
                </a:solidFill>
                <a:latin typeface="Comic Sans MS" panose="030F0702030302020204" pitchFamily="66" charset="0"/>
              </a:rPr>
              <a:t>I might switch off the light.</a:t>
            </a:r>
            <a:endParaRPr lang="en-US" sz="4400" dirty="0">
              <a:solidFill>
                <a:srgbClr val="FFC000"/>
              </a:solidFill>
            </a:endParaRPr>
          </a:p>
        </p:txBody>
      </p:sp>
      <p:sp>
        <p:nvSpPr>
          <p:cNvPr id="8" name="Rectangle 7">
            <a:extLst>
              <a:ext uri="{FF2B5EF4-FFF2-40B4-BE49-F238E27FC236}">
                <a16:creationId xmlns:a16="http://schemas.microsoft.com/office/drawing/2014/main" id="{08C764F2-BA1F-4157-A00C-A8F556F3AE66}"/>
              </a:ext>
            </a:extLst>
          </p:cNvPr>
          <p:cNvSpPr/>
          <p:nvPr/>
        </p:nvSpPr>
        <p:spPr>
          <a:xfrm>
            <a:off x="8729920" y="1523900"/>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1BBC00F-C224-481F-907B-41645D4D5F9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56414" y="1646541"/>
            <a:ext cx="737295" cy="615180"/>
          </a:xfrm>
          <a:prstGeom prst="rect">
            <a:avLst/>
          </a:prstGeom>
        </p:spPr>
      </p:pic>
      <p:sp>
        <p:nvSpPr>
          <p:cNvPr id="13" name="TextBox 12">
            <a:extLst>
              <a:ext uri="{FF2B5EF4-FFF2-40B4-BE49-F238E27FC236}">
                <a16:creationId xmlns:a16="http://schemas.microsoft.com/office/drawing/2014/main" id="{26D13D06-A382-44BF-BD83-3FC8EF7905C1}"/>
              </a:ext>
            </a:extLst>
          </p:cNvPr>
          <p:cNvSpPr txBox="1"/>
          <p:nvPr/>
        </p:nvSpPr>
        <p:spPr>
          <a:xfrm>
            <a:off x="9920203" y="1784668"/>
            <a:ext cx="1897713" cy="954107"/>
          </a:xfrm>
          <a:prstGeom prst="rect">
            <a:avLst/>
          </a:prstGeom>
          <a:noFill/>
        </p:spPr>
        <p:txBody>
          <a:bodyPr wrap="square" rtlCol="0">
            <a:spAutoFit/>
          </a:bodyPr>
          <a:lstStyle/>
          <a:p>
            <a:r>
              <a:rPr lang="en-GB" sz="2400" dirty="0">
                <a:latin typeface="Comic Sans MS" panose="030F0702030302020204" pitchFamily="66" charset="0"/>
              </a:rPr>
              <a:t>tricky word</a:t>
            </a:r>
            <a:r>
              <a:rPr lang="en-GB" dirty="0"/>
              <a:t>: </a:t>
            </a:r>
          </a:p>
          <a:p>
            <a:r>
              <a:rPr lang="en-GB" sz="3200" dirty="0">
                <a:solidFill>
                  <a:srgbClr val="FF0066"/>
                </a:solidFill>
                <a:latin typeface="Comic Sans MS" panose="030F0702030302020204" pitchFamily="66" charset="0"/>
              </a:rPr>
              <a:t>     </a:t>
            </a:r>
            <a:endParaRPr lang="en-US" sz="3200" dirty="0">
              <a:solidFill>
                <a:srgbClr val="FF0066"/>
              </a:solidFill>
              <a:latin typeface="Comic Sans MS" panose="030F0702030302020204" pitchFamily="66" charset="0"/>
            </a:endParaRPr>
          </a:p>
        </p:txBody>
      </p:sp>
      <p:sp>
        <p:nvSpPr>
          <p:cNvPr id="15" name="TextBox 14">
            <a:extLst>
              <a:ext uri="{FF2B5EF4-FFF2-40B4-BE49-F238E27FC236}">
                <a16:creationId xmlns:a16="http://schemas.microsoft.com/office/drawing/2014/main" id="{A9311132-3A16-4F73-AB68-785768DA377D}"/>
              </a:ext>
            </a:extLst>
          </p:cNvPr>
          <p:cNvSpPr txBox="1"/>
          <p:nvPr/>
        </p:nvSpPr>
        <p:spPr>
          <a:xfrm>
            <a:off x="9200696" y="4278691"/>
            <a:ext cx="2991303" cy="1323439"/>
          </a:xfrm>
          <a:prstGeom prst="rect">
            <a:avLst/>
          </a:prstGeom>
          <a:solidFill>
            <a:schemeClr val="accent4">
              <a:lumMod val="20000"/>
              <a:lumOff val="80000"/>
            </a:schemeClr>
          </a:solidFill>
        </p:spPr>
        <p:txBody>
          <a:bodyPr wrap="square" rtlCol="0">
            <a:spAutoFit/>
          </a:bodyPr>
          <a:lstStyle/>
          <a:p>
            <a:pPr lvl="0"/>
            <a:endParaRPr lang="en-GB" sz="2400" dirty="0">
              <a:solidFill>
                <a:prstClr val="black"/>
              </a:solidFill>
              <a:latin typeface="Comic Sans MS" panose="030F0702030302020204" pitchFamily="66" charset="0"/>
            </a:endParaRPr>
          </a:p>
          <a:p>
            <a:pPr lvl="0" algn="ctr"/>
            <a:r>
              <a:rPr lang="en-GB" sz="2400" dirty="0">
                <a:solidFill>
                  <a:prstClr val="black"/>
                </a:solidFill>
                <a:latin typeface="Comic Sans MS" panose="030F0702030302020204" pitchFamily="66" charset="0"/>
              </a:rPr>
              <a:t>tricky grapheme</a:t>
            </a:r>
            <a:r>
              <a:rPr lang="en-GB" dirty="0">
                <a:solidFill>
                  <a:prstClr val="black"/>
                </a:solidFill>
              </a:rPr>
              <a:t>:     </a:t>
            </a:r>
            <a:r>
              <a:rPr lang="en-GB" sz="3200" dirty="0">
                <a:solidFill>
                  <a:srgbClr val="FF0000"/>
                </a:solidFill>
                <a:latin typeface="Comic Sans MS" panose="030F0702030302020204" pitchFamily="66" charset="0"/>
              </a:rPr>
              <a:t>tch  ff</a:t>
            </a:r>
            <a:r>
              <a:rPr lang="en-GB" sz="3200" dirty="0">
                <a:solidFill>
                  <a:srgbClr val="FF0000"/>
                </a:solidFill>
              </a:rPr>
              <a:t> </a:t>
            </a:r>
          </a:p>
        </p:txBody>
      </p:sp>
      <p:sp>
        <p:nvSpPr>
          <p:cNvPr id="14" name="Rectangle 13">
            <a:extLst>
              <a:ext uri="{FF2B5EF4-FFF2-40B4-BE49-F238E27FC236}">
                <a16:creationId xmlns:a16="http://schemas.microsoft.com/office/drawing/2014/main" id="{9D2243B8-3912-4662-B96C-0372D0DB38BE}"/>
              </a:ext>
            </a:extLst>
          </p:cNvPr>
          <p:cNvSpPr/>
          <p:nvPr/>
        </p:nvSpPr>
        <p:spPr>
          <a:xfrm>
            <a:off x="8729920" y="4493886"/>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4E1D4C6-2DC0-4B7B-B923-666F4F77DA18}"/>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832048" y="4641957"/>
            <a:ext cx="737295" cy="615180"/>
          </a:xfrm>
          <a:prstGeom prst="rect">
            <a:avLst/>
          </a:prstGeom>
        </p:spPr>
      </p:pic>
    </p:spTree>
    <p:extLst>
      <p:ext uri="{BB962C8B-B14F-4D97-AF65-F5344CB8AC3E}">
        <p14:creationId xmlns:p14="http://schemas.microsoft.com/office/powerpoint/2010/main" val="9755093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681037"/>
            <a:ext cx="10515600" cy="1325563"/>
          </a:xfrm>
        </p:spPr>
        <p:txBody>
          <a:bodyPr>
            <a:normAutofit fontScale="90000"/>
          </a:bodyPr>
          <a:lstStyle/>
          <a:p>
            <a:r>
              <a:rPr lang="en-GB" sz="4900" u="sng" dirty="0">
                <a:latin typeface="Comic Sans MS" panose="030F0702030302020204" pitchFamily="66" charset="0"/>
              </a:rPr>
              <a:t>Our Structure for RWI</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Now you are ready to write the </a:t>
            </a:r>
            <a:r>
              <a:rPr lang="en-GB" sz="3600" u="sng" dirty="0">
                <a:latin typeface="Comic Sans MS" panose="030F0702030302020204" pitchFamily="66" charset="0"/>
              </a:rPr>
              <a:t>Hold a Sentence</a:t>
            </a:r>
            <a:r>
              <a:rPr lang="en-GB" sz="3600" dirty="0">
                <a:latin typeface="Comic Sans MS" panose="030F0702030302020204" pitchFamily="66" charset="0"/>
              </a:rPr>
              <a:t> down</a:t>
            </a:r>
            <a:r>
              <a:rPr lang="en-GB" sz="3600" u="sng" dirty="0">
                <a:latin typeface="Comic Sans MS" panose="030F0702030302020204" pitchFamily="66" charset="0"/>
              </a:rPr>
              <a:t> </a:t>
            </a:r>
            <a:r>
              <a:rPr lang="en-GB" sz="3600" dirty="0">
                <a:latin typeface="Comic Sans MS" panose="030F0702030302020204" pitchFamily="66" charset="0"/>
              </a:rPr>
              <a:t>on your paper.</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602CCFE-8148-4F94-9A51-D7E44AF7E1B6}"/>
              </a:ext>
            </a:extLst>
          </p:cNvPr>
          <p:cNvSpPr>
            <a:spLocks noGrp="1"/>
          </p:cNvSpPr>
          <p:nvPr>
            <p:ph idx="1"/>
          </p:nvPr>
        </p:nvSpPr>
        <p:spPr>
          <a:xfrm>
            <a:off x="536863" y="2322979"/>
            <a:ext cx="11118273" cy="4351338"/>
          </a:xfrm>
          <a:solidFill>
            <a:schemeClr val="accent4">
              <a:lumMod val="20000"/>
              <a:lumOff val="80000"/>
            </a:schemeClr>
          </a:solidFill>
        </p:spPr>
        <p:txBody>
          <a:bodyPr>
            <a:normAutofit/>
          </a:bodyPr>
          <a:lstStyle/>
          <a:p>
            <a:pPr marL="0" indent="0">
              <a:buNone/>
            </a:pPr>
            <a:endParaRPr lang="en-GB" dirty="0">
              <a:solidFill>
                <a:srgbClr val="FF0000"/>
              </a:solidFill>
              <a:latin typeface="Comic Sans MS" panose="030F0702030302020204" pitchFamily="66" charset="0"/>
            </a:endParaRPr>
          </a:p>
          <a:p>
            <a:pPr marL="0" indent="0">
              <a:buNone/>
            </a:pPr>
            <a:r>
              <a:rPr lang="en-GB" dirty="0">
                <a:solidFill>
                  <a:srgbClr val="FF0000"/>
                </a:solidFill>
                <a:latin typeface="Comic Sans MS" panose="030F0702030302020204" pitchFamily="66" charset="0"/>
              </a:rPr>
              <a:t>Don’t forget to use</a:t>
            </a:r>
          </a:p>
          <a:p>
            <a:r>
              <a:rPr lang="en-GB" dirty="0">
                <a:solidFill>
                  <a:srgbClr val="FF0000"/>
                </a:solidFill>
                <a:latin typeface="Comic Sans MS" panose="030F0702030302020204" pitchFamily="66" charset="0"/>
              </a:rPr>
              <a:t>a capital letter</a:t>
            </a:r>
          </a:p>
          <a:p>
            <a:r>
              <a:rPr lang="en-GB" dirty="0">
                <a:solidFill>
                  <a:srgbClr val="FF0000"/>
                </a:solidFill>
                <a:latin typeface="Comic Sans MS" panose="030F0702030302020204" pitchFamily="66" charset="0"/>
              </a:rPr>
              <a:t>a full stop</a:t>
            </a:r>
          </a:p>
          <a:p>
            <a:r>
              <a:rPr lang="en-GB" dirty="0">
                <a:solidFill>
                  <a:srgbClr val="FF0000"/>
                </a:solidFill>
                <a:latin typeface="Comic Sans MS" panose="030F0702030302020204" pitchFamily="66" charset="0"/>
              </a:rPr>
              <a:t>finger spaces</a:t>
            </a:r>
          </a:p>
          <a:p>
            <a:r>
              <a:rPr lang="en-GB" dirty="0">
                <a:solidFill>
                  <a:srgbClr val="FF0000"/>
                </a:solidFill>
                <a:latin typeface="Comic Sans MS" panose="030F0702030302020204" pitchFamily="66" charset="0"/>
              </a:rPr>
              <a:t>neat handwriting.</a:t>
            </a:r>
          </a:p>
          <a:p>
            <a:endParaRPr lang="en-GB" dirty="0">
              <a:solidFill>
                <a:srgbClr val="FF0000"/>
              </a:solidFill>
              <a:latin typeface="Comic Sans MS" panose="030F0702030302020204" pitchFamily="66" charset="0"/>
            </a:endParaRPr>
          </a:p>
          <a:p>
            <a:pPr marL="0" indent="0">
              <a:buNone/>
            </a:pPr>
            <a:r>
              <a:rPr lang="en-GB" sz="3200" dirty="0">
                <a:latin typeface="Comic Sans MS" panose="030F0702030302020204" pitchFamily="66" charset="0"/>
              </a:rPr>
              <a:t>Look at </a:t>
            </a:r>
            <a:r>
              <a:rPr lang="en-GB" sz="3200" u="sng" dirty="0">
                <a:latin typeface="Comic Sans MS" panose="030F0702030302020204" pitchFamily="66" charset="0"/>
              </a:rPr>
              <a:t>slide 12</a:t>
            </a:r>
            <a:r>
              <a:rPr lang="en-GB" sz="3200" dirty="0">
                <a:latin typeface="Comic Sans MS" panose="030F0702030302020204" pitchFamily="66" charset="0"/>
              </a:rPr>
              <a:t> so you can check your Hold a Sentence. </a:t>
            </a:r>
          </a:p>
        </p:txBody>
      </p:sp>
      <p:pic>
        <p:nvPicPr>
          <p:cNvPr id="5" name="Picture 4">
            <a:extLst>
              <a:ext uri="{FF2B5EF4-FFF2-40B4-BE49-F238E27FC236}">
                <a16:creationId xmlns:a16="http://schemas.microsoft.com/office/drawing/2014/main" id="{BB77A374-FA36-4E54-B88C-A4CFA79789F3}"/>
              </a:ext>
            </a:extLst>
          </p:cNvPr>
          <p:cNvPicPr>
            <a:picLocks noChangeAspect="1"/>
          </p:cNvPicPr>
          <p:nvPr/>
        </p:nvPicPr>
        <p:blipFill>
          <a:blip r:embed="rId2"/>
          <a:stretch>
            <a:fillRect/>
          </a:stretch>
        </p:blipFill>
        <p:spPr>
          <a:xfrm>
            <a:off x="9043988" y="489349"/>
            <a:ext cx="2695574" cy="852881"/>
          </a:xfrm>
          <a:prstGeom prst="rect">
            <a:avLst/>
          </a:prstGeom>
        </p:spPr>
      </p:pic>
    </p:spTree>
    <p:extLst>
      <p:ext uri="{BB962C8B-B14F-4D97-AF65-F5344CB8AC3E}">
        <p14:creationId xmlns:p14="http://schemas.microsoft.com/office/powerpoint/2010/main" val="16462745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r>
              <a:rPr lang="en-GB" sz="4900" u="sng" dirty="0">
                <a:latin typeface="Comic Sans MS" panose="030F0702030302020204" pitchFamily="66" charset="0"/>
              </a:rPr>
              <a:t>Time to check</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Rainbow Group</a:t>
            </a:r>
            <a:br>
              <a:rPr lang="en-GB" sz="4900" u="sng" dirty="0">
                <a:latin typeface="Comic Sans MS" panose="030F0702030302020204" pitchFamily="66" charset="0"/>
              </a:rPr>
            </a:br>
            <a:br>
              <a:rPr lang="en-GB" dirty="0">
                <a:latin typeface="Comic Sans MS" panose="030F0702030302020204" pitchFamily="66" charset="0"/>
              </a:rPr>
            </a:br>
            <a:r>
              <a:rPr lang="en-GB" sz="4900" dirty="0">
                <a:solidFill>
                  <a:srgbClr val="7030A0"/>
                </a:solidFill>
                <a:latin typeface="Comic Sans MS" panose="030F0702030302020204" pitchFamily="66" charset="0"/>
              </a:rPr>
              <a:t>The bad fox bit the hen.</a:t>
            </a:r>
            <a:endParaRPr lang="en-US" sz="4900" dirty="0">
              <a:solidFill>
                <a:srgbClr val="7030A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1611342"/>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3876382" cy="1384995"/>
          </a:xfrm>
          <a:prstGeom prst="rect">
            <a:avLst/>
          </a:prstGeom>
        </p:spPr>
        <p:txBody>
          <a:bodyPr wrap="none">
            <a:spAutoFit/>
          </a:bodyPr>
          <a:lstStyle/>
          <a:p>
            <a:r>
              <a:rPr lang="en-GB" sz="4400" dirty="0">
                <a:latin typeface="Comic Sans MS" panose="030F0702030302020204" pitchFamily="66" charset="0"/>
              </a:rPr>
              <a:t>  </a:t>
            </a:r>
          </a:p>
          <a:p>
            <a:r>
              <a:rPr lang="en-GB" sz="4000" dirty="0">
                <a:latin typeface="Comic Sans MS" panose="030F0702030302020204" pitchFamily="66" charset="0"/>
              </a:rPr>
              <a:t>Sunshine Group</a:t>
            </a:r>
            <a:endParaRPr lang="en-US" sz="40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371600" y="3952719"/>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371600" y="4632654"/>
            <a:ext cx="7638630" cy="1446550"/>
          </a:xfrm>
          <a:prstGeom prst="rect">
            <a:avLst/>
          </a:prstGeom>
        </p:spPr>
        <p:txBody>
          <a:bodyPr wrap="none">
            <a:spAutoFit/>
          </a:bodyPr>
          <a:lstStyle/>
          <a:p>
            <a:endParaRPr lang="en-GB" sz="4400" dirty="0">
              <a:solidFill>
                <a:srgbClr val="FF0066"/>
              </a:solidFill>
              <a:latin typeface="Comic Sans MS" panose="030F0702030302020204" pitchFamily="66" charset="0"/>
            </a:endParaRPr>
          </a:p>
          <a:p>
            <a:r>
              <a:rPr lang="en-GB" sz="4400" dirty="0">
                <a:solidFill>
                  <a:srgbClr val="FFC000"/>
                </a:solidFill>
                <a:latin typeface="Comic Sans MS" panose="030F0702030302020204" pitchFamily="66" charset="0"/>
              </a:rPr>
              <a:t>I might switch off the light.</a:t>
            </a:r>
            <a:endParaRPr lang="en-US" sz="4400" dirty="0">
              <a:solidFill>
                <a:srgbClr val="FFC000"/>
              </a:solidFill>
            </a:endParaRPr>
          </a:p>
        </p:txBody>
      </p:sp>
    </p:spTree>
    <p:extLst>
      <p:ext uri="{BB962C8B-B14F-4D97-AF65-F5344CB8AC3E}">
        <p14:creationId xmlns:p14="http://schemas.microsoft.com/office/powerpoint/2010/main" val="10361802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500" u="sng" dirty="0">
                <a:latin typeface="Comic Sans MS" panose="030F0702030302020204" pitchFamily="66" charset="0"/>
              </a:rPr>
              <a:t>Subtraction – not crossing 10</a:t>
            </a:r>
          </a:p>
          <a:p>
            <a:pPr marL="0" indent="0" algn="ctr">
              <a:buNone/>
            </a:pPr>
            <a:endParaRPr lang="en-GB" dirty="0">
              <a:latin typeface="Comic Sans MS" panose="030F0702030302020204" pitchFamily="66" charset="0"/>
            </a:endParaRPr>
          </a:p>
          <a:p>
            <a:pPr marL="0" indent="0">
              <a:buNone/>
            </a:pPr>
            <a:r>
              <a:rPr lang="en-GB" sz="3600" dirty="0">
                <a:latin typeface="Comic Sans MS" panose="030F0702030302020204" pitchFamily="66" charset="0"/>
              </a:rPr>
              <a:t>You will need:</a:t>
            </a:r>
          </a:p>
          <a:p>
            <a:pPr>
              <a:buFontTx/>
              <a:buChar char="-"/>
            </a:pPr>
            <a:r>
              <a:rPr lang="en-GB" sz="3600" dirty="0">
                <a:latin typeface="Comic Sans MS" panose="030F0702030302020204" pitchFamily="66" charset="0"/>
              </a:rPr>
              <a:t>White Rose sheet</a:t>
            </a:r>
          </a:p>
          <a:p>
            <a:pPr>
              <a:buFontTx/>
              <a:buChar char="-"/>
            </a:pPr>
            <a:r>
              <a:rPr lang="en-GB" sz="3600" dirty="0">
                <a:latin typeface="Comic Sans MS" panose="030F0702030302020204" pitchFamily="66" charset="0"/>
              </a:rPr>
              <a:t>tens frames and counters</a:t>
            </a:r>
          </a:p>
          <a:p>
            <a:pPr>
              <a:buFontTx/>
              <a:buChar char="-"/>
            </a:pPr>
            <a:r>
              <a:rPr lang="en-GB" sz="3600" dirty="0">
                <a:latin typeface="Comic Sans MS" panose="030F0702030302020204" pitchFamily="66" charset="0"/>
              </a:rPr>
              <a:t>Subtraction Revision Grid</a:t>
            </a: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5" name="Picture 4">
            <a:extLst>
              <a:ext uri="{FF2B5EF4-FFF2-40B4-BE49-F238E27FC236}">
                <a16:creationId xmlns:a16="http://schemas.microsoft.com/office/drawing/2014/main" id="{AC22484C-4EE6-4E4D-946A-E1BC1915E5BE}"/>
              </a:ext>
            </a:extLst>
          </p:cNvPr>
          <p:cNvPicPr>
            <a:picLocks noChangeAspect="1"/>
          </p:cNvPicPr>
          <p:nvPr/>
        </p:nvPicPr>
        <p:blipFill>
          <a:blip r:embed="rId4"/>
          <a:stretch>
            <a:fillRect/>
          </a:stretch>
        </p:blipFill>
        <p:spPr>
          <a:xfrm>
            <a:off x="9616292" y="365125"/>
            <a:ext cx="2110282" cy="1104099"/>
          </a:xfrm>
          <a:prstGeom prst="rect">
            <a:avLst/>
          </a:prstGeom>
        </p:spPr>
      </p:pic>
    </p:spTree>
    <p:extLst>
      <p:ext uri="{BB962C8B-B14F-4D97-AF65-F5344CB8AC3E}">
        <p14:creationId xmlns:p14="http://schemas.microsoft.com/office/powerpoint/2010/main" val="5466819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Have a look in files for Subtraction Revision. You have looked at the addition one last two weeks. I would like you to see how quickly you can fill in this subtraction grid.</a:t>
            </a: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5" name="Picture 4">
            <a:extLst>
              <a:ext uri="{FF2B5EF4-FFF2-40B4-BE49-F238E27FC236}">
                <a16:creationId xmlns:a16="http://schemas.microsoft.com/office/drawing/2014/main" id="{9149C904-8558-4082-9127-51ECE05EB65F}"/>
              </a:ext>
            </a:extLst>
          </p:cNvPr>
          <p:cNvPicPr>
            <a:picLocks noChangeAspect="1"/>
          </p:cNvPicPr>
          <p:nvPr/>
        </p:nvPicPr>
        <p:blipFill>
          <a:blip r:embed="rId4"/>
          <a:stretch>
            <a:fillRect/>
          </a:stretch>
        </p:blipFill>
        <p:spPr>
          <a:xfrm>
            <a:off x="4318288" y="3656832"/>
            <a:ext cx="2809875" cy="1962150"/>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56856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696478"/>
          </a:xfrm>
        </p:spPr>
        <p:txBody>
          <a:bodyPr>
            <a:normAutofit fontScale="92500" lnSpcReduction="10000"/>
          </a:bodyPr>
          <a:lstStyle/>
          <a:p>
            <a:pPr marL="0" indent="0">
              <a:buNone/>
            </a:pPr>
            <a:endParaRPr lang="en-GB" sz="3600" u="sng" dirty="0">
              <a:latin typeface="Comic Sans MS" panose="030F0702030302020204" pitchFamily="66" charset="0"/>
            </a:endParaRPr>
          </a:p>
          <a:p>
            <a:pPr marL="0" indent="0">
              <a:buNone/>
            </a:pPr>
            <a:r>
              <a:rPr lang="en-GB" sz="3200" dirty="0">
                <a:latin typeface="Comic Sans MS" panose="030F0702030302020204" pitchFamily="66" charset="0"/>
              </a:rPr>
              <a:t>Use this video link </a:t>
            </a:r>
            <a:r>
              <a:rPr lang="en-US" sz="3500" u="sng" dirty="0">
                <a:latin typeface="Comic Sans MS" panose="030F0702030302020204" pitchFamily="66" charset="0"/>
                <a:hlinkClick r:id="rId2"/>
              </a:rPr>
              <a:t>https://vimeo.com/492197096</a:t>
            </a:r>
            <a:endParaRPr lang="en-US" sz="3500" u="sng" dirty="0">
              <a:latin typeface="Comic Sans MS" panose="030F0702030302020204" pitchFamily="66" charset="0"/>
            </a:endParaRPr>
          </a:p>
          <a:p>
            <a:pPr marL="0" indent="0">
              <a:buNone/>
            </a:pPr>
            <a:r>
              <a:rPr lang="en-US" sz="3200" dirty="0">
                <a:latin typeface="Comic Sans MS" panose="030F0702030302020204" pitchFamily="66" charset="0"/>
              </a:rPr>
              <a:t>and </a:t>
            </a:r>
            <a:r>
              <a:rPr lang="en-GB" sz="3200" dirty="0">
                <a:latin typeface="Comic Sans MS" panose="030F0702030302020204" pitchFamily="66" charset="0"/>
              </a:rPr>
              <a:t>have </a:t>
            </a:r>
            <a:r>
              <a:rPr lang="en-GB" sz="32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sz="3200" dirty="0">
                <a:latin typeface="Comic Sans MS" panose="030F0702030302020204" pitchFamily="66" charset="0"/>
              </a:rPr>
              <a:t>Work through the video, feel free to pause it to explain any of the teaching. </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Once you have watched the video you are then ready to have a go at the worksheet.</a:t>
            </a:r>
          </a:p>
          <a:p>
            <a:pPr marL="0" indent="0">
              <a:buNone/>
            </a:pPr>
            <a:endParaRPr lang="en-GB" dirty="0">
              <a:latin typeface="Comic Sans MS" panose="030F0702030302020204" pitchFamily="66" charset="0"/>
            </a:endParaRPr>
          </a:p>
          <a:p>
            <a:pPr marL="0" indent="0">
              <a:buNone/>
            </a:pPr>
            <a:r>
              <a:rPr lang="en-US" sz="3200" i="1" dirty="0">
                <a:latin typeface="Comic Sans MS" panose="030F0702030302020204" pitchFamily="66" charset="0"/>
              </a:rPr>
              <a:t>Please can you write your answers in your blue maths book.</a:t>
            </a: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2DF00A4E-30B7-4AC1-B8EA-BD89A4D5BA5D}"/>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29390" y="568565"/>
            <a:ext cx="2483942" cy="622926"/>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989351" y="398402"/>
            <a:ext cx="10673259" cy="5891033"/>
          </a:xfrm>
        </p:spPr>
        <p:txBody>
          <a:bodyPr>
            <a:no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We will continue with some White Rose teaching again tomorrow.</a:t>
            </a:r>
          </a:p>
          <a:p>
            <a:pPr marL="0" indent="0">
              <a:buNone/>
            </a:pPr>
            <a:r>
              <a:rPr lang="en-GB" dirty="0">
                <a:latin typeface="Comic Sans MS" panose="030F0702030302020204" pitchFamily="66" charset="0"/>
              </a:rPr>
              <a:t>I think it is time for lunch and a break from your work.</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This afternoon I would like you to</a:t>
            </a:r>
          </a:p>
          <a:p>
            <a:pPr marL="0" indent="0">
              <a:buNone/>
            </a:pPr>
            <a:r>
              <a:rPr lang="en-GB" dirty="0">
                <a:latin typeface="Comic Sans MS" panose="030F0702030302020204" pitchFamily="66" charset="0"/>
              </a:rPr>
              <a:t>complete the R.E session, find the</a:t>
            </a:r>
          </a:p>
          <a:p>
            <a:pPr marL="0" indent="0">
              <a:buNone/>
            </a:pPr>
            <a:r>
              <a:rPr lang="en-GB" dirty="0">
                <a:latin typeface="Comic Sans MS" panose="030F0702030302020204" pitchFamily="66" charset="0"/>
              </a:rPr>
              <a:t>Power Point in the files. Then follow </a:t>
            </a:r>
          </a:p>
          <a:p>
            <a:pPr marL="0" indent="0">
              <a:buNone/>
            </a:pPr>
            <a:r>
              <a:rPr lang="en-GB" dirty="0">
                <a:latin typeface="Comic Sans MS" panose="030F0702030302020204" pitchFamily="66" charset="0"/>
              </a:rPr>
              <a:t>the link for music (also in files); but </a:t>
            </a:r>
          </a:p>
          <a:p>
            <a:pPr marL="0" indent="0">
              <a:buNone/>
            </a:pPr>
            <a:r>
              <a:rPr lang="en-GB" dirty="0">
                <a:latin typeface="Comic Sans MS" panose="030F0702030302020204" pitchFamily="66" charset="0"/>
              </a:rPr>
              <a:t>enjoy your lunch first.</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243941"/>
            <a:ext cx="6223907" cy="2671950"/>
          </a:xfrm>
          <a:prstGeom prst="wedgeRoundRectCallout">
            <a:avLst>
              <a:gd name="adj1" fmla="val 67667"/>
              <a:gd name="adj2" fmla="val 68666"/>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593C840-7DEA-48AD-8F4D-F694ACA7566F}"/>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2F91FDEF-2F33-4879-86CF-DFEDFF41C7E4}"/>
              </a:ext>
            </a:extLst>
          </p:cNvPr>
          <p:cNvPicPr>
            <a:picLocks noChangeAspect="1"/>
          </p:cNvPicPr>
          <p:nvPr/>
        </p:nvPicPr>
        <p:blipFill>
          <a:blip r:embed="rId6"/>
          <a:stretch>
            <a:fillRect/>
          </a:stretch>
        </p:blipFill>
        <p:spPr>
          <a:xfrm>
            <a:off x="3477491" y="398402"/>
            <a:ext cx="4493141" cy="963251"/>
          </a:xfrm>
          <a:prstGeom prst="rect">
            <a:avLst/>
          </a:prstGeom>
        </p:spPr>
      </p:pic>
    </p:spTree>
    <p:extLst>
      <p:ext uri="{BB962C8B-B14F-4D97-AF65-F5344CB8AC3E}">
        <p14:creationId xmlns:p14="http://schemas.microsoft.com/office/powerpoint/2010/main" val="40204127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 with:</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Peter</a:t>
            </a:r>
            <a:endParaRPr lang="en-US" sz="7200" u="sng" dirty="0">
              <a:hlinkClick r:id="rId5">
                <a:extLst>
                  <a:ext uri="{A12FA001-AC4F-418D-AE19-62706E023703}">
                    <ahyp:hlinkClr xmlns:ahyp="http://schemas.microsoft.com/office/drawing/2018/hyperlinkcolor" val="tx"/>
                  </a:ext>
                </a:extLst>
              </a:hlinkClick>
            </a:endParaRPr>
          </a:p>
          <a:p>
            <a:pPr marL="0" indent="0" algn="ctr">
              <a:buNone/>
            </a:pPr>
            <a:endParaRPr lang="en-US" sz="7200" dirty="0">
              <a:solidFill>
                <a:srgbClr val="FF0000"/>
              </a:solidFill>
              <a:latin typeface="Comic Sans MS" panose="030F0702030302020204" pitchFamily="66" charset="0"/>
            </a:endParaRPr>
          </a:p>
        </p:txBody>
      </p:sp>
      <p:sp>
        <p:nvSpPr>
          <p:cNvPr id="4" name="Rectangle 3">
            <a:extLst>
              <a:ext uri="{FF2B5EF4-FFF2-40B4-BE49-F238E27FC236}">
                <a16:creationId xmlns:a16="http://schemas.microsoft.com/office/drawing/2014/main" id="{FFDFE95C-A3A7-4FF6-AE4C-9E18546FD1C7}"/>
              </a:ext>
            </a:extLst>
          </p:cNvPr>
          <p:cNvSpPr/>
          <p:nvPr/>
        </p:nvSpPr>
        <p:spPr>
          <a:xfrm>
            <a:off x="3770678" y="5641171"/>
            <a:ext cx="3265189" cy="369332"/>
          </a:xfrm>
          <a:prstGeom prst="rect">
            <a:avLst/>
          </a:prstGeom>
        </p:spPr>
        <p:txBody>
          <a:bodyPr wrap="none">
            <a:spAutoFit/>
          </a:bodyPr>
          <a:lstStyle/>
          <a:p>
            <a:r>
              <a:rPr lang="en-US" dirty="0">
                <a:solidFill>
                  <a:srgbClr val="FFFF00"/>
                </a:solidFill>
              </a:rPr>
              <a:t>https://youtu.be/ZdmSQVIXepw </a:t>
            </a:r>
          </a:p>
        </p:txBody>
      </p:sp>
    </p:spTree>
    <p:extLst>
      <p:ext uri="{BB962C8B-B14F-4D97-AF65-F5344CB8AC3E}">
        <p14:creationId xmlns:p14="http://schemas.microsoft.com/office/powerpoint/2010/main" val="6644236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97092" y="2128081"/>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2807</TotalTime>
  <Words>904</Words>
  <Application>Microsoft Office PowerPoint</Application>
  <PresentationFormat>Widescreen</PresentationFormat>
  <Paragraphs>149</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Comic Sans MS</vt:lpstr>
      <vt:lpstr>Times New Roman</vt:lpstr>
      <vt:lpstr>Office Theme</vt:lpstr>
      <vt:lpstr>PowerPoint Presentation</vt:lpstr>
      <vt:lpstr>Monday 8th February 2021</vt:lpstr>
      <vt:lpstr>             RWI     Each day for RWI you will need:                  Rainbow Group                       Sunshine Group                                      A Bad Fox                                A Bad Fright                         book                                         book                                  ‘Weekly Writing sheet’ RWI (from                         your pack)                    Could you please download the relevant book for your child as we will continue to read it throughout the week.                       </vt:lpstr>
      <vt:lpstr>          Rainbow Group   We are not learning a new grapheme this week as we are going over the graphemes that we have learnt these past few weeks.</vt:lpstr>
      <vt:lpstr>          Sunshine Group            Our new sound for this week: ow</vt:lpstr>
      <vt:lpstr>Our Structure for RWI</vt:lpstr>
      <vt:lpstr>Our Structure for RWI</vt:lpstr>
      <vt:lpstr>Our Structure for RWI</vt:lpstr>
      <vt:lpstr>Our Structure for RWI</vt:lpstr>
      <vt:lpstr>Our Structure for RWI</vt:lpstr>
      <vt:lpstr>          Rainbow Group Today’s Hold a Sentence is:    The bad fox bit the hen.</vt:lpstr>
      <vt:lpstr>Our Structure for RWI  Now you are ready to write the Hold a Sentence down on your paper.</vt:lpstr>
      <vt:lpstr>           Time to check                      Rainbow Group  The bad fox bit the hen.</vt:lpstr>
      <vt:lpstr>        Stick your sheet in the front of your purple book.     Thank you for working hard.                                         Now have a break and a snack.  </vt:lpstr>
      <vt:lpstr>                          White Rose Maths</vt:lpstr>
      <vt:lpstr>                          White Rose Maths</vt:lpstr>
      <vt:lpstr>                      White Rose Maths  </vt:lpstr>
      <vt:lpstr>PowerPoint Presentation</vt:lpstr>
      <vt:lpstr> Worship Time with: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113</cp:revision>
  <dcterms:created xsi:type="dcterms:W3CDTF">2021-01-05T21:58:22Z</dcterms:created>
  <dcterms:modified xsi:type="dcterms:W3CDTF">2021-02-07T13:50:53Z</dcterms:modified>
</cp:coreProperties>
</file>