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8" r:id="rId4"/>
    <p:sldId id="293" r:id="rId5"/>
    <p:sldId id="257" r:id="rId6"/>
    <p:sldId id="270" r:id="rId7"/>
    <p:sldId id="281" r:id="rId8"/>
    <p:sldId id="287" r:id="rId9"/>
    <p:sldId id="286" r:id="rId10"/>
    <p:sldId id="289" r:id="rId11"/>
    <p:sldId id="263" r:id="rId12"/>
    <p:sldId id="264" r:id="rId13"/>
    <p:sldId id="277" r:id="rId14"/>
    <p:sldId id="276" r:id="rId15"/>
    <p:sldId id="265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ILSON" initials="HW" lastIdx="1" clrIdx="0">
    <p:extLst>
      <p:ext uri="{19B8F6BF-5375-455C-9EA6-DF929625EA0E}">
        <p15:presenceInfo xmlns:p15="http://schemas.microsoft.com/office/powerpoint/2012/main" userId="S-1-5-21-1935655697-1500820517-725345543-11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75F8-C2D2-46B4-91CD-B6477B363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D5AEF8-CFEE-494D-8962-5930BFB07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148C1C-317F-4234-90D3-858B1C51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8954-227A-4FA4-A718-C879F21FA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9FC0F-30D6-45BD-9B26-5C4F128AA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5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07524-9612-4886-80DA-44E809639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F6BA-9DAA-403B-AD9F-C0C56CFAB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A9122-ACB0-4D81-A593-32D771CFE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0F172-EE75-46D8-8037-51463ABD9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417F8-2D3F-4886-B07A-36ECB349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2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E9D5B-5492-4370-B469-4C729B5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E9536-ED36-488C-B98A-C7DA4011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FADB02-A0E6-489E-8D47-01878BF4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B5BAD-385A-41ED-9115-DCC1F35A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CB355-EAC6-463E-AC70-9FFC9F48A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6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6AB51-22EA-4C9D-8C76-D0A31234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93D3B-538C-4879-8716-1F76039432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EAF02-93A9-4BEA-8717-2FFEB765B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9F6FEB-8DFE-4E04-B4EC-4A0F33B0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269E10-0418-4D41-B0E1-28649B9A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0FC307-9ACD-4B1A-BF2C-D8FB44C11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B1CB1-3934-4407-89CC-10D9B194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C48165-24C8-44E2-8C40-8C7076932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EE0EF7-DBE5-41A8-AB63-CB18D82CF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CA44E-DA14-494C-B2A1-0CBF76FB0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B0326C-7CFD-4774-9E4D-D7CB99A548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AB7AEB-D3A2-46C8-A525-ABB6479F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699CDD-8D88-4163-9F27-53A507B6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7E2793-BFAD-4649-BCE9-C7D37A17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80181-AC03-4F30-A894-FC5D8A10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DA194-BFC0-4935-8D0E-594B71F01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815172-4AFA-4081-BF23-5F9024CCD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C4209-B4AF-4A1B-81FE-994CE97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1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B91DA4-C751-4E51-BDD4-4B1AFC888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0B8E6A-5793-45BC-BE06-DA0972E37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BAB44-8E72-49FF-8B99-BD64C72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37901-4457-4DED-8EC1-7CB3C00B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1ACC4-B288-43E6-8BA5-3D48264A6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F2AD0-F4CB-4B08-9D6A-8E425AEE5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993A-9043-48BE-AE3F-1043186CC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4515A-204B-43D3-95D2-69188EB5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4DA68-E0CF-469A-A324-294E739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91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086A5-7F7E-46DD-A343-26EC14ED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849C1E-0660-4A00-BA38-63148491B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B325B-F262-403F-9462-A991F3A6E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D13A5-B16C-47A5-9493-15BFE49C8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C53F8-6E10-413F-92AB-4FC524D3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F80F0-7169-41F9-BDF3-5B46270E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3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40DAD-96AD-48A4-8656-525891B67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97F310-6542-4B73-BF01-C8E1261113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57A15-C169-4D1C-930F-CF719B473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AC7-7723-4AF8-A00B-F359D9E90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3C379-4021-41FC-BEC8-F546190F2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09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79A53-10FA-4BD7-AB75-A521CE4F2F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49B1EB-ACCF-40A0-94B6-BAB1DA46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F155-48BF-48D2-9F3A-088BAD433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E9492-9244-495C-B736-EAEF10EE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8AB28-5614-41AC-B798-972F1CEAA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D65CC5-1AC1-4E3D-9355-2147AE83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D9BED-0822-429D-96ED-7C477E67E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9279B-B44B-4A5B-BFFD-5AB52C09DA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91A6-C1F6-4F09-A01F-EAE90D5CCDD0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F673E-08E5-481C-9BC2-5BC053EA1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2F6C1-D621-474B-B7A5-757F428673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DD582-5C4D-4E35-970A-B38A8B62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sunshine-png" TargetMode="External"/><Relationship Id="rId3" Type="http://schemas.openxmlformats.org/officeDocument/2006/relationships/hyperlink" Target="http://junior1.cumbresblogs.com/2014/02/25/welcome-to-junior-1-2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rainbow-default-colors-948520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vimeo.com/480325207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ainbow-default-colors-948520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hyperlink" Target="http://www.pngall.com/sunshine-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tscpl.org/kids-library/parent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s://tscpl.org/kids-library/parent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scpl.org/kids-library/parent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eophilosophical.blogspot.com/2013/01/an-ethical-solution-to-terminal-problem.html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creativecommons.org/licenses/by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s://pixabay.com/en/rainbow-default-colors-94852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://www.pngall.com/sunshine-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earemmaus.wordpress.com/2009/05/08/the-fruit-of-the-spirit-in-galatians-522-23-love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Operators_(maths)_linear.svg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vimeo.com/480325207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yfabfinance.com/a-frugal-moms-guide-to-healthy-eating-on-a-budget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El_gato_en_el_sombr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A2B00-1D4F-47A1-9B7A-E8D1ED3E8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   Thursday 14</a:t>
            </a:r>
            <a:r>
              <a:rPr lang="en-GB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January 2021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 useBgFill="1">
        <p:nvSpPr>
          <p:cNvPr id="7" name="Content Placeholder 6">
            <a:extLst>
              <a:ext uri="{FF2B5EF4-FFF2-40B4-BE49-F238E27FC236}">
                <a16:creationId xmlns:a16="http://schemas.microsoft.com/office/drawing/2014/main" id="{D96FBEBA-9AC9-4A5C-BEA2-A58CBDDB1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182" y="1514148"/>
            <a:ext cx="11430000" cy="23398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Below is the timetable for today.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     It is here to give you a guide on today’s work.</a:t>
            </a:r>
          </a:p>
          <a:p>
            <a:pPr marL="0" indent="0">
              <a:buNone/>
            </a:pPr>
            <a:r>
              <a:rPr lang="en-GB" sz="24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For RWI you will need to be able to see a copy of the words for the Spelling Quiz. For maths you need to be able to see a copy of the worksheet</a:t>
            </a:r>
            <a:r>
              <a:rPr lang="en-GB" sz="1800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.</a:t>
            </a:r>
            <a:r>
              <a:rPr lang="en-GB" i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endParaRPr lang="en-US" i="1" u="sng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8EE43A-AB39-475C-9DA5-A4F9EE2D2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7393" y="365125"/>
            <a:ext cx="1434433" cy="105486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7CD542-F53E-4CE5-B7B0-BFC160257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928037"/>
              </p:ext>
            </p:extLst>
          </p:nvPr>
        </p:nvGraphicFramePr>
        <p:xfrm>
          <a:off x="1108363" y="4068776"/>
          <a:ext cx="9975274" cy="2105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1273">
                  <a:extLst>
                    <a:ext uri="{9D8B030D-6E8A-4147-A177-3AD203B41FA5}">
                      <a16:colId xmlns:a16="http://schemas.microsoft.com/office/drawing/2014/main" val="1057356747"/>
                    </a:ext>
                  </a:extLst>
                </a:gridCol>
                <a:gridCol w="1412807">
                  <a:extLst>
                    <a:ext uri="{9D8B030D-6E8A-4147-A177-3AD203B41FA5}">
                      <a16:colId xmlns:a16="http://schemas.microsoft.com/office/drawing/2014/main" val="2036603641"/>
                    </a:ext>
                  </a:extLst>
                </a:gridCol>
                <a:gridCol w="1453233">
                  <a:extLst>
                    <a:ext uri="{9D8B030D-6E8A-4147-A177-3AD203B41FA5}">
                      <a16:colId xmlns:a16="http://schemas.microsoft.com/office/drawing/2014/main" val="3670510117"/>
                    </a:ext>
                  </a:extLst>
                </a:gridCol>
                <a:gridCol w="290646">
                  <a:extLst>
                    <a:ext uri="{9D8B030D-6E8A-4147-A177-3AD203B41FA5}">
                      <a16:colId xmlns:a16="http://schemas.microsoft.com/office/drawing/2014/main" val="853626756"/>
                    </a:ext>
                  </a:extLst>
                </a:gridCol>
                <a:gridCol w="2278669">
                  <a:extLst>
                    <a:ext uri="{9D8B030D-6E8A-4147-A177-3AD203B41FA5}">
                      <a16:colId xmlns:a16="http://schemas.microsoft.com/office/drawing/2014/main" val="1405776208"/>
                    </a:ext>
                  </a:extLst>
                </a:gridCol>
                <a:gridCol w="313897">
                  <a:extLst>
                    <a:ext uri="{9D8B030D-6E8A-4147-A177-3AD203B41FA5}">
                      <a16:colId xmlns:a16="http://schemas.microsoft.com/office/drawing/2014/main" val="3688789344"/>
                    </a:ext>
                  </a:extLst>
                </a:gridCol>
                <a:gridCol w="1581117">
                  <a:extLst>
                    <a:ext uri="{9D8B030D-6E8A-4147-A177-3AD203B41FA5}">
                      <a16:colId xmlns:a16="http://schemas.microsoft.com/office/drawing/2014/main" val="1246538563"/>
                    </a:ext>
                  </a:extLst>
                </a:gridCol>
                <a:gridCol w="837062">
                  <a:extLst>
                    <a:ext uri="{9D8B030D-6E8A-4147-A177-3AD203B41FA5}">
                      <a16:colId xmlns:a16="http://schemas.microsoft.com/office/drawing/2014/main" val="1958461331"/>
                    </a:ext>
                  </a:extLst>
                </a:gridCol>
                <a:gridCol w="976570">
                  <a:extLst>
                    <a:ext uri="{9D8B030D-6E8A-4147-A177-3AD203B41FA5}">
                      <a16:colId xmlns:a16="http://schemas.microsoft.com/office/drawing/2014/main" val="3074184855"/>
                    </a:ext>
                  </a:extLst>
                </a:gridCol>
              </a:tblGrid>
              <a:tr h="553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    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phonics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RWI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– White Rose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Vimeo link and worksheet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afternoon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2:45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via email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to share a book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843503"/>
                  </a:ext>
                </a:extLst>
              </a:tr>
              <a:tr h="1552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9am On-line registration via TEAMS link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Rainbow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air –that’s not fair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US" sz="100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Sunshine Group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73138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aw – yawn at dawn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Chips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Dressing-up Box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-Speed Sounds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-Red and Green words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-Read story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-Build a Sentence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Tens and Ones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GB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0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4"/>
                        </a:rPr>
                        <a:t>https://vimeo.com/480325207</a:t>
                      </a: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ICT and PE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 Harrington</a:t>
                      </a:r>
                      <a:endParaRPr lang="en-US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u="none" strike="noStrik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 Time</a:t>
                      </a:r>
                      <a:endParaRPr lang="en-US" sz="1000" b="1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15587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56C73C03-F11D-4CF6-B777-B04730B6712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014224" y="4388628"/>
            <a:ext cx="219075" cy="1066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5759E2-5C1F-490C-97B4-308BB054A767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020878" y="5029330"/>
            <a:ext cx="180975" cy="1847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E36050-00A0-47B3-ADE1-C28CBAD4200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460095" y="4388628"/>
            <a:ext cx="219075" cy="1066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FEB695-8C8C-4E99-AA48-00DA7CB5234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460095" y="4710051"/>
            <a:ext cx="180975" cy="18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E6863-D80F-4AF9-931F-67B46D1E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45234"/>
            <a:ext cx="10515600" cy="1325563"/>
          </a:xfrm>
        </p:spPr>
        <p:txBody>
          <a:bodyPr>
            <a:normAutofit fontScale="90000"/>
          </a:bodyPr>
          <a:lstStyle/>
          <a:p>
            <a:pPr>
              <a:buFont typeface="Arial" panose="020B0604020202020204" pitchFamily="34" charset="0"/>
              <a:buChar char="•"/>
            </a:pP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RWI</a:t>
            </a:r>
            <a:r>
              <a:rPr lang="en-GB" sz="3200" u="sng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Each day for RWI you will need</a:t>
            </a:r>
            <a:r>
              <a:rPr lang="en-GB" sz="3200" dirty="0">
                <a:latin typeface="Comic Sans MS" panose="030F0702030302020204" pitchFamily="66" charset="0"/>
              </a:rPr>
              <a:t>: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u="sng" dirty="0">
                <a:latin typeface="Comic Sans MS" panose="030F0702030302020204" pitchFamily="66" charset="0"/>
              </a:rPr>
              <a:t>Rainbow</a:t>
            </a:r>
            <a:r>
              <a:rPr lang="en-GB" sz="3200" u="sng" dirty="0">
                <a:latin typeface="Comic Sans MS" panose="030F0702030302020204" pitchFamily="66" charset="0"/>
              </a:rPr>
              <a:t> Group</a:t>
            </a:r>
            <a:r>
              <a:rPr lang="en-GB" sz="3200" dirty="0">
                <a:latin typeface="Comic Sans MS" panose="030F0702030302020204" pitchFamily="66" charset="0"/>
              </a:rPr>
              <a:t>                    </a:t>
            </a:r>
            <a:r>
              <a:rPr lang="en-GB" sz="3600" u="sng" dirty="0">
                <a:latin typeface="Comic Sans MS" panose="030F0702030302020204" pitchFamily="66" charset="0"/>
              </a:rPr>
              <a:t>Sunshine Group</a:t>
            </a:r>
            <a:br>
              <a:rPr lang="en-GB" sz="3200" u="sng" dirty="0">
                <a:latin typeface="Comic Sans MS" panose="030F0702030302020204" pitchFamily="66" charset="0"/>
              </a:rPr>
            </a:br>
            <a:r>
              <a:rPr lang="en-GB" sz="3200" u="sng" dirty="0">
                <a:latin typeface="Comic Sans MS" panose="030F0702030302020204" pitchFamily="66" charset="0"/>
              </a:rPr>
              <a:t>           </a:t>
            </a:r>
            <a:r>
              <a:rPr lang="en-GB" sz="3200" dirty="0">
                <a:latin typeface="Comic Sans MS" panose="030F0702030302020204" pitchFamily="66" charset="0"/>
              </a:rPr>
              <a:t>   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Chips                                     The Dressing-Up Box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book                                       book                    </a:t>
            </a:r>
            <a:br>
              <a:rPr lang="en-GB" sz="32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‘Weekly Writing sheet’ RWI (from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    your pack)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                    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B89A3A-66B9-42B2-B337-CCD28E9EE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0945" y="365125"/>
            <a:ext cx="3442854" cy="10893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4AFA3A-9C58-47A2-B4EF-58C05798A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070" y="4419167"/>
            <a:ext cx="2548463" cy="16558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21359E-C74F-4EAD-86C9-35B4E42761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8028" y="2206769"/>
            <a:ext cx="1700496" cy="12222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946D2C-EF38-4A10-8DDE-BEF30F7542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070" y="2206769"/>
            <a:ext cx="1583809" cy="110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41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Rainbow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A7B2F7-5EE6-4D93-B88E-38EB501D61D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73880" y="753035"/>
            <a:ext cx="1162050" cy="552449"/>
          </a:xfrm>
          <a:prstGeom prst="rect">
            <a:avLst/>
          </a:prstGeom>
        </p:spPr>
      </p:pic>
      <p:pic>
        <p:nvPicPr>
          <p:cNvPr id="2050" name="Picture 2" descr="For Reading and Writing">
            <a:extLst>
              <a:ext uri="{FF2B5EF4-FFF2-40B4-BE49-F238E27FC236}">
                <a16:creationId xmlns:a16="http://schemas.microsoft.com/office/drawing/2014/main" id="{2FEBD6F1-6E72-421A-BCE2-E399D89F9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295" y="1873833"/>
            <a:ext cx="2633410" cy="182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971634" y="4042862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latin typeface="Comic Sans MS" panose="030F0702030302020204" pitchFamily="66" charset="0"/>
              </a:rPr>
              <a:t>Spelling Quiz. </a:t>
            </a:r>
            <a:r>
              <a:rPr lang="en-GB" sz="3200" dirty="0">
                <a:latin typeface="Comic Sans MS" panose="030F0702030302020204" pitchFamily="66" charset="0"/>
              </a:rPr>
              <a:t>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74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91247-995D-4B29-B26A-5B4FBE6C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905" y="1057042"/>
            <a:ext cx="10515600" cy="115934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       </a:t>
            </a:r>
            <a:r>
              <a:rPr lang="en-GB" sz="4900" u="sng" dirty="0">
                <a:latin typeface="Comic Sans MS" panose="030F0702030302020204" pitchFamily="66" charset="0"/>
              </a:rPr>
              <a:t>Sunshine Group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             </a:t>
            </a:r>
            <a:endParaRPr lang="en-US" sz="40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8CB6AE-216F-40CE-A510-55E84E3E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984" y="589453"/>
            <a:ext cx="2263053" cy="716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29ADE-B140-4685-803A-1B45D6DDF565}"/>
              </a:ext>
            </a:extLst>
          </p:cNvPr>
          <p:cNvSpPr txBox="1"/>
          <p:nvPr/>
        </p:nvSpPr>
        <p:spPr>
          <a:xfrm>
            <a:off x="1971634" y="4042862"/>
            <a:ext cx="8248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we are going to have a very brief start to our phonic session to read through the graphemes and then we will move onto our </a:t>
            </a:r>
            <a:r>
              <a:rPr lang="en-GB" sz="3200" u="sng" dirty="0">
                <a:latin typeface="Comic Sans MS" panose="030F0702030302020204" pitchFamily="66" charset="0"/>
              </a:rPr>
              <a:t>Spelling Quiz. </a:t>
            </a:r>
            <a:r>
              <a:rPr lang="en-GB" sz="3200" dirty="0">
                <a:latin typeface="Comic Sans MS" panose="030F0702030302020204" pitchFamily="66" charset="0"/>
              </a:rPr>
              <a:t>The words for the quiz are in Thursday’s file.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E94E41-02EF-4D0A-8278-3787F109751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971634" y="753035"/>
            <a:ext cx="1069124" cy="10337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600ACE-7197-4499-9D1A-0982D2AA4B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0225" y="1759931"/>
            <a:ext cx="2371550" cy="17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22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1202081" y="4151196"/>
            <a:ext cx="6541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Begin by reading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Sounds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adult, as you did  yesterday.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11626" y="4178758"/>
            <a:ext cx="1322950" cy="1699202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B36ED5-57AA-428E-920A-AC8C12A80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7877" y="1800738"/>
            <a:ext cx="3012731" cy="20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82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Continue with RWI</a:t>
            </a:r>
            <a:endParaRPr lang="en-US" sz="3600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988435" y="4406299"/>
            <a:ext cx="65417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After that, you are ready to read through the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Speed Words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(on page 15 of your book) to an adult.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888716" y="4669449"/>
            <a:ext cx="1322950" cy="1699202"/>
          </a:xfrm>
        </p:spPr>
      </p:pic>
      <p:pic>
        <p:nvPicPr>
          <p:cNvPr id="1026" name="Picture 2" descr="RWI Storybook Green Words &amp; Red Words - YouTube">
            <a:extLst>
              <a:ext uri="{FF2B5EF4-FFF2-40B4-BE49-F238E27FC236}">
                <a16:creationId xmlns:a16="http://schemas.microsoft.com/office/drawing/2014/main" id="{64941298-DAD7-44A8-BEB7-9BFBE805F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989" y="1659081"/>
            <a:ext cx="3117273" cy="233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751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Continue with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142F36-784F-4EED-8A3B-FE6F2719B018}"/>
              </a:ext>
            </a:extLst>
          </p:cNvPr>
          <p:cNvSpPr/>
          <p:nvPr/>
        </p:nvSpPr>
        <p:spPr>
          <a:xfrm>
            <a:off x="808326" y="2644170"/>
            <a:ext cx="65417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Once you have read the speed sounds and Speed Words you are ready to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 the story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to an adult. Remember to think about your expression to make it interesting to listen to. 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A97719C-A9DE-451A-956F-8A49BEC61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54820" y="4349114"/>
            <a:ext cx="1322950" cy="1699202"/>
          </a:xfrm>
        </p:spPr>
      </p:pic>
    </p:spTree>
    <p:extLst>
      <p:ext uri="{BB962C8B-B14F-4D97-AF65-F5344CB8AC3E}">
        <p14:creationId xmlns:p14="http://schemas.microsoft.com/office/powerpoint/2010/main" val="3384855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786151-D825-454B-A5AC-839D7CCAE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27673" y="4807527"/>
            <a:ext cx="2316688" cy="18317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427CBB-2E9E-415C-8C31-E640E9650B8F}"/>
              </a:ext>
            </a:extLst>
          </p:cNvPr>
          <p:cNvSpPr txBox="1"/>
          <p:nvPr/>
        </p:nvSpPr>
        <p:spPr>
          <a:xfrm>
            <a:off x="9196388" y="7094833"/>
            <a:ext cx="2695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neophilosophical.blogspot.com/2013/01/an-ethical-solution-to-terminal-problem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435" y="218766"/>
            <a:ext cx="10605655" cy="1699202"/>
          </a:xfrm>
        </p:spPr>
        <p:txBody>
          <a:bodyPr>
            <a:norm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Our Structure for RWI</a:t>
            </a:r>
            <a:endParaRPr lang="en-US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B1BE7B-30E8-4AC8-8891-DB121935393B}"/>
              </a:ext>
            </a:extLst>
          </p:cNvPr>
          <p:cNvSpPr/>
          <p:nvPr/>
        </p:nvSpPr>
        <p:spPr>
          <a:xfrm>
            <a:off x="518680" y="974773"/>
            <a:ext cx="1002852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Build a Sentence</a:t>
            </a:r>
          </a:p>
          <a:p>
            <a:endParaRPr lang="en-GB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aim of this task is to help to build (improve) your vocabulary.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On the next slide there are some words that I would like you to discuss with your adult. Make sure you know what they mean, think of other words that mean the same (synonyms).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Now think of an exciting sentence for each of these words.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7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         </a:t>
            </a: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36220"/>
            <a:ext cx="2695574" cy="8528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7AA124-974B-4112-A482-021890354B2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53800" y="474203"/>
            <a:ext cx="1276782" cy="70266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586688" y="1580075"/>
            <a:ext cx="7018624" cy="646331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disappear    annoyed     grumpy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DFCD7-12E2-401D-BC75-A67F322DB9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94" y="5524186"/>
            <a:ext cx="859611" cy="8596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D224B1-A00C-411D-8F1E-E0048EE1E809}"/>
              </a:ext>
            </a:extLst>
          </p:cNvPr>
          <p:cNvSpPr txBox="1"/>
          <p:nvPr/>
        </p:nvSpPr>
        <p:spPr>
          <a:xfrm>
            <a:off x="1592191" y="2861880"/>
            <a:ext cx="93518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Who it happened to?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it was/looked like?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2 of your sentences 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423797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45E31-EAA3-4BC5-8B80-BF735B80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22770"/>
            <a:ext cx="10605655" cy="2103636"/>
          </a:xfrm>
        </p:spPr>
        <p:txBody>
          <a:bodyPr>
            <a:normAutofit fontScale="90000"/>
          </a:bodyPr>
          <a:lstStyle/>
          <a:p>
            <a:pPr marL="2119313" indent="-2119313"/>
            <a:r>
              <a:rPr lang="en-GB" sz="3600" dirty="0">
                <a:latin typeface="Comic Sans MS" panose="030F0702030302020204" pitchFamily="66" charset="0"/>
              </a:rPr>
              <a:t>          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           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4000" u="sng" dirty="0">
                <a:latin typeface="Comic Sans MS" panose="030F0702030302020204" pitchFamily="66" charset="0"/>
              </a:rPr>
              <a:t>Build a Sentence</a:t>
            </a:r>
            <a:br>
              <a:rPr lang="en-GB" sz="40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49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5BEA-8A35-4B6C-AF62-5943F9123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988" y="489349"/>
            <a:ext cx="2695574" cy="85288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B8D5E7-4B53-4349-9F89-D46F767848F2}"/>
              </a:ext>
            </a:extLst>
          </p:cNvPr>
          <p:cNvSpPr txBox="1"/>
          <p:nvPr/>
        </p:nvSpPr>
        <p:spPr>
          <a:xfrm>
            <a:off x="2287516" y="1852248"/>
            <a:ext cx="5886666" cy="523220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mysterious     exciting      disguise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163FA5-75C0-4D33-8221-B004CDA6707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42655" y="262153"/>
            <a:ext cx="1214596" cy="10833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B3B5EA-24F8-4F97-85DB-CFEB3642F0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22" y="5536107"/>
            <a:ext cx="859611" cy="859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752345-D176-4ED2-8305-EE477C77C442}"/>
              </a:ext>
            </a:extLst>
          </p:cNvPr>
          <p:cNvSpPr txBox="1"/>
          <p:nvPr/>
        </p:nvSpPr>
        <p:spPr>
          <a:xfrm>
            <a:off x="1788753" y="2673785"/>
            <a:ext cx="99508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may like to think about: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Who it happened to?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it was/looked like?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it happened?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to help you to build an exciting sentence.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Write out 2 of your sentences using capital letters and full stops.</a:t>
            </a:r>
          </a:p>
        </p:txBody>
      </p:sp>
    </p:spTree>
    <p:extLst>
      <p:ext uri="{BB962C8B-B14F-4D97-AF65-F5344CB8AC3E}">
        <p14:creationId xmlns:p14="http://schemas.microsoft.com/office/powerpoint/2010/main" val="213929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7B1D-A37C-4776-A42E-8320EF65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2849" y="744037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Stick your sentence on the next page at the front of your purple book.</a:t>
            </a:r>
            <a:br>
              <a:rPr lang="en-GB" sz="4000" b="1" dirty="0"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GB" sz="4000" dirty="0">
                <a:latin typeface="Comic Sans MS" panose="030F0702030302020204" pitchFamily="66" charset="0"/>
              </a:rPr>
              <a:t>Thank you for working hard.</a:t>
            </a:r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</a:t>
            </a: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b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</a:t>
            </a:r>
            <a:r>
              <a:rPr lang="en-GB" sz="4000" dirty="0">
                <a:latin typeface="Comic Sans MS" panose="030F0702030302020204" pitchFamily="66" charset="0"/>
              </a:rPr>
              <a:t>Now have a break and a snack.</a:t>
            </a:r>
            <a:br>
              <a:rPr lang="en-GB" sz="4000" dirty="0">
                <a:latin typeface="Comic Sans MS" panose="030F0702030302020204" pitchFamily="66" charset="0"/>
              </a:rPr>
            </a:br>
            <a:br>
              <a:rPr lang="en-GB" sz="4000" dirty="0">
                <a:latin typeface="Comic Sans MS" panose="030F0702030302020204" pitchFamily="66" charset="0"/>
              </a:rPr>
            </a:br>
            <a:endParaRPr lang="en-US" sz="4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1560B9-A71C-43A3-9B23-973503BCEB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82351" y="3429000"/>
            <a:ext cx="2438400" cy="16794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AAC694D-9746-4056-A07D-52F99EA7DDB2}"/>
              </a:ext>
            </a:extLst>
          </p:cNvPr>
          <p:cNvSpPr/>
          <p:nvPr/>
        </p:nvSpPr>
        <p:spPr>
          <a:xfrm>
            <a:off x="4959927" y="4137237"/>
            <a:ext cx="6747685" cy="1108364"/>
          </a:xfrm>
          <a:prstGeom prst="wedgeRoundRectCallout">
            <a:avLst>
              <a:gd name="adj1" fmla="val -56765"/>
              <a:gd name="adj2" fmla="val 1312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A93D3510-5C87-4E52-9613-97A62B7144D5}"/>
              </a:ext>
            </a:extLst>
          </p:cNvPr>
          <p:cNvSpPr/>
          <p:nvPr/>
        </p:nvSpPr>
        <p:spPr>
          <a:xfrm>
            <a:off x="1884218" y="2219364"/>
            <a:ext cx="6386946" cy="817418"/>
          </a:xfrm>
          <a:prstGeom prst="wedgeRoundRectCallout">
            <a:avLst>
              <a:gd name="adj1" fmla="val -659"/>
              <a:gd name="adj2" fmla="val 12690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58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                          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White Rose Maths</a:t>
            </a:r>
            <a:endParaRPr lang="en-US" sz="36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6" y="1024229"/>
            <a:ext cx="10515600" cy="5265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u="sng" dirty="0">
                <a:latin typeface="Comic Sans MS" panose="030F0702030302020204" pitchFamily="66" charset="0"/>
              </a:rPr>
              <a:t>Tens and Ones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You will need: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- maths sheet from Thursday’s file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500" u="sng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22750D-70F3-470C-8187-3E5317EAF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390" y="568565"/>
            <a:ext cx="2483942" cy="6229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35F2CF8-E074-4752-8189-BEBD01E96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4909" y="568565"/>
            <a:ext cx="3621665" cy="7488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A5363C-597A-4BB5-829D-ACF10DBD4D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2713" y="5085152"/>
            <a:ext cx="1659947" cy="16599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92B2BC-CBCF-4D97-B569-5014302089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2660" y="4095316"/>
            <a:ext cx="1636731" cy="16599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9B6C04-F8A2-480C-AABE-6740C4C849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4113" y="4095315"/>
            <a:ext cx="1759049" cy="165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81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745" y="796397"/>
            <a:ext cx="10515600" cy="52652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3600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Use this video link  </a:t>
            </a:r>
            <a:r>
              <a:rPr lang="en-US" u="sng" dirty="0">
                <a:hlinkClick r:id="rId2"/>
              </a:rPr>
              <a:t>https://vimeo.com/480325207</a:t>
            </a:r>
            <a:endParaRPr lang="en-US" u="sng" dirty="0"/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and </a:t>
            </a:r>
            <a:r>
              <a:rPr lang="en-GB" sz="3200" dirty="0">
                <a:latin typeface="Comic Sans MS" panose="030F0702030302020204" pitchFamily="66" charset="0"/>
              </a:rPr>
              <a:t>have </a:t>
            </a:r>
            <a:r>
              <a:rPr lang="en-GB" sz="3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go at the ‘questions to think about’ slide.</a:t>
            </a:r>
            <a:endParaRPr lang="en-US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u="sng" dirty="0"/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Work through the video, feel free </a:t>
            </a:r>
            <a:r>
              <a:rPr lang="en-US" dirty="0">
                <a:latin typeface="Comic Sans MS" panose="030F0702030302020204" pitchFamily="66" charset="0"/>
              </a:rPr>
              <a:t>to pause it to explain any of the teaching.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N</a:t>
            </a:r>
            <a:r>
              <a:rPr lang="en-US" sz="3200" dirty="0">
                <a:latin typeface="Comic Sans MS" panose="030F0702030302020204" pitchFamily="66" charset="0"/>
              </a:rPr>
              <a:t>ow you are ready to have a go at the </a:t>
            </a:r>
            <a:r>
              <a:rPr lang="en-US" sz="3200" u="sng" dirty="0">
                <a:latin typeface="Comic Sans MS" panose="030F0702030302020204" pitchFamily="66" charset="0"/>
              </a:rPr>
              <a:t>maths sheet</a:t>
            </a:r>
            <a:r>
              <a:rPr lang="en-US" sz="3200" dirty="0">
                <a:latin typeface="Comic Sans MS" panose="030F0702030302020204" pitchFamily="66" charset="0"/>
              </a:rPr>
              <a:t> – it isn’t a White Rose worksheet today.</a:t>
            </a:r>
          </a:p>
          <a:p>
            <a:pPr marL="0" indent="0">
              <a:buNone/>
            </a:pPr>
            <a:r>
              <a:rPr lang="en-US" sz="3200" i="1" dirty="0">
                <a:latin typeface="Comic Sans MS" panose="030F0702030302020204" pitchFamily="66" charset="0"/>
              </a:rPr>
              <a:t>Remember you can write your answers in your blue maths book to save printing it out.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55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20CC7-8ED9-4F32-9D8F-18A7F966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745" y="365125"/>
            <a:ext cx="10758055" cy="145876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                  </a:t>
            </a:r>
            <a:r>
              <a:rPr lang="en-GB" sz="3600" u="sng" dirty="0">
                <a:latin typeface="Comic Sans MS" panose="030F0702030302020204" pitchFamily="66" charset="0"/>
              </a:rPr>
              <a:t>White Rose Maths</a:t>
            </a:r>
            <a:br>
              <a:rPr lang="en-GB" sz="3600" u="sng" dirty="0">
                <a:latin typeface="Comic Sans MS" panose="030F0702030302020204" pitchFamily="66" charset="0"/>
              </a:rPr>
            </a:br>
            <a:br>
              <a:rPr lang="en-GB" sz="3600" u="sng" dirty="0">
                <a:latin typeface="Comic Sans MS" panose="030F0702030302020204" pitchFamily="66" charset="0"/>
              </a:rPr>
            </a:br>
            <a:endParaRPr lang="en-US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30268-7147-4DFB-BE6A-B3EFBC673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972" y="1429749"/>
            <a:ext cx="10515600" cy="57849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Following on from this: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Write the digits from 11 – 20 on pieces of paper and place them up and place upside down on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a table.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Pick up a card and then tell an adult what it is: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latin typeface="Comic Sans MS" panose="030F0702030302020204" pitchFamily="66" charset="0"/>
              </a:rPr>
              <a:t>   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latin typeface="Comic Sans MS" panose="030F0702030302020204" pitchFamily="66" charset="0"/>
              </a:rPr>
              <a:t> is made up of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600" dirty="0">
                <a:latin typeface="Comic Sans MS" panose="030F0702030302020204" pitchFamily="66" charset="0"/>
              </a:rPr>
              <a:t> ten and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latin typeface="Comic Sans MS" panose="030F0702030302020204" pitchFamily="66" charset="0"/>
              </a:rPr>
              <a:t> ones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Continue until you are confident.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3D293E-6DA1-49E7-81FE-9340E04EF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035" y="276661"/>
            <a:ext cx="3621665" cy="74886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7E51011-258F-4A01-8A7D-A7D97AD272F3}"/>
              </a:ext>
            </a:extLst>
          </p:cNvPr>
          <p:cNvSpPr/>
          <p:nvPr/>
        </p:nvSpPr>
        <p:spPr>
          <a:xfrm>
            <a:off x="959428" y="5017245"/>
            <a:ext cx="869373" cy="6439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34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36F6-94A2-41F3-A321-BBC6E912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510" y="114134"/>
            <a:ext cx="10515600" cy="573314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solidFill>
                  <a:srgbClr val="FF0000"/>
                </a:solidFill>
                <a:latin typeface="Comic Sans MS" panose="030F0702030302020204" pitchFamily="66" charset="0"/>
              </a:rPr>
              <a:t>If you have used a sheet, stick it into the front of your blue maths book. 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We will continue with some White Rose teaching again tomorrow.</a:t>
            </a:r>
          </a:p>
          <a:p>
            <a:pPr marL="0" indent="0">
              <a:buNone/>
            </a:pPr>
            <a:endParaRPr lang="en-GB" sz="11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I think it is time for lunch and a break from your work.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This afternoon there is an </a:t>
            </a:r>
            <a:r>
              <a:rPr lang="en-GB" sz="11200" u="sng" dirty="0">
                <a:latin typeface="Comic Sans MS" panose="030F0702030302020204" pitchFamily="66" charset="0"/>
              </a:rPr>
              <a:t>ICT</a:t>
            </a:r>
            <a:r>
              <a:rPr lang="en-GB" sz="112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lesson about what is a computer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and how it helps us. Also there is a</a:t>
            </a:r>
          </a:p>
          <a:p>
            <a:pPr marL="0" indent="0">
              <a:buNone/>
            </a:pPr>
            <a:r>
              <a:rPr lang="en-GB" sz="11200" u="sng" dirty="0">
                <a:latin typeface="Comic Sans MS" panose="030F0702030302020204" pitchFamily="66" charset="0"/>
              </a:rPr>
              <a:t>PE </a:t>
            </a:r>
            <a:r>
              <a:rPr lang="en-GB" sz="11200" dirty="0">
                <a:latin typeface="Comic Sans MS" panose="030F0702030302020204" pitchFamily="66" charset="0"/>
              </a:rPr>
              <a:t>session where you can choose from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a range of activities. First of all 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enjoy your lunch.</a:t>
            </a:r>
          </a:p>
          <a:p>
            <a:pPr marL="0" indent="0">
              <a:buNone/>
            </a:pPr>
            <a:r>
              <a:rPr lang="en-GB" sz="11200" dirty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                   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F0176E-72C6-4B08-9A40-0154A69B4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4579" y="3739659"/>
            <a:ext cx="2686749" cy="1779972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7A1CACE0-0853-47AF-8DAB-5C511D44A6F9}"/>
              </a:ext>
            </a:extLst>
          </p:cNvPr>
          <p:cNvSpPr/>
          <p:nvPr/>
        </p:nvSpPr>
        <p:spPr>
          <a:xfrm>
            <a:off x="588819" y="3525982"/>
            <a:ext cx="6597978" cy="2860964"/>
          </a:xfrm>
          <a:prstGeom prst="wedgeRoundRectCallout">
            <a:avLst>
              <a:gd name="adj1" fmla="val 79088"/>
              <a:gd name="adj2" fmla="val 55945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412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34A68-369E-4EAE-BC55-1F5E0847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1953"/>
            <a:ext cx="10515600" cy="5531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Most importantly encourage </a:t>
            </a:r>
            <a:r>
              <a:rPr lang="en-US" sz="3200" b="1" dirty="0">
                <a:latin typeface="Comic Sans MS" panose="030F0702030302020204" pitchFamily="66" charset="0"/>
              </a:rPr>
              <a:t>your child to read</a:t>
            </a:r>
            <a:r>
              <a:rPr lang="en-US" sz="3200" dirty="0">
                <a:latin typeface="Comic Sans MS" panose="030F0702030302020204" pitchFamily="66" charset="0"/>
              </a:rPr>
              <a:t> a suitable  book to you.  Later on it would be great if you could </a:t>
            </a:r>
            <a:r>
              <a:rPr lang="en-US" sz="3200" b="1" dirty="0">
                <a:latin typeface="Comic Sans MS" panose="030F0702030302020204" pitchFamily="66" charset="0"/>
              </a:rPr>
              <a:t>read</a:t>
            </a:r>
            <a:r>
              <a:rPr lang="en-US" sz="3200" dirty="0">
                <a:latin typeface="Comic Sans MS" panose="030F0702030302020204" pitchFamily="66" charset="0"/>
              </a:rPr>
              <a:t> a bedtime story to them.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remember to send an email containing the completed work to </a:t>
            </a:r>
            <a:r>
              <a:rPr lang="en-US" sz="3200" u="sng" dirty="0">
                <a:latin typeface="Comic Sans MS" panose="030F0702030302020204" pitchFamily="66" charset="0"/>
                <a:hlinkClick r:id="rId2"/>
              </a:rPr>
              <a:t>teacher@kingslandengland.hereford.sch.uk</a:t>
            </a:r>
            <a:endParaRPr lang="en-US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3BEF15-73D7-497C-A681-2CE28AF367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69383" y="2309275"/>
            <a:ext cx="2992583" cy="223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42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1582</TotalTime>
  <Words>958</Words>
  <Application>Microsoft Office PowerPoint</Application>
  <PresentationFormat>Widescreen</PresentationFormat>
  <Paragraphs>144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Times New Roman</vt:lpstr>
      <vt:lpstr>Office Theme</vt:lpstr>
      <vt:lpstr>    Thursday 14th January 2021</vt:lpstr>
      <vt:lpstr>             RWI     Each day for RWI you will need:                  Rainbow Group                    Sunshine Group                                Chips                                     The Dressing-Up Box                book                                       book                                                                              ‘Weekly Writing sheet’ RWI (from                         your pack)                                           </vt:lpstr>
      <vt:lpstr>             Rainbow Group                </vt:lpstr>
      <vt:lpstr>             Sunshine Group                </vt:lpstr>
      <vt:lpstr>Continue with RWI</vt:lpstr>
      <vt:lpstr>Continue with RWI</vt:lpstr>
      <vt:lpstr>Continue with RWI</vt:lpstr>
      <vt:lpstr>Our Structure for RWI</vt:lpstr>
      <vt:lpstr>                                                   Build a Sentence   </vt:lpstr>
      <vt:lpstr>                        Build a Sentence   </vt:lpstr>
      <vt:lpstr>        Stick your sentence on the next page at the front of your purple book.     Thank you for working hard.                                         Now have a break and a snack.  </vt:lpstr>
      <vt:lpstr>                          White Rose Maths</vt:lpstr>
      <vt:lpstr>                  White Rose Maths  </vt:lpstr>
      <vt:lpstr>                  White Rose Maths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104</cp:revision>
  <dcterms:created xsi:type="dcterms:W3CDTF">2021-01-05T21:58:22Z</dcterms:created>
  <dcterms:modified xsi:type="dcterms:W3CDTF">2021-01-13T19:21:00Z</dcterms:modified>
</cp:coreProperties>
</file>