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2" r:id="rId3"/>
    <p:sldId id="268" r:id="rId4"/>
    <p:sldId id="269" r:id="rId5"/>
    <p:sldId id="257" r:id="rId6"/>
    <p:sldId id="270" r:id="rId7"/>
    <p:sldId id="281" r:id="rId8"/>
    <p:sldId id="272" r:id="rId9"/>
    <p:sldId id="273" r:id="rId10"/>
    <p:sldId id="258" r:id="rId11"/>
    <p:sldId id="274" r:id="rId12"/>
    <p:sldId id="263" r:id="rId13"/>
    <p:sldId id="264" r:id="rId14"/>
    <p:sldId id="275" r:id="rId15"/>
    <p:sldId id="286" r:id="rId16"/>
    <p:sldId id="277" r:id="rId17"/>
    <p:sldId id="276" r:id="rId18"/>
    <p:sldId id="305" r:id="rId19"/>
    <p:sldId id="265" r:id="rId20"/>
    <p:sldId id="267" r:id="rId21"/>
    <p:sldId id="29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660"/>
  </p:normalViewPr>
  <p:slideViewPr>
    <p:cSldViewPr snapToGrid="0">
      <p:cViewPr varScale="1">
        <p:scale>
          <a:sx n="69" d="100"/>
          <a:sy n="69" d="100"/>
        </p:scale>
        <p:origin x="57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2/1/2021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9219587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vimeo.com/492195041"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2</a:t>
            </a:r>
            <a:r>
              <a:rPr lang="en-GB" baseline="30000" dirty="0">
                <a:solidFill>
                  <a:srgbClr val="FF0000"/>
                </a:solidFill>
                <a:latin typeface="Comic Sans MS" panose="030F0702030302020204" pitchFamily="66" charset="0"/>
              </a:rPr>
              <a:t>nd</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2305806"/>
          </a:xfrm>
        </p:spPr>
        <p:txBody>
          <a:bodyPr>
            <a:normAutofit fontScale="92500" lnSpcReduction="10000"/>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sz="3300" i="1" u="sng" dirty="0">
                <a:solidFill>
                  <a:srgbClr val="FFC000"/>
                </a:solidFill>
                <a:latin typeface="Comic Sans MS" panose="030F0702030302020204" pitchFamily="66" charset="0"/>
              </a:rPr>
              <a:t>For RWI you will need the sounds sheet oy/</a:t>
            </a:r>
            <a:r>
              <a:rPr lang="en-GB" sz="3300" i="1" u="sng" dirty="0" err="1">
                <a:solidFill>
                  <a:srgbClr val="FFC000"/>
                </a:solidFill>
                <a:latin typeface="Comic Sans MS" panose="030F0702030302020204" pitchFamily="66" charset="0"/>
              </a:rPr>
              <a:t>er</a:t>
            </a:r>
            <a:r>
              <a:rPr lang="en-GB" sz="3300" i="1" u="sng" dirty="0">
                <a:solidFill>
                  <a:srgbClr val="FFC000"/>
                </a:solidFill>
                <a:latin typeface="Comic Sans MS" panose="030F0702030302020204" pitchFamily="66" charset="0"/>
              </a:rPr>
              <a:t>. For maths you will need access to the Add by making 10 calculations and Add by making 10 tens frame.</a:t>
            </a:r>
            <a:endParaRPr lang="en-US" sz="3300"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724592161"/>
              </p:ext>
            </p:extLst>
          </p:nvPr>
        </p:nvGraphicFramePr>
        <p:xfrm>
          <a:off x="994609" y="4267198"/>
          <a:ext cx="10176166" cy="2105891"/>
        </p:xfrm>
        <a:graphic>
          <a:graphicData uri="http://schemas.openxmlformats.org/drawingml/2006/table">
            <a:tbl>
              <a:tblPr firstRow="1" bandRow="1">
                <a:tableStyleId>{5C22544A-7EE6-4342-B048-85BDC9FD1C3A}</a:tableStyleId>
              </a:tblPr>
              <a:tblGrid>
                <a:gridCol w="848014">
                  <a:extLst>
                    <a:ext uri="{9D8B030D-6E8A-4147-A177-3AD203B41FA5}">
                      <a16:colId xmlns:a16="http://schemas.microsoft.com/office/drawing/2014/main" val="1057356747"/>
                    </a:ext>
                  </a:extLst>
                </a:gridCol>
                <a:gridCol w="1441259">
                  <a:extLst>
                    <a:ext uri="{9D8B030D-6E8A-4147-A177-3AD203B41FA5}">
                      <a16:colId xmlns:a16="http://schemas.microsoft.com/office/drawing/2014/main" val="2036603641"/>
                    </a:ext>
                  </a:extLst>
                </a:gridCol>
                <a:gridCol w="1482500">
                  <a:extLst>
                    <a:ext uri="{9D8B030D-6E8A-4147-A177-3AD203B41FA5}">
                      <a16:colId xmlns:a16="http://schemas.microsoft.com/office/drawing/2014/main" val="3670510117"/>
                    </a:ext>
                  </a:extLst>
                </a:gridCol>
                <a:gridCol w="296499">
                  <a:extLst>
                    <a:ext uri="{9D8B030D-6E8A-4147-A177-3AD203B41FA5}">
                      <a16:colId xmlns:a16="http://schemas.microsoft.com/office/drawing/2014/main" val="853626756"/>
                    </a:ext>
                  </a:extLst>
                </a:gridCol>
                <a:gridCol w="2324559">
                  <a:extLst>
                    <a:ext uri="{9D8B030D-6E8A-4147-A177-3AD203B41FA5}">
                      <a16:colId xmlns:a16="http://schemas.microsoft.com/office/drawing/2014/main" val="1405776208"/>
                    </a:ext>
                  </a:extLst>
                </a:gridCol>
                <a:gridCol w="320219">
                  <a:extLst>
                    <a:ext uri="{9D8B030D-6E8A-4147-A177-3AD203B41FA5}">
                      <a16:colId xmlns:a16="http://schemas.microsoft.com/office/drawing/2014/main" val="3688789344"/>
                    </a:ext>
                  </a:extLst>
                </a:gridCol>
                <a:gridCol w="1612959">
                  <a:extLst>
                    <a:ext uri="{9D8B030D-6E8A-4147-A177-3AD203B41FA5}">
                      <a16:colId xmlns:a16="http://schemas.microsoft.com/office/drawing/2014/main" val="1246538563"/>
                    </a:ext>
                  </a:extLst>
                </a:gridCol>
                <a:gridCol w="853920">
                  <a:extLst>
                    <a:ext uri="{9D8B030D-6E8A-4147-A177-3AD203B41FA5}">
                      <a16:colId xmlns:a16="http://schemas.microsoft.com/office/drawing/2014/main" val="1958461331"/>
                    </a:ext>
                  </a:extLst>
                </a:gridCol>
                <a:gridCol w="996237">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oy – toy for a boy</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er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better letter</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b="1"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Ken’s Cap</a:t>
                      </a:r>
                      <a:endParaRPr lang="en-US" sz="10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Playday</a:t>
                      </a:r>
                      <a:endParaRPr lang="en-US" sz="10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Add by Making 10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https://vimeo.com/492195871</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11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rPr>
                        <a:t>worksheet</a:t>
                      </a:r>
                      <a:endParaRPr lang="en-GB" sz="800" u="none"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Topic</a:t>
                      </a:r>
                    </a:p>
                    <a:p>
                      <a:pPr marL="0" marR="0" algn="ctr">
                        <a:lnSpc>
                          <a:spcPct val="107000"/>
                        </a:lnSpc>
                        <a:spcBef>
                          <a:spcPts val="0"/>
                        </a:spcBef>
                        <a:spcAft>
                          <a:spcPts val="0"/>
                        </a:spcAft>
                      </a:pPr>
                      <a:endPar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a:t>
                      </a:r>
                      <a:r>
                        <a:rPr lang="en-US" sz="1000" b="1" u="none"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rctic</a:t>
                      </a: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Animals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Mr</a:t>
                      </a: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Debenham</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62695" y="4388628"/>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45067" y="487639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41020" y="438862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305452" y="4691605"/>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Ken’s Cap                                  Playday   </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12767" y="4603552"/>
            <a:ext cx="2126672" cy="1381778"/>
          </a:xfrm>
          <a:prstGeom prst="rect">
            <a:avLst/>
          </a:prstGeom>
        </p:spPr>
      </p:pic>
      <p:pic>
        <p:nvPicPr>
          <p:cNvPr id="7" name="Picture 6">
            <a:extLst>
              <a:ext uri="{FF2B5EF4-FFF2-40B4-BE49-F238E27FC236}">
                <a16:creationId xmlns:a16="http://schemas.microsoft.com/office/drawing/2014/main" id="{7C00AA62-6499-4F3E-ABEB-CEA357A0865A}"/>
              </a:ext>
            </a:extLst>
          </p:cNvPr>
          <p:cNvPicPr>
            <a:picLocks noChangeAspect="1"/>
          </p:cNvPicPr>
          <p:nvPr/>
        </p:nvPicPr>
        <p:blipFill>
          <a:blip r:embed="rId4"/>
          <a:stretch>
            <a:fillRect/>
          </a:stretch>
        </p:blipFill>
        <p:spPr>
          <a:xfrm>
            <a:off x="932250" y="2565421"/>
            <a:ext cx="2087707" cy="1471833"/>
          </a:xfrm>
          <a:prstGeom prst="rect">
            <a:avLst/>
          </a:prstGeom>
        </p:spPr>
      </p:pic>
      <p:pic>
        <p:nvPicPr>
          <p:cNvPr id="8" name="Picture 7">
            <a:extLst>
              <a:ext uri="{FF2B5EF4-FFF2-40B4-BE49-F238E27FC236}">
                <a16:creationId xmlns:a16="http://schemas.microsoft.com/office/drawing/2014/main" id="{7BFDB5E7-D2CF-4B3D-8041-877BC5F6AA28}"/>
              </a:ext>
            </a:extLst>
          </p:cNvPr>
          <p:cNvPicPr>
            <a:picLocks noChangeAspect="1"/>
          </p:cNvPicPr>
          <p:nvPr/>
        </p:nvPicPr>
        <p:blipFill>
          <a:blip r:embed="rId5"/>
          <a:stretch>
            <a:fillRect/>
          </a:stretch>
        </p:blipFill>
        <p:spPr>
          <a:xfrm>
            <a:off x="6096000" y="2565421"/>
            <a:ext cx="2126673" cy="1500178"/>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552449"/>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oy</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779542" y="3237450"/>
            <a:ext cx="8146472" cy="2554545"/>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E2520901-B4CF-4977-AED9-95A472E62994}"/>
              </a:ext>
            </a:extLst>
          </p:cNvPr>
          <p:cNvPicPr/>
          <p:nvPr/>
        </p:nvPicPr>
        <p:blipFill>
          <a:blip r:embed="rId5"/>
          <a:stretch>
            <a:fillRect/>
          </a:stretch>
        </p:blipFill>
        <p:spPr>
          <a:xfrm rot="5400000">
            <a:off x="9269660" y="4219611"/>
            <a:ext cx="2055531" cy="1575331"/>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7" y="174852"/>
            <a:ext cx="10515600" cy="628993"/>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er</a:t>
            </a:r>
            <a:r>
              <a:rPr lang="en-GB" dirty="0">
                <a:solidFill>
                  <a:srgbClr val="C00000"/>
                </a:solidFill>
                <a:latin typeface="Comic Sans MS" panose="030F0702030302020204" pitchFamily="66" charset="0"/>
              </a:rPr>
              <a:t> </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762318" y="2936885"/>
            <a:ext cx="8281670" cy="2554545"/>
          </a:xfrm>
          <a:prstGeom prst="rect">
            <a:avLst/>
          </a:prstGeom>
        </p:spPr>
        <p:txBody>
          <a:bodyPr wrap="square">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B49B9EE3-92E8-4A00-A3E3-C14A74139DD1}"/>
              </a:ext>
            </a:extLst>
          </p:cNvPr>
          <p:cNvPicPr/>
          <p:nvPr/>
        </p:nvPicPr>
        <p:blipFill>
          <a:blip r:embed="rId5"/>
          <a:stretch>
            <a:fillRect/>
          </a:stretch>
        </p:blipFill>
        <p:spPr>
          <a:xfrm rot="16200000">
            <a:off x="9176010" y="3577585"/>
            <a:ext cx="2554545" cy="2078128"/>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a:t>
            </a:r>
            <a:r>
              <a:rPr lang="en-GB" sz="3200" dirty="0">
                <a:solidFill>
                  <a:srgbClr val="FF0000"/>
                </a:solidFill>
                <a:latin typeface="Comic Sans MS" panose="030F0702030302020204" pitchFamily="66" charset="0"/>
              </a:rPr>
              <a:t> 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book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The mud is in the big pit.</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721986"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I will play with the wet sand.</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remember</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821031" y="4103463"/>
            <a:ext cx="1897713" cy="461665"/>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remember</a:t>
            </a:r>
            <a:r>
              <a:rPr lang="en-GB" dirty="0"/>
              <a:t>:</a:t>
            </a:r>
          </a:p>
        </p:txBody>
      </p:sp>
      <p:sp>
        <p:nvSpPr>
          <p:cNvPr id="14" name="Rectangle 13">
            <a:extLst>
              <a:ext uri="{FF2B5EF4-FFF2-40B4-BE49-F238E27FC236}">
                <a16:creationId xmlns:a16="http://schemas.microsoft.com/office/drawing/2014/main"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8366110-AB72-4BE6-A363-5A8DDB43B5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The mud is in the big pit.</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721986"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I will play with the wet sand.</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Add by making 10</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maths sheets from Tuesday’s file</a:t>
            </a:r>
          </a:p>
          <a:p>
            <a:pPr>
              <a:buFontTx/>
              <a:buChar char="-"/>
            </a:pPr>
            <a:r>
              <a:rPr lang="en-GB" dirty="0">
                <a:latin typeface="Comic Sans MS" panose="030F0702030302020204" pitchFamily="66" charset="0"/>
              </a:rPr>
              <a:t>20 ‘counters’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0" name="Picture 9">
            <a:extLst>
              <a:ext uri="{FF2B5EF4-FFF2-40B4-BE49-F238E27FC236}">
                <a16:creationId xmlns:a16="http://schemas.microsoft.com/office/drawing/2014/main" id="{712680C8-D71D-470D-AF4D-FD075B6A9318}"/>
              </a:ext>
            </a:extLst>
          </p:cNvPr>
          <p:cNvPicPr>
            <a:picLocks noChangeAspect="1"/>
          </p:cNvPicPr>
          <p:nvPr/>
        </p:nvPicPr>
        <p:blipFill>
          <a:blip r:embed="rId4"/>
          <a:stretch>
            <a:fillRect/>
          </a:stretch>
        </p:blipFill>
        <p:spPr>
          <a:xfrm>
            <a:off x="838200" y="5079488"/>
            <a:ext cx="3548119" cy="1525691"/>
          </a:xfrm>
          <a:prstGeom prst="rect">
            <a:avLst/>
          </a:prstGeom>
        </p:spPr>
      </p:pic>
      <p:pic>
        <p:nvPicPr>
          <p:cNvPr id="11" name="Picture 10">
            <a:extLst>
              <a:ext uri="{FF2B5EF4-FFF2-40B4-BE49-F238E27FC236}">
                <a16:creationId xmlns:a16="http://schemas.microsoft.com/office/drawing/2014/main" id="{50A4D5AA-45B9-4AB7-A81D-01480431A501}"/>
              </a:ext>
            </a:extLst>
          </p:cNvPr>
          <p:cNvPicPr>
            <a:picLocks noChangeAspect="1"/>
          </p:cNvPicPr>
          <p:nvPr/>
        </p:nvPicPr>
        <p:blipFill>
          <a:blip r:embed="rId5"/>
          <a:stretch>
            <a:fillRect/>
          </a:stretch>
        </p:blipFill>
        <p:spPr>
          <a:xfrm>
            <a:off x="9088306" y="365125"/>
            <a:ext cx="2638268" cy="1978701"/>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AEB857A3-EAEB-4066-9429-5C112EFE9231}"/>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426" y="352193"/>
            <a:ext cx="2483942" cy="622926"/>
          </a:xfrm>
          <a:prstGeom prst="rect">
            <a:avLst/>
          </a:prstGeom>
        </p:spPr>
      </p:pic>
      <p:pic>
        <p:nvPicPr>
          <p:cNvPr id="5" name="Picture 4">
            <a:extLst>
              <a:ext uri="{FF2B5EF4-FFF2-40B4-BE49-F238E27FC236}">
                <a16:creationId xmlns:a16="http://schemas.microsoft.com/office/drawing/2014/main" id="{7E684955-EAD7-4B68-82F4-1CB50A5EA29D}"/>
              </a:ext>
            </a:extLst>
          </p:cNvPr>
          <p:cNvPicPr>
            <a:picLocks noChangeAspect="1"/>
          </p:cNvPicPr>
          <p:nvPr/>
        </p:nvPicPr>
        <p:blipFill>
          <a:blip r:embed="rId4"/>
          <a:stretch>
            <a:fillRect/>
          </a:stretch>
        </p:blipFill>
        <p:spPr>
          <a:xfrm>
            <a:off x="2812667" y="2190701"/>
            <a:ext cx="6324209" cy="4398385"/>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0E95F163-0D5B-4D4B-B361-034F74C23B2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59255" y="225013"/>
            <a:ext cx="2483942" cy="622926"/>
          </a:xfrm>
          <a:prstGeom prst="rect">
            <a:avLst/>
          </a:prstGeom>
        </p:spPr>
      </p:pic>
      <p:pic>
        <p:nvPicPr>
          <p:cNvPr id="4" name="Picture 3">
            <a:extLst>
              <a:ext uri="{FF2B5EF4-FFF2-40B4-BE49-F238E27FC236}">
                <a16:creationId xmlns:a16="http://schemas.microsoft.com/office/drawing/2014/main" id="{38A2C816-4E92-482F-8DA0-72C527D15139}"/>
              </a:ext>
            </a:extLst>
          </p:cNvPr>
          <p:cNvPicPr>
            <a:picLocks noChangeAspect="1"/>
          </p:cNvPicPr>
          <p:nvPr/>
        </p:nvPicPr>
        <p:blipFill>
          <a:blip r:embed="rId4"/>
          <a:stretch>
            <a:fillRect/>
          </a:stretch>
        </p:blipFill>
        <p:spPr>
          <a:xfrm>
            <a:off x="2283834" y="1537112"/>
            <a:ext cx="7381875" cy="5095875"/>
          </a:xfrm>
          <a:prstGeom prst="rect">
            <a:avLst/>
          </a:prstGeom>
        </p:spPr>
      </p:pic>
    </p:spTree>
    <p:extLst>
      <p:ext uri="{BB962C8B-B14F-4D97-AF65-F5344CB8AC3E}">
        <p14:creationId xmlns:p14="http://schemas.microsoft.com/office/powerpoint/2010/main" val="532725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Use this video link </a:t>
            </a:r>
            <a:r>
              <a:rPr lang="en-US" u="sng" dirty="0">
                <a:hlinkClick r:id="rId2"/>
              </a:rPr>
              <a:t>https://vimeo.com/492195041</a:t>
            </a:r>
            <a:r>
              <a:rPr lang="en-US" u="sng" dirty="0"/>
              <a:t> </a:t>
            </a:r>
            <a:r>
              <a:rPr lang="en-US" dirty="0">
                <a:latin typeface="Comic Sans MS" panose="030F0702030302020204" pitchFamily="66" charset="0"/>
              </a:rPr>
              <a:t>and </a:t>
            </a:r>
            <a:r>
              <a:rPr lang="en-GB" dirty="0">
                <a:latin typeface="Comic Sans MS" panose="030F0702030302020204" pitchFamily="66" charset="0"/>
              </a:rPr>
              <a:t>have </a:t>
            </a:r>
            <a:r>
              <a:rPr lang="en-GB"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or use the ppt link to save printing it.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6A8F6269-FD13-45A6-BCA5-222D99D8C8A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39630"/>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ctrTitle"/>
          </p:nvPr>
        </p:nvSpPr>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a:t>
            </a:r>
            <a:endParaRPr lang="en-US" sz="3600" dirty="0">
              <a:latin typeface="Comic Sans MS" panose="030F0702030302020204" pitchFamily="66" charset="0"/>
            </a:endParaRPr>
          </a:p>
        </p:txBody>
      </p:sp>
      <p:sp>
        <p:nvSpPr>
          <p:cNvPr id="7" name="Subtitle 6">
            <a:extLst>
              <a:ext uri="{FF2B5EF4-FFF2-40B4-BE49-F238E27FC236}">
                <a16:creationId xmlns:a16="http://schemas.microsoft.com/office/drawing/2014/main" id="{D870C922-77D1-4BDA-909B-52457749BB1A}"/>
              </a:ext>
            </a:extLst>
          </p:cNvPr>
          <p:cNvSpPr>
            <a:spLocks noGrp="1"/>
          </p:cNvSpPr>
          <p:nvPr>
            <p:ph type="subTitle" idx="1"/>
          </p:nvPr>
        </p:nvSpPr>
        <p:spPr>
          <a:xfrm>
            <a:off x="374072" y="971621"/>
            <a:ext cx="11443855" cy="4376233"/>
          </a:xfrm>
        </p:spPr>
        <p:txBody>
          <a:bodyPr>
            <a:normAutofit/>
          </a:bodyPr>
          <a:lstStyle/>
          <a:p>
            <a:pPr algn="l"/>
            <a:r>
              <a:rPr lang="en-GB" sz="3000" dirty="0">
                <a:latin typeface="Comic Sans MS" panose="030F0702030302020204" pitchFamily="66" charset="0"/>
              </a:rPr>
              <a:t>Using the sheets below:</a:t>
            </a:r>
          </a:p>
          <a:p>
            <a:pPr algn="l"/>
            <a:r>
              <a:rPr lang="en-GB" sz="3000" dirty="0">
                <a:latin typeface="Comic Sans MS" panose="030F0702030302020204" pitchFamily="66" charset="0"/>
              </a:rPr>
              <a:t> </a:t>
            </a:r>
          </a:p>
          <a:p>
            <a:pPr marL="457200" indent="-457200" algn="l">
              <a:buFont typeface="Arial" panose="020B0604020202020204" pitchFamily="34" charset="0"/>
              <a:buChar char="•"/>
            </a:pPr>
            <a:endParaRPr lang="en-GB" sz="3000" dirty="0">
              <a:latin typeface="Comic Sans MS" panose="030F0702030302020204" pitchFamily="66" charset="0"/>
            </a:endParaRPr>
          </a:p>
          <a:p>
            <a:pPr marL="457200" indent="-457200" algn="l">
              <a:buFont typeface="Arial" panose="020B0604020202020204" pitchFamily="34" charset="0"/>
              <a:buChar char="•"/>
            </a:pPr>
            <a:endParaRPr lang="en-GB" sz="3000" dirty="0">
              <a:latin typeface="Comic Sans MS" panose="030F0702030302020204" pitchFamily="66" charset="0"/>
            </a:endParaRPr>
          </a:p>
          <a:p>
            <a:pPr algn="l"/>
            <a:endParaRPr lang="en-GB" sz="3000" dirty="0">
              <a:latin typeface="Comic Sans MS" panose="030F0702030302020204" pitchFamily="66" charset="0"/>
            </a:endParaRPr>
          </a:p>
          <a:p>
            <a:pPr marL="457200" indent="-457200" algn="l">
              <a:buFont typeface="Arial" panose="020B0604020202020204" pitchFamily="34" charset="0"/>
              <a:buChar char="•"/>
            </a:pPr>
            <a:r>
              <a:rPr lang="en-GB" sz="3000" dirty="0">
                <a:latin typeface="Comic Sans MS" panose="030F0702030302020204" pitchFamily="66" charset="0"/>
              </a:rPr>
              <a:t>place counters representing the larger number on the first tens frame and place other counters on second tens frame.</a:t>
            </a:r>
          </a:p>
          <a:p>
            <a:pPr marL="457200" indent="-457200" algn="l">
              <a:buFont typeface="Arial" panose="020B0604020202020204" pitchFamily="34" charset="0"/>
              <a:buChar char="•"/>
            </a:pPr>
            <a:r>
              <a:rPr lang="en-GB" sz="3000" dirty="0">
                <a:latin typeface="Comic Sans MS" panose="030F0702030302020204" pitchFamily="66" charset="0"/>
              </a:rPr>
              <a:t>So 7 + 4 =</a:t>
            </a:r>
          </a:p>
          <a:p>
            <a:pPr algn="l"/>
            <a:endParaRPr lang="en-US" sz="3200" dirty="0">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3" name="Picture 2">
            <a:extLst>
              <a:ext uri="{FF2B5EF4-FFF2-40B4-BE49-F238E27FC236}">
                <a16:creationId xmlns:a16="http://schemas.microsoft.com/office/drawing/2014/main" id="{D2EBA058-CBEE-4EE2-BF2A-7FD2470393C9}"/>
              </a:ext>
            </a:extLst>
          </p:cNvPr>
          <p:cNvPicPr>
            <a:picLocks noChangeAspect="1"/>
          </p:cNvPicPr>
          <p:nvPr/>
        </p:nvPicPr>
        <p:blipFill>
          <a:blip r:embed="rId4"/>
          <a:stretch>
            <a:fillRect/>
          </a:stretch>
        </p:blipFill>
        <p:spPr>
          <a:xfrm>
            <a:off x="3851563" y="1546699"/>
            <a:ext cx="2244436" cy="1734337"/>
          </a:xfrm>
          <a:prstGeom prst="rect">
            <a:avLst/>
          </a:prstGeom>
        </p:spPr>
      </p:pic>
      <p:pic>
        <p:nvPicPr>
          <p:cNvPr id="4" name="Picture 3">
            <a:extLst>
              <a:ext uri="{FF2B5EF4-FFF2-40B4-BE49-F238E27FC236}">
                <a16:creationId xmlns:a16="http://schemas.microsoft.com/office/drawing/2014/main" id="{FCA4EA7B-9719-4EF0-A33A-C23EA06513D0}"/>
              </a:ext>
            </a:extLst>
          </p:cNvPr>
          <p:cNvPicPr>
            <a:picLocks noChangeAspect="1"/>
          </p:cNvPicPr>
          <p:nvPr/>
        </p:nvPicPr>
        <p:blipFill>
          <a:blip r:embed="rId5"/>
          <a:stretch>
            <a:fillRect/>
          </a:stretch>
        </p:blipFill>
        <p:spPr>
          <a:xfrm>
            <a:off x="1476990" y="1552239"/>
            <a:ext cx="1602697" cy="2092036"/>
          </a:xfrm>
          <a:prstGeom prst="rect">
            <a:avLst/>
          </a:prstGeom>
        </p:spPr>
      </p:pic>
      <p:pic>
        <p:nvPicPr>
          <p:cNvPr id="11" name="Picture 10">
            <a:extLst>
              <a:ext uri="{FF2B5EF4-FFF2-40B4-BE49-F238E27FC236}">
                <a16:creationId xmlns:a16="http://schemas.microsoft.com/office/drawing/2014/main" id="{040ABE80-7900-4C0A-A078-C2D3B5DBFD89}"/>
              </a:ext>
            </a:extLst>
          </p:cNvPr>
          <p:cNvPicPr>
            <a:picLocks noChangeAspect="1"/>
          </p:cNvPicPr>
          <p:nvPr/>
        </p:nvPicPr>
        <p:blipFill>
          <a:blip r:embed="rId6"/>
          <a:stretch>
            <a:fillRect/>
          </a:stretch>
        </p:blipFill>
        <p:spPr>
          <a:xfrm>
            <a:off x="5921953" y="4640262"/>
            <a:ext cx="1733550" cy="2190750"/>
          </a:xfrm>
          <a:prstGeom prst="rect">
            <a:avLst/>
          </a:prstGeom>
        </p:spPr>
      </p:pic>
    </p:spTree>
    <p:extLst>
      <p:ext uri="{BB962C8B-B14F-4D97-AF65-F5344CB8AC3E}">
        <p14:creationId xmlns:p14="http://schemas.microsoft.com/office/powerpoint/2010/main" val="2819034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ctrTitle"/>
          </p:nvPr>
        </p:nvSpPr>
        <p:spPr/>
        <p:txBody>
          <a:bodyPr>
            <a:noAutofit/>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                 </a:t>
            </a:r>
            <a:endParaRPr lang="en-US" sz="3600" dirty="0">
              <a:latin typeface="Comic Sans MS" panose="030F0702030302020204" pitchFamily="66" charset="0"/>
            </a:endParaRPr>
          </a:p>
        </p:txBody>
      </p:sp>
      <p:sp>
        <p:nvSpPr>
          <p:cNvPr id="7" name="Subtitle 6">
            <a:extLst>
              <a:ext uri="{FF2B5EF4-FFF2-40B4-BE49-F238E27FC236}">
                <a16:creationId xmlns:a16="http://schemas.microsoft.com/office/drawing/2014/main" id="{D870C922-77D1-4BDA-909B-52457749BB1A}"/>
              </a:ext>
            </a:extLst>
          </p:cNvPr>
          <p:cNvSpPr>
            <a:spLocks noGrp="1"/>
          </p:cNvSpPr>
          <p:nvPr>
            <p:ph type="subTitle" idx="1"/>
          </p:nvPr>
        </p:nvSpPr>
        <p:spPr>
          <a:xfrm>
            <a:off x="374072" y="1414996"/>
            <a:ext cx="11443855" cy="2880086"/>
          </a:xfrm>
        </p:spPr>
        <p:txBody>
          <a:bodyPr>
            <a:normAutofit/>
          </a:bodyPr>
          <a:lstStyle/>
          <a:p>
            <a:pPr marL="457200" indent="-457200" algn="l">
              <a:buFont typeface="Arial" panose="020B0604020202020204" pitchFamily="34" charset="0"/>
              <a:buChar char="•"/>
            </a:pPr>
            <a:r>
              <a:rPr lang="en-GB" sz="3000" dirty="0">
                <a:latin typeface="Comic Sans MS" panose="030F0702030302020204" pitchFamily="66" charset="0"/>
              </a:rPr>
              <a:t>Move counters from second tens frame to fill the first tens frame. So you have 10 + 1 = 11.</a:t>
            </a:r>
          </a:p>
          <a:p>
            <a:pPr marL="457200" indent="-457200" algn="l">
              <a:buFont typeface="Arial" panose="020B0604020202020204" pitchFamily="34" charset="0"/>
              <a:buChar char="•"/>
            </a:pPr>
            <a:r>
              <a:rPr lang="en-GB" sz="3200" dirty="0">
                <a:solidFill>
                  <a:srgbClr val="FF0000"/>
                </a:solidFill>
                <a:latin typeface="Comic Sans MS" panose="030F0702030302020204" pitchFamily="66" charset="0"/>
              </a:rPr>
              <a:t>7 + 4     so    10 + 1 = 11</a:t>
            </a:r>
            <a:endParaRPr lang="en-US" sz="3200" dirty="0">
              <a:solidFill>
                <a:srgbClr val="FF0000"/>
              </a:solidFill>
              <a:latin typeface="Comic Sans MS" panose="030F0702030302020204" pitchFamily="66" charset="0"/>
            </a:endParaRPr>
          </a:p>
        </p:txBody>
      </p:sp>
      <p:pic>
        <p:nvPicPr>
          <p:cNvPr id="14" name="Picture 13">
            <a:extLst>
              <a:ext uri="{FF2B5EF4-FFF2-40B4-BE49-F238E27FC236}">
                <a16:creationId xmlns:a16="http://schemas.microsoft.com/office/drawing/2014/main" id="{055752F2-A660-4854-B3E8-4EDC064B50F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5745" y="365125"/>
            <a:ext cx="2483942" cy="622926"/>
          </a:xfrm>
          <a:prstGeom prst="rect">
            <a:avLst/>
          </a:prstGeom>
        </p:spPr>
      </p:pic>
      <p:pic>
        <p:nvPicPr>
          <p:cNvPr id="9" name="Picture 8">
            <a:extLst>
              <a:ext uri="{FF2B5EF4-FFF2-40B4-BE49-F238E27FC236}">
                <a16:creationId xmlns:a16="http://schemas.microsoft.com/office/drawing/2014/main" id="{93B56C6F-C110-4C3E-ACBA-140A3AF950C9}"/>
              </a:ext>
            </a:extLst>
          </p:cNvPr>
          <p:cNvPicPr>
            <a:picLocks noChangeAspect="1"/>
          </p:cNvPicPr>
          <p:nvPr/>
        </p:nvPicPr>
        <p:blipFill>
          <a:blip r:embed="rId4"/>
          <a:stretch>
            <a:fillRect/>
          </a:stretch>
        </p:blipFill>
        <p:spPr>
          <a:xfrm>
            <a:off x="6663477" y="3439769"/>
            <a:ext cx="2392404" cy="3122858"/>
          </a:xfrm>
          <a:prstGeom prst="rect">
            <a:avLst/>
          </a:prstGeom>
        </p:spPr>
      </p:pic>
      <p:sp>
        <p:nvSpPr>
          <p:cNvPr id="8" name="TextBox 7">
            <a:extLst>
              <a:ext uri="{FF2B5EF4-FFF2-40B4-BE49-F238E27FC236}">
                <a16:creationId xmlns:a16="http://schemas.microsoft.com/office/drawing/2014/main" id="{22414711-7585-4898-A88E-F61AF42B4437}"/>
              </a:ext>
            </a:extLst>
          </p:cNvPr>
          <p:cNvSpPr txBox="1"/>
          <p:nvPr/>
        </p:nvSpPr>
        <p:spPr>
          <a:xfrm>
            <a:off x="7418710" y="3986020"/>
            <a:ext cx="852454" cy="369332"/>
          </a:xfrm>
          <a:prstGeom prst="rect">
            <a:avLst/>
          </a:prstGeom>
          <a:noFill/>
        </p:spPr>
        <p:txBody>
          <a:bodyPr wrap="square" rtlCol="0">
            <a:spAutoFit/>
          </a:bodyPr>
          <a:lstStyle/>
          <a:p>
            <a:r>
              <a:rPr lang="en-GB" dirty="0"/>
              <a:t>7 + 4 =</a:t>
            </a:r>
            <a:endParaRPr lang="en-US" dirty="0"/>
          </a:p>
        </p:txBody>
      </p:sp>
      <p:sp>
        <p:nvSpPr>
          <p:cNvPr id="12" name="Oval 11">
            <a:extLst>
              <a:ext uri="{FF2B5EF4-FFF2-40B4-BE49-F238E27FC236}">
                <a16:creationId xmlns:a16="http://schemas.microsoft.com/office/drawing/2014/main" id="{C696FAE3-215D-49D0-BD2A-BCFB04C84FBF}"/>
              </a:ext>
            </a:extLst>
          </p:cNvPr>
          <p:cNvSpPr/>
          <p:nvPr/>
        </p:nvSpPr>
        <p:spPr>
          <a:xfrm>
            <a:off x="6858000" y="4707984"/>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12E1F0C8-BCF2-42DF-A601-8919BA1DDC18}"/>
              </a:ext>
            </a:extLst>
          </p:cNvPr>
          <p:cNvSpPr/>
          <p:nvPr/>
        </p:nvSpPr>
        <p:spPr>
          <a:xfrm>
            <a:off x="7273237" y="4701486"/>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0036F450-A418-4EC6-ABE6-07B7B2217D0D}"/>
              </a:ext>
            </a:extLst>
          </p:cNvPr>
          <p:cNvSpPr/>
          <p:nvPr/>
        </p:nvSpPr>
        <p:spPr>
          <a:xfrm>
            <a:off x="8578620" y="4701486"/>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91BE27F-B176-427E-8286-D686FC2EDFE1}"/>
              </a:ext>
            </a:extLst>
          </p:cNvPr>
          <p:cNvSpPr/>
          <p:nvPr/>
        </p:nvSpPr>
        <p:spPr>
          <a:xfrm>
            <a:off x="8187798" y="4674342"/>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7E536C71-07A3-4D48-B305-C2B1AA83B031}"/>
              </a:ext>
            </a:extLst>
          </p:cNvPr>
          <p:cNvSpPr/>
          <p:nvPr/>
        </p:nvSpPr>
        <p:spPr>
          <a:xfrm>
            <a:off x="7772561" y="4691960"/>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B827443B-649F-4A3B-99D9-2CF4E29925CF}"/>
              </a:ext>
            </a:extLst>
          </p:cNvPr>
          <p:cNvSpPr/>
          <p:nvPr/>
        </p:nvSpPr>
        <p:spPr>
          <a:xfrm>
            <a:off x="6823364" y="5046108"/>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C52B5A66-CC34-46E1-8ED1-7837F78DB654}"/>
              </a:ext>
            </a:extLst>
          </p:cNvPr>
          <p:cNvSpPr/>
          <p:nvPr/>
        </p:nvSpPr>
        <p:spPr>
          <a:xfrm>
            <a:off x="7273237" y="5046108"/>
            <a:ext cx="290946" cy="3221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6277597D-EFB4-49CE-8AA9-D29FAE3D3017}"/>
              </a:ext>
            </a:extLst>
          </p:cNvPr>
          <p:cNvSpPr/>
          <p:nvPr/>
        </p:nvSpPr>
        <p:spPr>
          <a:xfrm>
            <a:off x="6853890" y="5725319"/>
            <a:ext cx="290946" cy="32211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97726EFC-CA8B-4FDD-8F46-29AC34E7D5FF}"/>
              </a:ext>
            </a:extLst>
          </p:cNvPr>
          <p:cNvSpPr/>
          <p:nvPr/>
        </p:nvSpPr>
        <p:spPr>
          <a:xfrm>
            <a:off x="8164559" y="5101691"/>
            <a:ext cx="290946" cy="32211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61F9568A-1684-4EBA-BB94-91BF589E68A6}"/>
              </a:ext>
            </a:extLst>
          </p:cNvPr>
          <p:cNvSpPr/>
          <p:nvPr/>
        </p:nvSpPr>
        <p:spPr>
          <a:xfrm>
            <a:off x="8622856" y="5119082"/>
            <a:ext cx="290946" cy="32211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7AE084FA-A99F-45D2-87AA-AC8DA3BE4342}"/>
              </a:ext>
            </a:extLst>
          </p:cNvPr>
          <p:cNvSpPr/>
          <p:nvPr/>
        </p:nvSpPr>
        <p:spPr>
          <a:xfrm>
            <a:off x="7723110" y="5076911"/>
            <a:ext cx="290946" cy="322118"/>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4999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There is a topic session in files for </a:t>
            </a:r>
          </a:p>
          <a:p>
            <a:pPr marL="0" indent="0">
              <a:buNone/>
            </a:pPr>
            <a:r>
              <a:rPr lang="en-GB" sz="8000" dirty="0">
                <a:latin typeface="Comic Sans MS" panose="030F0702030302020204" pitchFamily="66" charset="0"/>
              </a:rPr>
              <a:t>this afternoon but enjoy your </a:t>
            </a:r>
          </a:p>
          <a:p>
            <a:pPr marL="0" indent="0">
              <a:buNone/>
            </a:pPr>
            <a:r>
              <a:rPr lang="en-GB" sz="8000">
                <a:latin typeface="Comic Sans MS" panose="030F0702030302020204" pitchFamily="66" charset="0"/>
              </a:rPr>
              <a:t>lunch </a:t>
            </a:r>
            <a:r>
              <a:rPr lang="en-GB" sz="8000" dirty="0">
                <a:latin typeface="Comic Sans MS" panose="030F0702030302020204" pitchFamily="66" charset="0"/>
              </a:rPr>
              <a:t>first.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823365"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56669" y="2673927"/>
            <a:ext cx="2505297" cy="1874797"/>
          </a:xfrm>
          <a:prstGeom prst="rect">
            <a:avLst/>
          </a:prstGeom>
        </p:spPr>
      </p:pic>
    </p:spTree>
    <p:extLst>
      <p:ext uri="{BB962C8B-B14F-4D97-AF65-F5344CB8AC3E}">
        <p14:creationId xmlns:p14="http://schemas.microsoft.com/office/powerpoint/2010/main" val="1854042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2443</TotalTime>
  <Words>967</Words>
  <Application>Microsoft Office PowerPoint</Application>
  <PresentationFormat>Widescreen</PresentationFormat>
  <Paragraphs>155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    Tuesday 2nd February 2021</vt:lpstr>
      <vt:lpstr>             RWI     Each day for RWI you will need:                  Rainbow Group                       Sunshine Group                                      Ken’s Cap                                  Playday                         book                                         book                                                          ‘Weekly Writing sheet’ RWI (from                         your pack)                                           </vt:lpstr>
      <vt:lpstr>                          Rainbow Group            oy  is our sound for this week</vt:lpstr>
      <vt:lpstr>                                       Sunshine Group                 er   is our sound for this week</vt:lpstr>
      <vt:lpstr>Continue with RWI</vt:lpstr>
      <vt:lpstr>Continue with RWI</vt:lpstr>
      <vt:lpstr>Continue with RWI</vt:lpstr>
      <vt:lpstr>Our Structure for RWI</vt:lpstr>
      <vt:lpstr>          Rainbow Group Today’s Hold a Sentence is:    The mud is in the big pit.</vt:lpstr>
      <vt:lpstr>Our Structure for RWI  Now you are ready to write the Hold a Sentence down on your paper. </vt:lpstr>
      <vt:lpstr>           Time to check                      Rainbow Group  The mud is in the big pit.</vt:lpstr>
      <vt:lpstr>        Stick your sheet in the front of your purple book.     Thank you for working hard.                                         Now have a break and a snack.  </vt:lpstr>
      <vt:lpstr>                          White Rose Maths</vt:lpstr>
      <vt:lpstr>                  White Rose Maths  Is this true or false?</vt:lpstr>
      <vt:lpstr>                  White Rose Maths </vt:lpstr>
      <vt:lpstr>                  White Rose Maths  </vt:lpstr>
      <vt:lpstr>                                                                </vt:lpstr>
      <vt:lpstr>                                                                </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137</cp:revision>
  <dcterms:created xsi:type="dcterms:W3CDTF">2021-01-05T21:58:22Z</dcterms:created>
  <dcterms:modified xsi:type="dcterms:W3CDTF">2021-02-01T19:42:54Z</dcterms:modified>
</cp:coreProperties>
</file>