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92" r:id="rId3"/>
    <p:sldId id="262" r:id="rId4"/>
    <p:sldId id="268" r:id="rId5"/>
    <p:sldId id="269" r:id="rId6"/>
    <p:sldId id="257" r:id="rId7"/>
    <p:sldId id="270" r:id="rId8"/>
    <p:sldId id="271" r:id="rId9"/>
    <p:sldId id="281" r:id="rId10"/>
    <p:sldId id="272" r:id="rId11"/>
    <p:sldId id="273" r:id="rId12"/>
    <p:sldId id="258" r:id="rId13"/>
    <p:sldId id="274" r:id="rId14"/>
    <p:sldId id="263" r:id="rId15"/>
    <p:sldId id="291" r:id="rId16"/>
    <p:sldId id="264" r:id="rId17"/>
    <p:sldId id="277" r:id="rId18"/>
    <p:sldId id="265" r:id="rId19"/>
    <p:sldId id="290" r:id="rId20"/>
    <p:sldId id="26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721" autoAdjust="0"/>
    <p:restoredTop sz="93554" autoAdjust="0"/>
  </p:normalViewPr>
  <p:slideViewPr>
    <p:cSldViewPr snapToGrid="0">
      <p:cViewPr varScale="1">
        <p:scale>
          <a:sx n="64" d="100"/>
          <a:sy n="64" d="100"/>
        </p:scale>
        <p:origin x="119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vimeo.com/492195871" TargetMode="External"/><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5.png"/><Relationship Id="rId4" Type="http://schemas.openxmlformats.org/officeDocument/2006/relationships/hyperlink" Target="https://pixabay.com/en/rainbow-default-colors-94852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5.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5.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92195041"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en.wikipedia.org/wiki/File:Operators_(maths)_linear.svg" TargetMode="Externa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hyperlink" Target="https://youtu.be/urgUOfwOlsY" TargetMode="External"/><Relationship Id="rId4" Type="http://schemas.openxmlformats.org/officeDocument/2006/relationships/hyperlink" Target="http://www.writerightwords.com/worship-is-a-postur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chemeClr val="tx2">
                    <a:lumMod val="60000"/>
                    <a:lumOff val="40000"/>
                  </a:schemeClr>
                </a:solidFill>
                <a:latin typeface="Comic Sans MS" panose="030F0702030302020204" pitchFamily="66" charset="0"/>
              </a:rPr>
              <a:t>    Monday 1</a:t>
            </a:r>
            <a:r>
              <a:rPr lang="en-GB" baseline="30000" dirty="0">
                <a:solidFill>
                  <a:schemeClr val="tx2">
                    <a:lumMod val="60000"/>
                    <a:lumOff val="40000"/>
                  </a:schemeClr>
                </a:solidFill>
                <a:latin typeface="Comic Sans MS" panose="030F0702030302020204" pitchFamily="66" charset="0"/>
              </a:rPr>
              <a:t>st</a:t>
            </a:r>
            <a:r>
              <a:rPr lang="en-GB" dirty="0">
                <a:solidFill>
                  <a:schemeClr val="tx2">
                    <a:lumMod val="60000"/>
                    <a:lumOff val="40000"/>
                  </a:schemeClr>
                </a:solidFill>
                <a:latin typeface="Comic Sans MS" panose="030F0702030302020204" pitchFamily="66" charset="0"/>
              </a:rPr>
              <a:t> February 2021</a:t>
            </a:r>
            <a:endParaRPr lang="en-US" dirty="0">
              <a:solidFill>
                <a:schemeClr val="tx2">
                  <a:lumMod val="60000"/>
                  <a:lumOff val="40000"/>
                </a:schemeClr>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4487317" y="2323657"/>
            <a:ext cx="10515600" cy="1738312"/>
          </a:xfrm>
        </p:spPr>
        <p:txBody>
          <a:bodyPr>
            <a:normAutofit/>
          </a:bodyPr>
          <a:lstStyle/>
          <a:p>
            <a:pPr marL="0" indent="0">
              <a:buNone/>
            </a:pPr>
            <a:r>
              <a:rPr lang="en-GB" dirty="0">
                <a:latin typeface="Comic Sans MS" panose="030F0702030302020204" pitchFamily="66" charset="0"/>
              </a:rPr>
              <a:t>   </a:t>
            </a:r>
            <a:endParaRPr lang="en-US" sz="2600" i="1" u="sng" dirty="0">
              <a:solidFill>
                <a:srgbClr val="FFC000"/>
              </a:solidFill>
              <a:latin typeface="Comic Sans MS" panose="030F0702030302020204" pitchFamily="66" charset="0"/>
            </a:endParaRPr>
          </a:p>
        </p:txBody>
      </p:sp>
      <p:pic>
        <p:nvPicPr>
          <p:cNvPr id="8" name="Picture 7">
            <a:extLst>
              <a:ext uri="{FF2B5EF4-FFF2-40B4-BE49-F238E27FC236}">
                <a16:creationId xmlns:a16="http://schemas.microsoft.com/office/drawing/2014/main" id="{6C149940-FACC-4641-A1AB-8AF7402CD603}"/>
              </a:ext>
            </a:extLst>
          </p:cNvPr>
          <p:cNvPicPr/>
          <p:nvPr/>
        </p:nvPicPr>
        <p:blipFill rotWithShape="1">
          <a:blip r:embed="rId2"/>
          <a:srcRect b="29337"/>
          <a:stretch/>
        </p:blipFill>
        <p:spPr>
          <a:xfrm>
            <a:off x="371113" y="2225239"/>
            <a:ext cx="3375285" cy="2492219"/>
          </a:xfrm>
          <a:prstGeom prst="rect">
            <a:avLst/>
          </a:prstGeom>
        </p:spPr>
      </p:pic>
      <p:pic>
        <p:nvPicPr>
          <p:cNvPr id="1026" name="Picture 2" descr="https://attachments.office.net/owa/teacher%40kingslandengland.hereford.sch.uk/service.svc/s/GetAttachmentThumbnail?id=AAMkAGZiZGNiYWYyLWZmNjAtNDkzNi1iZDkzLWVhMDU3NDEyZmI3YQBGAAAAAAB8SkcMILsHSahAL5K87zykBwAXyemP6%2FfyTbckP8Wt%2FJ1OAAC%2FosDGAAAXyemP6%2FfyTbckP8Wt%2FJ1OAADQK1t4AAABEgAQADP8Bh5KKZhMoFg59V%2FQ5XI%3D&amp;thumbnailType=2&amp;token=eyJhbGciOiJSUzI1NiIsImtpZCI6IjMwODE3OUNFNUY0QjUyRTc4QjJEQjg5NjZCQUY0RUNDMzcyN0FFRUUiLCJ0eXAiOiJKV1QiLCJ4NXQiOiJNSUY1emw5TFV1ZUxMYmlXYTY5T3pEY25ydTQifQ.eyJvcmlnaW4iOiJodHRwczovL291dGxvb2sub2ZmaWNlLmNvbSIsInVjIjoiMGFkMGRkNWZlMTBlNGVlNTkwODE2ZjdjZjU5MTA1MjgiLCJzaWduaW5fc3RhdGUiOiJbXCJrbXNpXCJdIiwidmVyIjoiRXhjaGFuZ2UuQ2FsbGJhY2suVjEiLCJhcHBjdHhzZW5kZXIiOiJPd2FEb3dubG9hZEA3MjEwMTQ3My03NDhiLTRmNGEtODc3YS1jMDA5NmViNDMwYjEiLCJpc3NyaW5nIjoiV1ciLCJhcHBjdHgiOiJ7XCJtc2V4Y2hwcm90XCI6XCJvd2FcIixcInB1aWRcIjpcIjExNTM3NjU5MzIyNjA0NzM4MzdcIixcInNjb3BlXCI6XCJPd2FEb3dubG9hZFwiLFwib2lkXCI6XCJiODNiZjlkYy1jZGIyLTQwMDQtOWExMi1jMDk4ZmU2M2FhY2FcIixcInByaW1hcnlzaWRcIjpcIlMtMS01LTIxLTEwNTUzNTkzMTctMjM0NzUzMDI3Ni0zOTQ3NDc5MjM1LTEyMzQ4Mjg4XCJ9IiwibmJmIjoxNjEyMDAwNzAxLCJleHAiOjE2MTIwMDEzMDEsImlzcyI6IjAwMDAwMDAyLTAwMDAtMGZmMS1jZTAwLTAwMDAwMDAwMDAwMEA3MjEwMTQ3My03NDhiLTRmNGEtODc3YS1jMDA5NmViNDMwYjEiLCJhdWQiOiIwMDAwMDAwMi0wMDAwLTBmZjEtY2UwMC0wMDAwMDAwMDAwMDAvYXR0YWNobWVudHMub2ZmaWNlLm5ldEA3MjEwMTQ3My03NDhiLTRmNGEtODc3YS1jMDA5NmViNDMwYjEiLCJoYXBwIjoib3dhIn0.VPrJ1Fzjn-VuD_gAlNqKtPO5atliQIzdzXFlC2ugStB-dMnlfO242UGZPEWtkH5c4ur9618k60lVMTKPVEOKqiIfzFoB2YY6aSpyySfAVCaYYZvlrs8JjSsnZ_uCKhH7BcVFLmpT8bjWTVX762tD-fKTkEBCdaZCDScEpWuWvwpXKU5tULavXp1WfVQL5Nvl_Or2fErRYAic48RIUpxgZ3bOxuMhdlFKAhgcNIsIXVdt96hkRskEqpZ7HXGqp709uMnRNumZKsJG-GQZzvM9771ryzWDJ72TltflhcEqzYNO30R3Po5PO63XaSk_ZGB71XiKKK8CxcFNyfIOMTFWzQ&amp;X-OWA-CANARY=1m3fTRLH6UOR0mEeMVXGH1DsFLQFxdgYe2oWF53rNZD55nuJoldHmZg6nGtb8TsGMYX12GAmDSA.&amp;owa=outlook.office.com&amp;scriptVer=20210125001.06&amp;animation=true">
            <a:extLst>
              <a:ext uri="{FF2B5EF4-FFF2-40B4-BE49-F238E27FC236}">
                <a16:creationId xmlns:a16="http://schemas.microsoft.com/office/drawing/2014/main" id="{95298F5E-F5A2-4662-8D8A-01BAA1F8B7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1298"/>
          <a:stretch/>
        </p:blipFill>
        <p:spPr bwMode="auto">
          <a:xfrm>
            <a:off x="4295351" y="3504345"/>
            <a:ext cx="3006894" cy="31553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ttachments.office.net/owa/teacher%40kingslandengland.hereford.sch.uk/service.svc/s/GetAttachmentThumbnail?id=AAMkAGZiZGNiYWYyLWZmNjAtNDkzNi1iZDkzLWVhMDU3NDEyZmI3YQBGAAAAAAB8SkcMILsHSahAL5K87zykBwAXyemP6%2FfyTbckP8Wt%2FJ1OAAC%2FosDGAAAXyemP6%2FfyTbckP8Wt%2FJ1OAADQK1t4AAABEgAQAL%2B9aZpyOi9FoZSVhuLjxyI%3D&amp;thumbnailType=2&amp;token=eyJhbGciOiJSUzI1NiIsImtpZCI6IjMwODE3OUNFNUY0QjUyRTc4QjJEQjg5NjZCQUY0RUNDMzcyN0FFRUUiLCJ0eXAiOiJKV1QiLCJ4NXQiOiJNSUY1emw5TFV1ZUxMYmlXYTY5T3pEY25ydTQifQ.eyJvcmlnaW4iOiJodHRwczovL291dGxvb2sub2ZmaWNlLmNvbSIsInVjIjoiMGFkMGRkNWZlMTBlNGVlNTkwODE2ZjdjZjU5MTA1MjgiLCJzaWduaW5fc3RhdGUiOiJbXCJrbXNpXCJdIiwidmVyIjoiRXhjaGFuZ2UuQ2FsbGJhY2suVjEiLCJhcHBjdHhzZW5kZXIiOiJPd2FEb3dubG9hZEA3MjEwMTQ3My03NDhiLTRmNGEtODc3YS1jMDA5NmViNDMwYjEiLCJpc3NyaW5nIjoiV1ciLCJhcHBjdHgiOiJ7XCJtc2V4Y2hwcm90XCI6XCJvd2FcIixcInB1aWRcIjpcIjExNTM3NjU5MzIyNjA0NzM4MzdcIixcInNjb3BlXCI6XCJPd2FEb3dubG9hZFwiLFwib2lkXCI6XCJiODNiZjlkYy1jZGIyLTQwMDQtOWExMi1jMDk4ZmU2M2FhY2FcIixcInByaW1hcnlzaWRcIjpcIlMtMS01LTIxLTEwNTUzNTkzMTctMjM0NzUzMDI3Ni0zOTQ3NDc5MjM1LTEyMzQ4Mjg4XCJ9IiwibmJmIjoxNjEyMDAwNzAxLCJleHAiOjE2MTIwMDEzMDEsImlzcyI6IjAwMDAwMDAyLTAwMDAtMGZmMS1jZTAwLTAwMDAwMDAwMDAwMEA3MjEwMTQ3My03NDhiLTRmNGEtODc3YS1jMDA5NmViNDMwYjEiLCJhdWQiOiIwMDAwMDAwMi0wMDAwLTBmZjEtY2UwMC0wMDAwMDAwMDAwMDAvYXR0YWNobWVudHMub2ZmaWNlLm5ldEA3MjEwMTQ3My03NDhiLTRmNGEtODc3YS1jMDA5NmViNDMwYjEiLCJoYXBwIjoib3dhIn0.VPrJ1Fzjn-VuD_gAlNqKtPO5atliQIzdzXFlC2ugStB-dMnlfO242UGZPEWtkH5c4ur9618k60lVMTKPVEOKqiIfzFoB2YY6aSpyySfAVCaYYZvlrs8JjSsnZ_uCKhH7BcVFLmpT8bjWTVX762tD-fKTkEBCdaZCDScEpWuWvwpXKU5tULavXp1WfVQL5Nvl_Or2fErRYAic48RIUpxgZ3bOxuMhdlFKAhgcNIsIXVdt96hkRskEqpZ7HXGqp709uMnRNumZKsJG-GQZzvM9771ryzWDJ72TltflhcEqzYNO30R3Po5PO63XaSk_ZGB71XiKKK8CxcFNyfIOMTFWzQ&amp;X-OWA-CANARY=1m3fTRLH6UOR0mEeMVXGH1DsFLQFxdgYe2oWF53rNZD55nuJoldHmZg6nGtb8TsGMYX12GAmDSA.&amp;owa=outlook.office.com&amp;scriptVer=20210125001.06&amp;animation=true">
            <a:extLst>
              <a:ext uri="{FF2B5EF4-FFF2-40B4-BE49-F238E27FC236}">
                <a16:creationId xmlns:a16="http://schemas.microsoft.com/office/drawing/2014/main" id="{EA19D3BE-A672-43C5-9259-323A7DA9819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6712"/>
          <a:stretch/>
        </p:blipFill>
        <p:spPr bwMode="auto">
          <a:xfrm>
            <a:off x="8043164" y="2182890"/>
            <a:ext cx="3514960" cy="2492219"/>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Oval 2">
            <a:extLst>
              <a:ext uri="{FF2B5EF4-FFF2-40B4-BE49-F238E27FC236}">
                <a16:creationId xmlns:a16="http://schemas.microsoft.com/office/drawing/2014/main" id="{E836CCF8-39A4-462A-8271-195E132B214D}"/>
              </a:ext>
            </a:extLst>
          </p:cNvPr>
          <p:cNvSpPr/>
          <p:nvPr/>
        </p:nvSpPr>
        <p:spPr>
          <a:xfrm>
            <a:off x="3938364" y="1498506"/>
            <a:ext cx="3891456" cy="1738312"/>
          </a:xfrm>
          <a:prstGeom prst="wedgeEllipseCallout">
            <a:avLst>
              <a:gd name="adj1" fmla="val 100735"/>
              <a:gd name="adj2" fmla="val 8959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accent2"/>
                </a:solidFill>
                <a:latin typeface="Comic Sans MS" panose="030F0702030302020204" pitchFamily="66" charset="0"/>
              </a:rPr>
              <a:t>Somebody has spotted us again up on Bircher Common.</a:t>
            </a:r>
            <a:r>
              <a:rPr lang="en-GB" sz="2400" dirty="0">
                <a:latin typeface="Comic Sans MS" panose="030F0702030302020204" pitchFamily="66" charset="0"/>
              </a:rPr>
              <a:t> </a:t>
            </a:r>
            <a:endParaRPr lang="en-US" sz="2400" dirty="0">
              <a:latin typeface="Comic Sans MS" panose="030F0702030302020204" pitchFamily="66" charset="0"/>
            </a:endParaRPr>
          </a:p>
        </p:txBody>
      </p:sp>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6"/>
            <a:ext cx="10515600" cy="973628"/>
          </a:xfrm>
        </p:spPr>
        <p:txBody>
          <a:bodyPr>
            <a:normAutofit/>
          </a:bodyPr>
          <a:lstStyle/>
          <a:p>
            <a:pPr algn="ctr"/>
            <a:r>
              <a:rPr lang="en-GB" dirty="0">
                <a:solidFill>
                  <a:schemeClr val="tx2">
                    <a:lumMod val="60000"/>
                    <a:lumOff val="40000"/>
                  </a:schemeClr>
                </a:solidFill>
                <a:latin typeface="Comic Sans MS" panose="030F0702030302020204" pitchFamily="66" charset="0"/>
              </a:rPr>
              <a:t>Monday 1</a:t>
            </a:r>
            <a:r>
              <a:rPr lang="en-GB" baseline="30000" dirty="0">
                <a:solidFill>
                  <a:schemeClr val="tx2">
                    <a:lumMod val="60000"/>
                    <a:lumOff val="40000"/>
                  </a:schemeClr>
                </a:solidFill>
                <a:latin typeface="Comic Sans MS" panose="030F0702030302020204" pitchFamily="66" charset="0"/>
              </a:rPr>
              <a:t>st</a:t>
            </a:r>
            <a:r>
              <a:rPr lang="en-GB" dirty="0">
                <a:solidFill>
                  <a:schemeClr val="tx2">
                    <a:lumMod val="60000"/>
                    <a:lumOff val="40000"/>
                  </a:schemeClr>
                </a:solidFill>
                <a:latin typeface="Comic Sans MS" panose="030F0702030302020204" pitchFamily="66" charset="0"/>
              </a:rPr>
              <a:t> February 2021</a:t>
            </a:r>
            <a:endParaRPr lang="en-US" dirty="0">
              <a:solidFill>
                <a:schemeClr val="tx2">
                  <a:lumMod val="60000"/>
                  <a:lumOff val="40000"/>
                </a:schemeClr>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62456"/>
            <a:ext cx="10515600" cy="1535573"/>
          </a:xfrm>
        </p:spPr>
        <p:txBody>
          <a:bodyPr>
            <a:normAutofit/>
          </a:bodyPr>
          <a:lstStyle/>
          <a:p>
            <a:pPr marL="0" indent="0">
              <a:buNone/>
            </a:pPr>
            <a:r>
              <a:rPr lang="en-GB" sz="2600" i="1" u="sng" dirty="0">
                <a:solidFill>
                  <a:srgbClr val="FFC000"/>
                </a:solidFill>
                <a:latin typeface="Comic Sans MS" panose="030F0702030302020204" pitchFamily="66" charset="0"/>
              </a:rPr>
              <a:t>For maths you will need a 0 – 10 cards and a copy of the add on to make 10 sheet in the file.</a:t>
            </a:r>
          </a:p>
          <a:p>
            <a:pPr marL="0" indent="0">
              <a:buNone/>
            </a:pPr>
            <a:r>
              <a:rPr lang="en-GB" sz="2600" i="1" u="sng" dirty="0">
                <a:solidFill>
                  <a:srgbClr val="FFC000"/>
                </a:solidFill>
                <a:latin typeface="Comic Sans MS" panose="030F0702030302020204" pitchFamily="66" charset="0"/>
              </a:rPr>
              <a:t>For RWI you will need a copy of the Ken’s Cap or Playdays book.</a:t>
            </a:r>
            <a:endParaRPr lang="en-US" sz="2600" i="1" u="sng" dirty="0">
              <a:solidFill>
                <a:srgbClr val="FFC000"/>
              </a:solidFill>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4251712424"/>
              </p:ext>
            </p:extLst>
          </p:nvPr>
        </p:nvGraphicFramePr>
        <p:xfrm>
          <a:off x="838200" y="3643743"/>
          <a:ext cx="10467109" cy="2105891"/>
        </p:xfrm>
        <a:graphic>
          <a:graphicData uri="http://schemas.openxmlformats.org/drawingml/2006/table">
            <a:tbl>
              <a:tblPr firstRow="1" bandRow="1">
                <a:tableStyleId>{5C22544A-7EE6-4342-B048-85BDC9FD1C3A}</a:tableStyleId>
              </a:tblPr>
              <a:tblGrid>
                <a:gridCol w="865909">
                  <a:extLst>
                    <a:ext uri="{9D8B030D-6E8A-4147-A177-3AD203B41FA5}">
                      <a16:colId xmlns:a16="http://schemas.microsoft.com/office/drawing/2014/main" val="1057356747"/>
                    </a:ext>
                  </a:extLst>
                </a:gridCol>
                <a:gridCol w="1428835">
                  <a:extLst>
                    <a:ext uri="{9D8B030D-6E8A-4147-A177-3AD203B41FA5}">
                      <a16:colId xmlns:a16="http://schemas.microsoft.com/office/drawing/2014/main" val="2036603641"/>
                    </a:ext>
                  </a:extLst>
                </a:gridCol>
                <a:gridCol w="1660729">
                  <a:extLst>
                    <a:ext uri="{9D8B030D-6E8A-4147-A177-3AD203B41FA5}">
                      <a16:colId xmlns:a16="http://schemas.microsoft.com/office/drawing/2014/main" val="3670510117"/>
                    </a:ext>
                  </a:extLst>
                </a:gridCol>
                <a:gridCol w="318654">
                  <a:extLst>
                    <a:ext uri="{9D8B030D-6E8A-4147-A177-3AD203B41FA5}">
                      <a16:colId xmlns:a16="http://schemas.microsoft.com/office/drawing/2014/main" val="853626756"/>
                    </a:ext>
                  </a:extLst>
                </a:gridCol>
                <a:gridCol w="2369128">
                  <a:extLst>
                    <a:ext uri="{9D8B030D-6E8A-4147-A177-3AD203B41FA5}">
                      <a16:colId xmlns:a16="http://schemas.microsoft.com/office/drawing/2014/main" val="1405776208"/>
                    </a:ext>
                  </a:extLst>
                </a:gridCol>
                <a:gridCol w="318654">
                  <a:extLst>
                    <a:ext uri="{9D8B030D-6E8A-4147-A177-3AD203B41FA5}">
                      <a16:colId xmlns:a16="http://schemas.microsoft.com/office/drawing/2014/main" val="3688789344"/>
                    </a:ext>
                  </a:extLst>
                </a:gridCol>
                <a:gridCol w="1496291">
                  <a:extLst>
                    <a:ext uri="{9D8B030D-6E8A-4147-A177-3AD203B41FA5}">
                      <a16:colId xmlns:a16="http://schemas.microsoft.com/office/drawing/2014/main" val="1246538563"/>
                    </a:ext>
                  </a:extLst>
                </a:gridCol>
                <a:gridCol w="900545">
                  <a:extLst>
                    <a:ext uri="{9D8B030D-6E8A-4147-A177-3AD203B41FA5}">
                      <a16:colId xmlns:a16="http://schemas.microsoft.com/office/drawing/2014/main" val="1958461331"/>
                    </a:ext>
                  </a:extLst>
                </a:gridCol>
                <a:gridCol w="1108364">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S</a:t>
                      </a:r>
                      <a:r>
                        <a:rPr lang="en-US"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tory</a:t>
                      </a:r>
                      <a:endParaRPr lang="en-US" sz="1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0"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o</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y – toy for a boy</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better letter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Ken’s Cap</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Playday</a:t>
                      </a:r>
                    </a:p>
                    <a:p>
                      <a:pPr marL="0" marR="0" algn="l">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A</a:t>
                      </a:r>
                      <a:r>
                        <a:rPr lang="en-US" sz="800" dirty="0">
                          <a:effectLst/>
                          <a:latin typeface="Comic Sans MS" panose="030F0702030302020204" pitchFamily="66" charset="0"/>
                          <a:ea typeface="Calibri" panose="020F0502020204030204" pitchFamily="34" charset="0"/>
                          <a:cs typeface="Times New Roman" panose="02020603050405020304" pitchFamily="18" charset="0"/>
                        </a:rPr>
                        <a:t>dd by making 10</a:t>
                      </a: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hlinkClick r:id="rId2"/>
                        </a:rPr>
                        <a:t>https://vimeo.com/492195871</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A</a:t>
                      </a:r>
                      <a:r>
                        <a:rPr lang="en-US" sz="800" dirty="0">
                          <a:effectLst/>
                          <a:latin typeface="Comic Sans MS" panose="030F0702030302020204" pitchFamily="66" charset="0"/>
                          <a:ea typeface="Calibri" panose="020F0502020204030204" pitchFamily="34" charset="0"/>
                          <a:cs typeface="Times New Roman" panose="02020603050405020304" pitchFamily="18" charset="0"/>
                        </a:rPr>
                        <a:t>dd by Making 10 sheet</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99 names of Allah</a:t>
                      </a:r>
                    </a:p>
                    <a:p>
                      <a:pPr marL="0" marR="0" algn="ctr">
                        <a:lnSpc>
                          <a:spcPct val="107000"/>
                        </a:lnSpc>
                        <a:spcBef>
                          <a:spcPts val="0"/>
                        </a:spcBef>
                        <a:spcAft>
                          <a:spcPts val="0"/>
                        </a:spcAft>
                      </a:pPr>
                      <a:endPar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Music</a:t>
                      </a: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Pulse – lesson 2</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Rev Julie </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782714" y="4420492"/>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01763" y="4982526"/>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221969" y="4402915"/>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60069" y="4696689"/>
            <a:ext cx="180975" cy="184785"/>
          </a:xfrm>
          <a:prstGeom prst="rect">
            <a:avLst/>
          </a:prstGeom>
        </p:spPr>
      </p:pic>
    </p:spTree>
    <p:extLst>
      <p:ext uri="{BB962C8B-B14F-4D97-AF65-F5344CB8AC3E}">
        <p14:creationId xmlns:p14="http://schemas.microsoft.com/office/powerpoint/2010/main" val="33785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Ken’s Cap                                  Playday   </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162488"/>
            <a:ext cx="2126672" cy="1381778"/>
          </a:xfrm>
          <a:prstGeom prst="rect">
            <a:avLst/>
          </a:prstGeom>
        </p:spPr>
      </p:pic>
      <p:pic>
        <p:nvPicPr>
          <p:cNvPr id="7" name="Picture 6">
            <a:extLst>
              <a:ext uri="{FF2B5EF4-FFF2-40B4-BE49-F238E27FC236}">
                <a16:creationId xmlns:a16="http://schemas.microsoft.com/office/drawing/2014/main" id="{7C00AA62-6499-4F3E-ABEB-CEA357A0865A}"/>
              </a:ext>
            </a:extLst>
          </p:cNvPr>
          <p:cNvPicPr>
            <a:picLocks noChangeAspect="1"/>
          </p:cNvPicPr>
          <p:nvPr/>
        </p:nvPicPr>
        <p:blipFill>
          <a:blip r:embed="rId4"/>
          <a:stretch>
            <a:fillRect/>
          </a:stretch>
        </p:blipFill>
        <p:spPr>
          <a:xfrm>
            <a:off x="1018311" y="2404056"/>
            <a:ext cx="2087707" cy="1471833"/>
          </a:xfrm>
          <a:prstGeom prst="rect">
            <a:avLst/>
          </a:prstGeom>
        </p:spPr>
      </p:pic>
      <p:pic>
        <p:nvPicPr>
          <p:cNvPr id="8" name="Picture 7">
            <a:extLst>
              <a:ext uri="{FF2B5EF4-FFF2-40B4-BE49-F238E27FC236}">
                <a16:creationId xmlns:a16="http://schemas.microsoft.com/office/drawing/2014/main" id="{7BFDB5E7-D2CF-4B3D-8041-877BC5F6AA28}"/>
              </a:ext>
            </a:extLst>
          </p:cNvPr>
          <p:cNvPicPr>
            <a:picLocks noChangeAspect="1"/>
          </p:cNvPicPr>
          <p:nvPr/>
        </p:nvPicPr>
        <p:blipFill>
          <a:blip r:embed="rId5"/>
          <a:stretch>
            <a:fillRect/>
          </a:stretch>
        </p:blipFill>
        <p:spPr>
          <a:xfrm>
            <a:off x="6096000" y="2404056"/>
            <a:ext cx="2126673" cy="1500178"/>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 </a:t>
            </a:r>
            <a:r>
              <a:rPr lang="en-GB" sz="6700" u="sng" dirty="0">
                <a:solidFill>
                  <a:srgbClr val="C00000"/>
                </a:solidFill>
                <a:latin typeface="Comic Sans MS" panose="030F0702030302020204" pitchFamily="66" charset="0"/>
              </a:rPr>
              <a:t>oy</a:t>
            </a:r>
            <a:endParaRPr lang="en-US" sz="67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6" name="Picture 5">
            <a:extLst>
              <a:ext uri="{FF2B5EF4-FFF2-40B4-BE49-F238E27FC236}">
                <a16:creationId xmlns:a16="http://schemas.microsoft.com/office/drawing/2014/main" id="{D2F7C096-29D6-489B-A2CA-64563BC55AA0}"/>
              </a:ext>
            </a:extLst>
          </p:cNvPr>
          <p:cNvPicPr>
            <a:picLocks noChangeAspect="1"/>
          </p:cNvPicPr>
          <p:nvPr/>
        </p:nvPicPr>
        <p:blipFill>
          <a:blip r:embed="rId5"/>
          <a:stretch>
            <a:fillRect/>
          </a:stretch>
        </p:blipFill>
        <p:spPr>
          <a:xfrm>
            <a:off x="5507597" y="3277794"/>
            <a:ext cx="2795744" cy="2709721"/>
          </a:xfrm>
          <a:prstGeom prst="rect">
            <a:avLst/>
          </a:prstGeom>
        </p:spPr>
      </p:pic>
      <p:pic>
        <p:nvPicPr>
          <p:cNvPr id="7" name="Picture 6">
            <a:extLst>
              <a:ext uri="{FF2B5EF4-FFF2-40B4-BE49-F238E27FC236}">
                <a16:creationId xmlns:a16="http://schemas.microsoft.com/office/drawing/2014/main" id="{554DE039-6417-4FE0-ABB4-9CFD27ACBA8A}"/>
              </a:ext>
            </a:extLst>
          </p:cNvPr>
          <p:cNvPicPr>
            <a:picLocks noChangeAspect="1"/>
          </p:cNvPicPr>
          <p:nvPr/>
        </p:nvPicPr>
        <p:blipFill>
          <a:blip r:embed="rId6"/>
          <a:stretch>
            <a:fillRect/>
          </a:stretch>
        </p:blipFill>
        <p:spPr>
          <a:xfrm>
            <a:off x="3402767" y="3277794"/>
            <a:ext cx="2224752" cy="2709720"/>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a:t>
            </a:r>
            <a:r>
              <a:rPr lang="en-GB" sz="6000" u="sng" dirty="0">
                <a:latin typeface="Comic Sans MS" panose="030F0702030302020204" pitchFamily="66" charset="0"/>
              </a:rPr>
              <a:t> </a:t>
            </a:r>
            <a:r>
              <a:rPr lang="en-GB" sz="6000" u="sng" dirty="0" err="1">
                <a:solidFill>
                  <a:srgbClr val="C00000"/>
                </a:solidFill>
                <a:latin typeface="Comic Sans MS" panose="030F0702030302020204" pitchFamily="66" charset="0"/>
              </a:rPr>
              <a:t>er</a:t>
            </a:r>
            <a:endParaRPr lang="en-US" sz="4000" u="sng" dirty="0">
              <a:solidFill>
                <a:srgbClr val="C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6" name="Picture 5">
            <a:extLst>
              <a:ext uri="{FF2B5EF4-FFF2-40B4-BE49-F238E27FC236}">
                <a16:creationId xmlns:a16="http://schemas.microsoft.com/office/drawing/2014/main" id="{F31A7FFB-66F3-4F7C-94CF-416AD21D37DF}"/>
              </a:ext>
            </a:extLst>
          </p:cNvPr>
          <p:cNvPicPr>
            <a:picLocks noChangeAspect="1"/>
          </p:cNvPicPr>
          <p:nvPr/>
        </p:nvPicPr>
        <p:blipFill rotWithShape="1">
          <a:blip r:embed="rId5"/>
          <a:srcRect l="9025" r="10706"/>
          <a:stretch/>
        </p:blipFill>
        <p:spPr>
          <a:xfrm>
            <a:off x="4012367" y="3156513"/>
            <a:ext cx="4167265" cy="2920271"/>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You are now ready to </a:t>
            </a:r>
            <a:r>
              <a:rPr lang="en-GB" sz="3200" u="sng" dirty="0">
                <a:solidFill>
                  <a:srgbClr val="FF0000"/>
                </a:solidFill>
                <a:latin typeface="Comic Sans MS" panose="030F0702030302020204" pitchFamily="66" charset="0"/>
              </a:rPr>
              <a:t>read</a:t>
            </a:r>
            <a:r>
              <a:rPr lang="en-GB" sz="3200" dirty="0">
                <a:solidFill>
                  <a:srgbClr val="FF0000"/>
                </a:solidFill>
                <a:latin typeface="Comic Sans MS" panose="030F0702030302020204" pitchFamily="66" charset="0"/>
              </a:rPr>
              <a:t> your book to an adult. Remember to pause at a full stop.</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3384855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The tru</a:t>
            </a:r>
            <a:r>
              <a:rPr lang="en-GB" sz="4900" u="sng" dirty="0">
                <a:solidFill>
                  <a:srgbClr val="7030A0"/>
                </a:solidFill>
                <a:latin typeface="Comic Sans MS" panose="030F0702030302020204" pitchFamily="66" charset="0"/>
              </a:rPr>
              <a:t>ck</a:t>
            </a:r>
            <a:r>
              <a:rPr lang="en-GB" sz="4900" dirty="0">
                <a:solidFill>
                  <a:srgbClr val="7030A0"/>
                </a:solidFill>
                <a:latin typeface="Comic Sans MS" panose="030F0702030302020204" pitchFamily="66" charset="0"/>
              </a:rPr>
              <a:t> is fu</a:t>
            </a:r>
            <a:r>
              <a:rPr lang="en-GB" sz="4900" u="sng" dirty="0">
                <a:solidFill>
                  <a:srgbClr val="7030A0"/>
                </a:solidFill>
                <a:latin typeface="Comic Sans MS" panose="030F0702030302020204" pitchFamily="66" charset="0"/>
              </a:rPr>
              <a:t>ll</a:t>
            </a:r>
            <a:r>
              <a:rPr lang="en-GB" sz="4900" dirty="0">
                <a:solidFill>
                  <a:srgbClr val="7030A0"/>
                </a:solidFill>
                <a:latin typeface="Comic Sans MS" panose="030F0702030302020204" pitchFamily="66" charset="0"/>
              </a:rPr>
              <a:t> of mud.</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236276"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You may play with the clay.</a:t>
            </a:r>
            <a:endParaRPr lang="en-US" sz="4400" dirty="0">
              <a:solidFill>
                <a:srgbClr val="FFC000"/>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a:t>
            </a:r>
            <a:r>
              <a:rPr lang="en-GB" sz="3200" dirty="0">
                <a:solidFill>
                  <a:srgbClr val="FF0000"/>
                </a:solidFill>
                <a:latin typeface="Comic Sans MS" panose="030F0702030302020204" pitchFamily="66" charset="0"/>
              </a:rPr>
              <a:t>of</a:t>
            </a:r>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766519" y="4278691"/>
            <a:ext cx="2168563" cy="1323439"/>
          </a:xfrm>
          <a:prstGeom prst="rect">
            <a:avLst/>
          </a:prstGeom>
          <a:solidFill>
            <a:schemeClr val="accent4">
              <a:lumMod val="20000"/>
              <a:lumOff val="80000"/>
            </a:schemeClr>
          </a:solidFill>
        </p:spPr>
        <p:txBody>
          <a:bodyPr wrap="square" rtlCol="0">
            <a:spAutoFit/>
          </a:bodyPr>
          <a:lstStyle/>
          <a:p>
            <a:pPr lvl="0"/>
            <a:endParaRPr lang="en-GB" sz="2400" dirty="0">
              <a:solidFill>
                <a:prstClr val="black"/>
              </a:solidFill>
              <a:latin typeface="Comic Sans MS" panose="030F0702030302020204" pitchFamily="66" charset="0"/>
            </a:endParaRPr>
          </a:p>
          <a:p>
            <a:pPr lvl="0" algn="ctr"/>
            <a:r>
              <a:rPr lang="en-GB" sz="2400" dirty="0">
                <a:solidFill>
                  <a:prstClr val="black"/>
                </a:solidFill>
                <a:latin typeface="Comic Sans MS" panose="030F0702030302020204" pitchFamily="66" charset="0"/>
              </a:rPr>
              <a:t>tricky word</a:t>
            </a:r>
            <a:r>
              <a:rPr lang="en-GB" dirty="0">
                <a:solidFill>
                  <a:prstClr val="black"/>
                </a:solidFill>
              </a:rPr>
              <a:t>:     </a:t>
            </a:r>
            <a:r>
              <a:rPr lang="en-GB" sz="3200" dirty="0">
                <a:solidFill>
                  <a:srgbClr val="FF0000"/>
                </a:solidFill>
                <a:latin typeface="Comic Sans MS" panose="030F0702030302020204" pitchFamily="66" charset="0"/>
              </a:rPr>
              <a:t>you</a:t>
            </a:r>
            <a:r>
              <a:rPr lang="en-GB" sz="3200" dirty="0">
                <a:solidFill>
                  <a:srgbClr val="FF0000"/>
                </a:solidFill>
              </a:rPr>
              <a:t> </a:t>
            </a:r>
          </a:p>
        </p:txBody>
      </p:sp>
      <p:sp>
        <p:nvSpPr>
          <p:cNvPr id="14" name="Rectangle 13">
            <a:extLst>
              <a:ext uri="{FF2B5EF4-FFF2-40B4-BE49-F238E27FC236}">
                <a16:creationId xmlns:a16="http://schemas.microsoft.com/office/drawing/2014/main" id="{9D2243B8-3912-4662-B96C-0372D0DB38BE}"/>
              </a:ext>
            </a:extLst>
          </p:cNvPr>
          <p:cNvSpPr/>
          <p:nvPr/>
        </p:nvSpPr>
        <p:spPr>
          <a:xfrm>
            <a:off x="8729920" y="4493886"/>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4E1D4C6-2DC0-4B7B-B923-666F4F77DA1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3" y="4641957"/>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a:t>
            </a:r>
            <a:r>
              <a:rPr lang="en-GB" sz="3600" dirty="0">
                <a:latin typeface="Comic Sans MS" panose="030F0702030302020204" pitchFamily="66" charset="0"/>
              </a:rPr>
              <a:t> 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536863" y="2322979"/>
            <a:ext cx="11118273" cy="4351338"/>
          </a:xfrm>
          <a:solidFill>
            <a:schemeClr val="accent4">
              <a:lumMod val="20000"/>
              <a:lumOff val="80000"/>
            </a:schemeClr>
          </a:solidFill>
        </p:spPr>
        <p:txBody>
          <a:bodyPr>
            <a:normAutofit/>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12</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The truck is full of mud.</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11342"/>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3952719"/>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236276"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You may play with the clay.</a:t>
            </a:r>
            <a:endParaRPr lang="en-US" sz="4400" dirty="0">
              <a:solidFill>
                <a:srgbClr val="FFC000"/>
              </a:solidFill>
            </a:endParaRPr>
          </a:p>
        </p:txBody>
      </p:sp>
    </p:spTree>
    <p:extLst>
      <p:ext uri="{BB962C8B-B14F-4D97-AF65-F5344CB8AC3E}">
        <p14:creationId xmlns:p14="http://schemas.microsoft.com/office/powerpoint/2010/main" val="1036180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Add by counting on (practical)</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0 - 10 number cards (written on squares of paper)</a:t>
            </a:r>
          </a:p>
          <a:p>
            <a:pPr>
              <a:buFontTx/>
              <a:buChar char="-"/>
            </a:pPr>
            <a:r>
              <a:rPr lang="en-GB" dirty="0">
                <a:latin typeface="Comic Sans MS" panose="030F0702030302020204" pitchFamily="66" charset="0"/>
              </a:rPr>
              <a:t>Add by Making 10 sheet</a:t>
            </a:r>
          </a:p>
          <a:p>
            <a:pPr>
              <a:buFontTx/>
              <a:buChar char="-"/>
            </a:pPr>
            <a:r>
              <a:rPr lang="en-GB" dirty="0">
                <a:latin typeface="Comic Sans MS" panose="030F0702030302020204" pitchFamily="66" charset="0"/>
              </a:rPr>
              <a:t>tens frames and counters</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Addition Revision. You looked at this last week and again, I would like you to see how quickly you can fill in the addition grid.</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9149C904-8558-4082-9127-51ECE05EB65F}"/>
              </a:ext>
            </a:extLst>
          </p:cNvPr>
          <p:cNvPicPr>
            <a:picLocks noChangeAspect="1"/>
          </p:cNvPicPr>
          <p:nvPr/>
        </p:nvPicPr>
        <p:blipFill>
          <a:blip r:embed="rId4"/>
          <a:stretch>
            <a:fillRect/>
          </a:stretch>
        </p:blipFill>
        <p:spPr>
          <a:xfrm>
            <a:off x="1466116" y="3656832"/>
            <a:ext cx="2809875" cy="1962150"/>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56856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696478"/>
          </a:xfrm>
        </p:spPr>
        <p:txBody>
          <a:bodyPr>
            <a:normAutofit fontScale="92500" lnSpcReduction="10000"/>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a:hlinkClick r:id="rId2"/>
              </a:rPr>
              <a:t>https://vimeo.com/492195041</a:t>
            </a:r>
            <a:endParaRPr lang="en-US" u="sng"/>
          </a:p>
          <a:p>
            <a:pPr marL="0" indent="0">
              <a:buNone/>
            </a:pPr>
            <a:r>
              <a:rPr lang="en-US" sz="320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to pause it to explain any of the teaching.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Play the first game that Amir and Eva played. After watching the video complete the Add by Making 10.</a:t>
            </a:r>
            <a:endParaRPr lang="en-US" sz="3200"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US" sz="3200" i="1" dirty="0">
                <a:latin typeface="Comic Sans MS" panose="030F0702030302020204" pitchFamily="66" charset="0"/>
              </a:rPr>
              <a:t>Please can you write your answers in your blue maths book.</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2DF00A4E-30B7-4AC1-B8EA-BD89A4D5BA5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989351" y="398402"/>
            <a:ext cx="10673259" cy="5891033"/>
          </a:xfrm>
        </p:spPr>
        <p:txBody>
          <a:bodyPr>
            <a:no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will continue with some White Rose teaching again tomorrow.</a:t>
            </a:r>
          </a:p>
          <a:p>
            <a:pPr marL="0" indent="0">
              <a:buNone/>
            </a:pPr>
            <a:r>
              <a:rPr lang="en-GB" dirty="0">
                <a:latin typeface="Comic Sans MS" panose="030F0702030302020204" pitchFamily="66" charset="0"/>
              </a:rPr>
              <a:t>I think it is time for lunch and a break from your work.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afternoon I would like you to</a:t>
            </a:r>
          </a:p>
          <a:p>
            <a:pPr marL="0" indent="0">
              <a:buNone/>
            </a:pPr>
            <a:r>
              <a:rPr lang="en-GB" dirty="0">
                <a:latin typeface="Comic Sans MS" panose="030F0702030302020204" pitchFamily="66" charset="0"/>
              </a:rPr>
              <a:t>complete the R.E session, find the</a:t>
            </a:r>
          </a:p>
          <a:p>
            <a:pPr marL="0" indent="0">
              <a:buNone/>
            </a:pPr>
            <a:r>
              <a:rPr lang="en-GB" dirty="0">
                <a:latin typeface="Comic Sans MS" panose="030F0702030302020204" pitchFamily="66" charset="0"/>
              </a:rPr>
              <a:t>Power Point in the files. Then follow </a:t>
            </a:r>
          </a:p>
          <a:p>
            <a:pPr marL="0" indent="0">
              <a:buNone/>
            </a:pPr>
            <a:r>
              <a:rPr lang="en-GB" dirty="0">
                <a:latin typeface="Comic Sans MS" panose="030F0702030302020204" pitchFamily="66" charset="0"/>
              </a:rPr>
              <a:t>the link for music (also in files); but </a:t>
            </a:r>
          </a:p>
          <a:p>
            <a:pPr marL="0" indent="0">
              <a:buNone/>
            </a:pPr>
            <a:r>
              <a:rPr lang="en-GB" dirty="0">
                <a:latin typeface="Comic Sans MS" panose="030F0702030302020204" pitchFamily="66" charset="0"/>
              </a:rPr>
              <a:t>enjoy your lunch first.</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243941"/>
            <a:ext cx="6223907" cy="2671950"/>
          </a:xfrm>
          <a:prstGeom prst="wedgeRoundRectCallout">
            <a:avLst>
              <a:gd name="adj1" fmla="val 67667"/>
              <a:gd name="adj2" fmla="val 68666"/>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593C840-7DEA-48AD-8F4D-F694ACA7566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2F91FDEF-2F33-4879-86CF-DFEDFF41C7E4}"/>
              </a:ext>
            </a:extLst>
          </p:cNvPr>
          <p:cNvPicPr>
            <a:picLocks noChangeAspect="1"/>
          </p:cNvPicPr>
          <p:nvPr/>
        </p:nvPicPr>
        <p:blipFill>
          <a:blip r:embed="rId6"/>
          <a:stretch>
            <a:fillRect/>
          </a:stretch>
        </p:blipFill>
        <p:spPr>
          <a:xfrm>
            <a:off x="3477491" y="398402"/>
            <a:ext cx="4493141" cy="963251"/>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Rev. Julie</a:t>
            </a:r>
            <a:r>
              <a:rPr lang="en-US" sz="7200" u="sng" dirty="0">
                <a:hlinkClick r:id="rId5">
                  <a:extLst>
                    <a:ext uri="{A12FA001-AC4F-418D-AE19-62706E023703}">
                      <ahyp:hlinkClr xmlns:ahyp="http://schemas.microsoft.com/office/drawing/2018/hyperlinkcolor" val="tx"/>
                    </a:ext>
                  </a:extLst>
                </a:hlinkClick>
              </a:rPr>
              <a:t> </a:t>
            </a:r>
          </a:p>
          <a:p>
            <a:pPr marL="0" indent="0" algn="ctr">
              <a:buNone/>
            </a:pP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97092" y="2128081"/>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2699</TotalTime>
  <Words>922</Words>
  <Application>Microsoft Office PowerPoint</Application>
  <PresentationFormat>Widescreen</PresentationFormat>
  <Paragraphs>150</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Comic Sans MS</vt:lpstr>
      <vt:lpstr>Times New Roman</vt:lpstr>
      <vt:lpstr>Office Theme</vt:lpstr>
      <vt:lpstr>    Monday 1st February 2021</vt:lpstr>
      <vt:lpstr>Monday 1st February 2021</vt:lpstr>
      <vt:lpstr>             RWI     Each day for RWI you will need:                  Rainbow Group                       Sunshine Group                                      Ken’s Cap                                  Playday                         book                                         book                                  ‘Weekly Writing sheet’ RWI (from                         your pack)                    Could you please download the relevant book for your child as we will continue to read it throughout the week.                       </vt:lpstr>
      <vt:lpstr>          Rainbow Group            Our new sound for this week: oy</vt:lpstr>
      <vt:lpstr>          Sunshine Group            Our new sound for this week: er</vt:lpstr>
      <vt:lpstr>Our Structure for RWI</vt:lpstr>
      <vt:lpstr>Our Structure for RWI</vt:lpstr>
      <vt:lpstr>Our Structure for RWI</vt:lpstr>
      <vt:lpstr>Our Structure for RWI</vt:lpstr>
      <vt:lpstr>Our Structure for RWI</vt:lpstr>
      <vt:lpstr>          Rainbow Group Today’s Hold a Sentence is:    The truck is full of mud.</vt:lpstr>
      <vt:lpstr>Our Structure for RWI  Now you are ready to write the Hold a Sentence down on your paper.</vt:lpstr>
      <vt:lpstr>           Time to check                      Rainbow Group  The truck is full of mud.</vt:lpstr>
      <vt:lpstr>        Stick your sheet in the front of your purple book.     Thank you for working hard.                                         Now have a break and a snack.  </vt:lpstr>
      <vt:lpstr>                          White Rose Maths</vt:lpstr>
      <vt:lpstr>                          White Rose Maths</vt:lpstr>
      <vt:lpstr>                      White Rose Maths  </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102</cp:revision>
  <dcterms:created xsi:type="dcterms:W3CDTF">2021-01-05T21:58:22Z</dcterms:created>
  <dcterms:modified xsi:type="dcterms:W3CDTF">2021-02-01T12:00:21Z</dcterms:modified>
</cp:coreProperties>
</file>