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62" r:id="rId3"/>
    <p:sldId id="268" r:id="rId4"/>
    <p:sldId id="269" r:id="rId5"/>
    <p:sldId id="257" r:id="rId6"/>
    <p:sldId id="270" r:id="rId7"/>
    <p:sldId id="271" r:id="rId8"/>
    <p:sldId id="281" r:id="rId9"/>
    <p:sldId id="272" r:id="rId10"/>
    <p:sldId id="273" r:id="rId11"/>
    <p:sldId id="258" r:id="rId12"/>
    <p:sldId id="274" r:id="rId13"/>
    <p:sldId id="263" r:id="rId14"/>
    <p:sldId id="264" r:id="rId15"/>
    <p:sldId id="275" r:id="rId16"/>
    <p:sldId id="284" r:id="rId17"/>
    <p:sldId id="283" r:id="rId18"/>
    <p:sldId id="277" r:id="rId19"/>
    <p:sldId id="276" r:id="rId20"/>
    <p:sldId id="265" r:id="rId21"/>
    <p:sldId id="266" r:id="rId22"/>
    <p:sldId id="280" r:id="rId23"/>
    <p:sldId id="285" r:id="rId24"/>
    <p:sldId id="282" r:id="rId25"/>
    <p:sldId id="286" r:id="rId26"/>
    <p:sldId id="287" r:id="rId27"/>
    <p:sldId id="288" r:id="rId28"/>
    <p:sldId id="279" r:id="rId29"/>
    <p:sldId id="290" r:id="rId30"/>
    <p:sldId id="267"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ELEN WILSON" initials="HW" lastIdx="1" clrIdx="0">
    <p:extLst>
      <p:ext uri="{19B8F6BF-5375-455C-9EA6-DF929625EA0E}">
        <p15:presenceInfo xmlns:p15="http://schemas.microsoft.com/office/powerpoint/2012/main" userId="S-1-5-21-1935655697-1500820517-725345543-114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7721" autoAdjust="0"/>
    <p:restoredTop sz="94660"/>
  </p:normalViewPr>
  <p:slideViewPr>
    <p:cSldViewPr snapToGrid="0">
      <p:cViewPr varScale="1">
        <p:scale>
          <a:sx n="69" d="100"/>
          <a:sy n="69" d="100"/>
        </p:scale>
        <p:origin x="996"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E75F8-C2D2-46B4-91CD-B6477B36398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BD5AEF8-CFEE-494D-8962-5930BFB0768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2148C1C-317F-4234-90D3-858B1C51E3E7}"/>
              </a:ext>
            </a:extLst>
          </p:cNvPr>
          <p:cNvSpPr>
            <a:spLocks noGrp="1"/>
          </p:cNvSpPr>
          <p:nvPr>
            <p:ph type="dt" sz="half" idx="10"/>
          </p:nvPr>
        </p:nvSpPr>
        <p:spPr/>
        <p:txBody>
          <a:bodyPr/>
          <a:lstStyle/>
          <a:p>
            <a:fld id="{BC7791A6-C1F6-4F09-A01F-EAE90D5CCDD0}" type="datetimeFigureOut">
              <a:rPr lang="en-US" smtClean="0"/>
              <a:t>1/17/2021</a:t>
            </a:fld>
            <a:endParaRPr lang="en-US"/>
          </a:p>
        </p:txBody>
      </p:sp>
      <p:sp>
        <p:nvSpPr>
          <p:cNvPr id="5" name="Footer Placeholder 4">
            <a:extLst>
              <a:ext uri="{FF2B5EF4-FFF2-40B4-BE49-F238E27FC236}">
                <a16:creationId xmlns:a16="http://schemas.microsoft.com/office/drawing/2014/main" id="{708E8954-227A-4FA4-A718-C879F21FA93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A9FC0F-30D6-45BD-9B26-5C4F128AA03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2170527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07524-9612-4886-80DA-44E809639A1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976F6BA-9DAA-403B-AD9F-C0C56CFABF9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7CA9122-ACB0-4D81-A593-32D771CFEA29}"/>
              </a:ext>
            </a:extLst>
          </p:cNvPr>
          <p:cNvSpPr>
            <a:spLocks noGrp="1"/>
          </p:cNvSpPr>
          <p:nvPr>
            <p:ph type="dt" sz="half" idx="10"/>
          </p:nvPr>
        </p:nvSpPr>
        <p:spPr/>
        <p:txBody>
          <a:bodyPr/>
          <a:lstStyle/>
          <a:p>
            <a:fld id="{BC7791A6-C1F6-4F09-A01F-EAE90D5CCDD0}" type="datetimeFigureOut">
              <a:rPr lang="en-US" smtClean="0"/>
              <a:t>1/17/2021</a:t>
            </a:fld>
            <a:endParaRPr lang="en-US"/>
          </a:p>
        </p:txBody>
      </p:sp>
      <p:sp>
        <p:nvSpPr>
          <p:cNvPr id="5" name="Footer Placeholder 4">
            <a:extLst>
              <a:ext uri="{FF2B5EF4-FFF2-40B4-BE49-F238E27FC236}">
                <a16:creationId xmlns:a16="http://schemas.microsoft.com/office/drawing/2014/main" id="{4940F172-EE75-46D8-8037-51463ABD9C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9417F8-2D3F-4886-B07A-36ECB349D97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2528204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8E9D5B-5492-4370-B469-4C729B54FDB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DBE9536-ED36-488C-B98A-C7DA4011238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EFADB02-A0E6-489E-8D47-01878BF468E7}"/>
              </a:ext>
            </a:extLst>
          </p:cNvPr>
          <p:cNvSpPr>
            <a:spLocks noGrp="1"/>
          </p:cNvSpPr>
          <p:nvPr>
            <p:ph type="dt" sz="half" idx="10"/>
          </p:nvPr>
        </p:nvSpPr>
        <p:spPr/>
        <p:txBody>
          <a:bodyPr/>
          <a:lstStyle/>
          <a:p>
            <a:fld id="{BC7791A6-C1F6-4F09-A01F-EAE90D5CCDD0}" type="datetimeFigureOut">
              <a:rPr lang="en-US" smtClean="0"/>
              <a:t>1/17/2021</a:t>
            </a:fld>
            <a:endParaRPr lang="en-US"/>
          </a:p>
        </p:txBody>
      </p:sp>
      <p:sp>
        <p:nvSpPr>
          <p:cNvPr id="5" name="Footer Placeholder 4">
            <a:extLst>
              <a:ext uri="{FF2B5EF4-FFF2-40B4-BE49-F238E27FC236}">
                <a16:creationId xmlns:a16="http://schemas.microsoft.com/office/drawing/2014/main" id="{47DB5BAD-385A-41ED-9115-DCC1F35A7A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F8CB355-EAC6-463E-AC70-9FFC9F48AFB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5506612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6AB51-22EA-4C9D-8C76-D0A312343D3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8F93D3B-538C-4879-8716-1F760394326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3DEAF02-93A9-4BEA-8717-2FFEB765BAE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29F6FEB-8DFE-4E04-B4EC-4A0F33B0D1F9}"/>
              </a:ext>
            </a:extLst>
          </p:cNvPr>
          <p:cNvSpPr>
            <a:spLocks noGrp="1"/>
          </p:cNvSpPr>
          <p:nvPr>
            <p:ph type="dt" sz="half" idx="10"/>
          </p:nvPr>
        </p:nvSpPr>
        <p:spPr/>
        <p:txBody>
          <a:bodyPr/>
          <a:lstStyle/>
          <a:p>
            <a:fld id="{BC7791A6-C1F6-4F09-A01F-EAE90D5CCDD0}" type="datetimeFigureOut">
              <a:rPr lang="en-US" smtClean="0"/>
              <a:t>1/17/2021</a:t>
            </a:fld>
            <a:endParaRPr lang="en-US"/>
          </a:p>
        </p:txBody>
      </p:sp>
      <p:sp>
        <p:nvSpPr>
          <p:cNvPr id="6" name="Footer Placeholder 5">
            <a:extLst>
              <a:ext uri="{FF2B5EF4-FFF2-40B4-BE49-F238E27FC236}">
                <a16:creationId xmlns:a16="http://schemas.microsoft.com/office/drawing/2014/main" id="{F6269E10-0418-4D41-B0E1-28649B9AF27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0FC307-9ACD-4B1A-BF2C-D8FB44C11E51}"/>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780110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B1CB1-3934-4407-89CC-10D9B194366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BC48165-24C8-44E2-8C40-8C707693251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6EE0EF7-DBE5-41A8-AB63-CB18D82CFE2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9DCA44E-DA14-494C-B2A1-0CBF76FB0C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6B0326C-7CFD-4774-9E4D-D7CB99A54823}"/>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5AB7AEB-D3A2-46C8-A525-ABB6479FF7DD}"/>
              </a:ext>
            </a:extLst>
          </p:cNvPr>
          <p:cNvSpPr>
            <a:spLocks noGrp="1"/>
          </p:cNvSpPr>
          <p:nvPr>
            <p:ph type="dt" sz="half" idx="10"/>
          </p:nvPr>
        </p:nvSpPr>
        <p:spPr/>
        <p:txBody>
          <a:bodyPr/>
          <a:lstStyle/>
          <a:p>
            <a:fld id="{BC7791A6-C1F6-4F09-A01F-EAE90D5CCDD0}" type="datetimeFigureOut">
              <a:rPr lang="en-US" smtClean="0"/>
              <a:t>1/17/2021</a:t>
            </a:fld>
            <a:endParaRPr lang="en-US"/>
          </a:p>
        </p:txBody>
      </p:sp>
      <p:sp>
        <p:nvSpPr>
          <p:cNvPr id="8" name="Footer Placeholder 7">
            <a:extLst>
              <a:ext uri="{FF2B5EF4-FFF2-40B4-BE49-F238E27FC236}">
                <a16:creationId xmlns:a16="http://schemas.microsoft.com/office/drawing/2014/main" id="{4F699CDD-8D88-4163-9F27-53A507B6693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77E2793-BFAD-4649-BCE9-C7D37A1707AC}"/>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685891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80181-AC03-4F30-A894-FC5D8A10464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76DA194-BFC0-4935-8D0E-594B71F014E7}"/>
              </a:ext>
            </a:extLst>
          </p:cNvPr>
          <p:cNvSpPr>
            <a:spLocks noGrp="1"/>
          </p:cNvSpPr>
          <p:nvPr>
            <p:ph type="dt" sz="half" idx="10"/>
          </p:nvPr>
        </p:nvSpPr>
        <p:spPr/>
        <p:txBody>
          <a:bodyPr/>
          <a:lstStyle/>
          <a:p>
            <a:fld id="{BC7791A6-C1F6-4F09-A01F-EAE90D5CCDD0}" type="datetimeFigureOut">
              <a:rPr lang="en-US" smtClean="0"/>
              <a:t>1/17/2021</a:t>
            </a:fld>
            <a:endParaRPr lang="en-US"/>
          </a:p>
        </p:txBody>
      </p:sp>
      <p:sp>
        <p:nvSpPr>
          <p:cNvPr id="4" name="Footer Placeholder 3">
            <a:extLst>
              <a:ext uri="{FF2B5EF4-FFF2-40B4-BE49-F238E27FC236}">
                <a16:creationId xmlns:a16="http://schemas.microsoft.com/office/drawing/2014/main" id="{28815172-4AFA-4081-BF23-5F9024CCDC2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A2C4209-B4AF-4A1B-81FE-994CE977F11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9220101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B91DA4-C751-4E51-BDD4-4B1AFC888389}"/>
              </a:ext>
            </a:extLst>
          </p:cNvPr>
          <p:cNvSpPr>
            <a:spLocks noGrp="1"/>
          </p:cNvSpPr>
          <p:nvPr>
            <p:ph type="dt" sz="half" idx="10"/>
          </p:nvPr>
        </p:nvSpPr>
        <p:spPr/>
        <p:txBody>
          <a:bodyPr/>
          <a:lstStyle/>
          <a:p>
            <a:fld id="{BC7791A6-C1F6-4F09-A01F-EAE90D5CCDD0}" type="datetimeFigureOut">
              <a:rPr lang="en-US" smtClean="0"/>
              <a:t>1/17/2021</a:t>
            </a:fld>
            <a:endParaRPr lang="en-US"/>
          </a:p>
        </p:txBody>
      </p:sp>
      <p:sp>
        <p:nvSpPr>
          <p:cNvPr id="3" name="Footer Placeholder 2">
            <a:extLst>
              <a:ext uri="{FF2B5EF4-FFF2-40B4-BE49-F238E27FC236}">
                <a16:creationId xmlns:a16="http://schemas.microsoft.com/office/drawing/2014/main" id="{C90B8E6A-5793-45BC-BE06-DA0972E379E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40BAB44-8E72-49FF-8B99-BD64C72A4C1A}"/>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792473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37901-4457-4DED-8EC1-7CB3C00BAD9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241ACC4-B288-43E6-8BA5-3D48264A634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A4F2AD0-F4CB-4B08-9D6A-8E425AEE52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311993A-9043-48BE-AE3F-1043186CC32C}"/>
              </a:ext>
            </a:extLst>
          </p:cNvPr>
          <p:cNvSpPr>
            <a:spLocks noGrp="1"/>
          </p:cNvSpPr>
          <p:nvPr>
            <p:ph type="dt" sz="half" idx="10"/>
          </p:nvPr>
        </p:nvSpPr>
        <p:spPr/>
        <p:txBody>
          <a:bodyPr/>
          <a:lstStyle/>
          <a:p>
            <a:fld id="{BC7791A6-C1F6-4F09-A01F-EAE90D5CCDD0}" type="datetimeFigureOut">
              <a:rPr lang="en-US" smtClean="0"/>
              <a:t>1/17/2021</a:t>
            </a:fld>
            <a:endParaRPr lang="en-US"/>
          </a:p>
        </p:txBody>
      </p:sp>
      <p:sp>
        <p:nvSpPr>
          <p:cNvPr id="6" name="Footer Placeholder 5">
            <a:extLst>
              <a:ext uri="{FF2B5EF4-FFF2-40B4-BE49-F238E27FC236}">
                <a16:creationId xmlns:a16="http://schemas.microsoft.com/office/drawing/2014/main" id="{AD64515A-204B-43D3-95D2-69188EB553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154DA68-E0CF-469A-A324-294E7395302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4258913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086A5-7F7E-46DD-A343-26EC14EDAF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E849C1E-0660-4A00-BA38-63148491B4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ADB325B-F262-403F-9462-A991F3A6EA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F0D13A5-B16C-47A5-9493-15BFE49C865E}"/>
              </a:ext>
            </a:extLst>
          </p:cNvPr>
          <p:cNvSpPr>
            <a:spLocks noGrp="1"/>
          </p:cNvSpPr>
          <p:nvPr>
            <p:ph type="dt" sz="half" idx="10"/>
          </p:nvPr>
        </p:nvSpPr>
        <p:spPr/>
        <p:txBody>
          <a:bodyPr/>
          <a:lstStyle/>
          <a:p>
            <a:fld id="{BC7791A6-C1F6-4F09-A01F-EAE90D5CCDD0}" type="datetimeFigureOut">
              <a:rPr lang="en-US" smtClean="0"/>
              <a:t>1/17/2021</a:t>
            </a:fld>
            <a:endParaRPr lang="en-US"/>
          </a:p>
        </p:txBody>
      </p:sp>
      <p:sp>
        <p:nvSpPr>
          <p:cNvPr id="6" name="Footer Placeholder 5">
            <a:extLst>
              <a:ext uri="{FF2B5EF4-FFF2-40B4-BE49-F238E27FC236}">
                <a16:creationId xmlns:a16="http://schemas.microsoft.com/office/drawing/2014/main" id="{562C53F8-6E10-413F-92AB-4FC524D35B9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6AF80F0-7169-41F9-BDF3-5B46270E990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1185366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40DAD-96AD-48A4-8656-525891B6700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F97F310-6542-4B73-BF01-C8E12611137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4757A15-C169-4D1C-930F-CF719B4737A3}"/>
              </a:ext>
            </a:extLst>
          </p:cNvPr>
          <p:cNvSpPr>
            <a:spLocks noGrp="1"/>
          </p:cNvSpPr>
          <p:nvPr>
            <p:ph type="dt" sz="half" idx="10"/>
          </p:nvPr>
        </p:nvSpPr>
        <p:spPr/>
        <p:txBody>
          <a:bodyPr/>
          <a:lstStyle/>
          <a:p>
            <a:fld id="{BC7791A6-C1F6-4F09-A01F-EAE90D5CCDD0}" type="datetimeFigureOut">
              <a:rPr lang="en-US" smtClean="0"/>
              <a:t>1/17/2021</a:t>
            </a:fld>
            <a:endParaRPr lang="en-US"/>
          </a:p>
        </p:txBody>
      </p:sp>
      <p:sp>
        <p:nvSpPr>
          <p:cNvPr id="5" name="Footer Placeholder 4">
            <a:extLst>
              <a:ext uri="{FF2B5EF4-FFF2-40B4-BE49-F238E27FC236}">
                <a16:creationId xmlns:a16="http://schemas.microsoft.com/office/drawing/2014/main" id="{3A21BAC7-7723-4AF8-A00B-F359D9E90A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C3C379-4021-41FC-BEC8-F546190F2FA2}"/>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7000996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DD79A53-10FA-4BD7-AB75-A521CE4F2FF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349B1EB-ACCF-40A0-94B6-BAB1DA46CDB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BD8F155-48BF-48D2-9F3A-088BAD4334B5}"/>
              </a:ext>
            </a:extLst>
          </p:cNvPr>
          <p:cNvSpPr>
            <a:spLocks noGrp="1"/>
          </p:cNvSpPr>
          <p:nvPr>
            <p:ph type="dt" sz="half" idx="10"/>
          </p:nvPr>
        </p:nvSpPr>
        <p:spPr/>
        <p:txBody>
          <a:bodyPr/>
          <a:lstStyle/>
          <a:p>
            <a:fld id="{BC7791A6-C1F6-4F09-A01F-EAE90D5CCDD0}" type="datetimeFigureOut">
              <a:rPr lang="en-US" smtClean="0"/>
              <a:t>1/17/2021</a:t>
            </a:fld>
            <a:endParaRPr lang="en-US"/>
          </a:p>
        </p:txBody>
      </p:sp>
      <p:sp>
        <p:nvSpPr>
          <p:cNvPr id="5" name="Footer Placeholder 4">
            <a:extLst>
              <a:ext uri="{FF2B5EF4-FFF2-40B4-BE49-F238E27FC236}">
                <a16:creationId xmlns:a16="http://schemas.microsoft.com/office/drawing/2014/main" id="{9EEE9492-9244-495C-B736-EAEF10EE89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C48AB28-5614-41AC-B798-972F1CEAA6D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31373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8D65CC5-1AC1-4E3D-9355-2147AE836F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84D9BED-0822-429D-96ED-7C477E67E8B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B9279B-B44B-4A5B-BFFD-5AB52C09DAF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7791A6-C1F6-4F09-A01F-EAE90D5CCDD0}" type="datetimeFigureOut">
              <a:rPr lang="en-US" smtClean="0"/>
              <a:t>1/17/2021</a:t>
            </a:fld>
            <a:endParaRPr lang="en-US"/>
          </a:p>
        </p:txBody>
      </p:sp>
      <p:sp>
        <p:nvSpPr>
          <p:cNvPr id="5" name="Footer Placeholder 4">
            <a:extLst>
              <a:ext uri="{FF2B5EF4-FFF2-40B4-BE49-F238E27FC236}">
                <a16:creationId xmlns:a16="http://schemas.microsoft.com/office/drawing/2014/main" id="{480F673E-08E5-481C-9BC2-5BC053EA173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B62F6C1-D621-474B-B7A5-757F4286737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4DD582-5C4D-4E35-970A-B38A8B62882B}" type="slidenum">
              <a:rPr lang="en-US" smtClean="0"/>
              <a:t>‹#›</a:t>
            </a:fld>
            <a:endParaRPr lang="en-US"/>
          </a:p>
        </p:txBody>
      </p:sp>
    </p:spTree>
    <p:extLst>
      <p:ext uri="{BB962C8B-B14F-4D97-AF65-F5344CB8AC3E}">
        <p14:creationId xmlns:p14="http://schemas.microsoft.com/office/powerpoint/2010/main" val="26832610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www.pngall.com/sunshine-png" TargetMode="External"/><Relationship Id="rId3" Type="http://schemas.openxmlformats.org/officeDocument/2006/relationships/hyperlink" Target="http://junior1.cumbresblogs.com/2014/02/25/welcome-to-junior-1-2/" TargetMode="External"/><Relationship Id="rId7"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hyperlink" Target="https://pixabay.com/en/rainbow-default-colors-948520/" TargetMode="External"/><Relationship Id="rId5" Type="http://schemas.openxmlformats.org/officeDocument/2006/relationships/image" Target="../media/image2.png"/><Relationship Id="rId4" Type="http://schemas.openxmlformats.org/officeDocument/2006/relationships/hyperlink" Target="https://vimeo.com/483168827"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hyperlink" Target="https://pixabay.com/en/rainbow-default-colors-948520/" TargetMode="External"/><Relationship Id="rId2" Type="http://schemas.openxmlformats.org/officeDocument/2006/relationships/image" Target="../media/image2.png"/><Relationship Id="rId1" Type="http://schemas.openxmlformats.org/officeDocument/2006/relationships/slideLayout" Target="../slideLayouts/slideLayout6.xml"/><Relationship Id="rId5" Type="http://schemas.openxmlformats.org/officeDocument/2006/relationships/image" Target="../media/image10.jpe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hyperlink" Target="http://www.pngall.com/sunshine-png" TargetMode="External"/><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1.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hyperlink" Target="https://tscpl.org/kids-library/parents"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hyperlink" Target="https://tscpl.org/kids-library/parents"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s://tscpl.org/kids-library/parents"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s://tscpl.org/kids-library/parents"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hyperlink" Target="http://www.pngall.com/pencil-png" TargetMode="External"/></Relationships>
</file>

<file path=ppt/slides/_rels/slide10.xml.rels><?xml version="1.0" encoding="UTF-8" standalone="yes"?>
<Relationships xmlns="http://schemas.openxmlformats.org/package/2006/relationships"><Relationship Id="rId8" Type="http://schemas.openxmlformats.org/officeDocument/2006/relationships/hyperlink" Target="http://whatislove-2010.blogspot.com/2012/02/dont-ignore-warning-signs-of-child.html" TargetMode="External"/><Relationship Id="rId3" Type="http://schemas.openxmlformats.org/officeDocument/2006/relationships/hyperlink" Target="https://pixabay.com/en/rainbow-default-colors-948520/" TargetMode="External"/><Relationship Id="rId7" Type="http://schemas.openxmlformats.org/officeDocument/2006/relationships/image" Target="../media/image16.png"/><Relationship Id="rId2" Type="http://schemas.openxmlformats.org/officeDocument/2006/relationships/image" Target="../media/image2.png"/><Relationship Id="rId1" Type="http://schemas.openxmlformats.org/officeDocument/2006/relationships/slideLayout" Target="../slideLayouts/slideLayout6.xml"/><Relationship Id="rId6" Type="http://schemas.openxmlformats.org/officeDocument/2006/relationships/hyperlink" Target="http://www.pngall.com/sunshine-png" TargetMode="External"/><Relationship Id="rId5" Type="http://schemas.openxmlformats.org/officeDocument/2006/relationships/image" Target="../media/image3.png"/><Relationship Id="rId4" Type="http://schemas.openxmlformats.org/officeDocument/2006/relationships/image" Target="../media/image4.png"/><Relationship Id="rId9" Type="http://schemas.openxmlformats.org/officeDocument/2006/relationships/image" Target="../media/image17.png"/></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pixabay.com/en/rainbow-default-colors-948520/" TargetMode="External"/><Relationship Id="rId2" Type="http://schemas.openxmlformats.org/officeDocument/2006/relationships/image" Target="../media/image2.png"/><Relationship Id="rId1" Type="http://schemas.openxmlformats.org/officeDocument/2006/relationships/slideLayout" Target="../slideLayouts/slideLayout6.xml"/><Relationship Id="rId6" Type="http://schemas.openxmlformats.org/officeDocument/2006/relationships/hyperlink" Target="http://www.pngall.com/sunshine-png" TargetMode="External"/><Relationship Id="rId5" Type="http://schemas.openxmlformats.org/officeDocument/2006/relationships/image" Target="../media/image3.pn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hyperlink" Target="https://nearemmaus.wordpress.com/2009/05/08/the-fruit-of-the-spirit-in-galatians-522-23-love/" TargetMode="External"/><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hyperlink" Target="http://www.allwhitebackground.com/raisins.html"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vimeo.com/483168827"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myfabfinance.com/a-frugal-moms-guide-to-healthy-eating-on-a-budget/" TargetMode="External"/><Relationship Id="rId2" Type="http://schemas.openxmlformats.org/officeDocument/2006/relationships/image" Target="../media/image25.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Layout" Target="../slideLayouts/slideLayout2.xml"/><Relationship Id="rId6" Type="http://schemas.openxmlformats.org/officeDocument/2006/relationships/hyperlink" Target="https://commons.wikimedia.org/wiki/File:Love_Heart_SVG.svg" TargetMode="External"/><Relationship Id="rId5" Type="http://schemas.openxmlformats.org/officeDocument/2006/relationships/image" Target="../media/image28.png"/><Relationship Id="rId4" Type="http://schemas.openxmlformats.org/officeDocument/2006/relationships/hyperlink" Target="https://commons.wikimedia.org/wiki/File:Blowing_wind.jpg"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 Id="rId5" Type="http://schemas.openxmlformats.org/officeDocument/2006/relationships/hyperlink" Target="https://freehighresolutiongraphicsandclipart.blogspot.com/2012_01_01_archive.html" TargetMode="External"/><Relationship Id="rId4" Type="http://schemas.openxmlformats.org/officeDocument/2006/relationships/image" Target="../media/image29.png"/></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hyperlink" Target="https://factly.in/between-2001-and-2011-absolute-population-of-muslims-christians-in-the-0-9-age-group-increased/"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 Id="rId6" Type="http://schemas.openxmlformats.org/officeDocument/2006/relationships/hyperlink" Target="https://it.wikipedia.org/wiki/Allah" TargetMode="External"/><Relationship Id="rId5" Type="http://schemas.openxmlformats.org/officeDocument/2006/relationships/image" Target="../media/image32.png"/><Relationship Id="rId4" Type="http://schemas.openxmlformats.org/officeDocument/2006/relationships/image" Target="../media/image31.png"/></Relationships>
</file>

<file path=ppt/slides/_rels/slide2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26.png"/><Relationship Id="rId7" Type="http://schemas.openxmlformats.org/officeDocument/2006/relationships/image" Target="../media/image36.pn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2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8.png"/><Relationship Id="rId1" Type="http://schemas.openxmlformats.org/officeDocument/2006/relationships/slideLayout" Target="../slideLayouts/slideLayout2.xml"/><Relationship Id="rId4" Type="http://schemas.openxmlformats.org/officeDocument/2006/relationships/hyperlink" Target="http://www.writerightwords.com/worship-is-a-posture/"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 Id="rId4" Type="http://schemas.openxmlformats.org/officeDocument/2006/relationships/hyperlink" Target="https://es.wikipedia.org/wiki/El_gato_en_el_sombrero"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A2B00-1D4F-47A1-9B7A-E8D1ED3E847D}"/>
              </a:ext>
            </a:extLst>
          </p:cNvPr>
          <p:cNvSpPr>
            <a:spLocks noGrp="1"/>
          </p:cNvSpPr>
          <p:nvPr>
            <p:ph type="title"/>
          </p:nvPr>
        </p:nvSpPr>
        <p:spPr>
          <a:xfrm>
            <a:off x="838200" y="365125"/>
            <a:ext cx="10515600" cy="1325563"/>
          </a:xfrm>
        </p:spPr>
        <p:txBody>
          <a:bodyPr>
            <a:normAutofit/>
          </a:bodyPr>
          <a:lstStyle/>
          <a:p>
            <a:pPr algn="ctr"/>
            <a:r>
              <a:rPr lang="en-GB" dirty="0">
                <a:solidFill>
                  <a:srgbClr val="FF0000"/>
                </a:solidFill>
                <a:latin typeface="Comic Sans MS" panose="030F0702030302020204" pitchFamily="66" charset="0"/>
              </a:rPr>
              <a:t>    Monday 18</a:t>
            </a:r>
            <a:r>
              <a:rPr lang="en-GB" baseline="30000" dirty="0">
                <a:solidFill>
                  <a:srgbClr val="FF0000"/>
                </a:solidFill>
                <a:latin typeface="Comic Sans MS" panose="030F0702030302020204" pitchFamily="66" charset="0"/>
              </a:rPr>
              <a:t>th</a:t>
            </a:r>
            <a:r>
              <a:rPr lang="en-GB" dirty="0">
                <a:solidFill>
                  <a:srgbClr val="FF0000"/>
                </a:solidFill>
                <a:latin typeface="Comic Sans MS" panose="030F0702030302020204" pitchFamily="66" charset="0"/>
              </a:rPr>
              <a:t> January 2021</a:t>
            </a:r>
            <a:endParaRPr lang="en-US" dirty="0">
              <a:solidFill>
                <a:srgbClr val="FF0000"/>
              </a:solidFill>
              <a:latin typeface="Comic Sans MS" panose="030F0702030302020204" pitchFamily="66" charset="0"/>
            </a:endParaRPr>
          </a:p>
        </p:txBody>
      </p:sp>
      <p:sp useBgFill="1">
        <p:nvSpPr>
          <p:cNvPr id="7" name="Content Placeholder 6">
            <a:extLst>
              <a:ext uri="{FF2B5EF4-FFF2-40B4-BE49-F238E27FC236}">
                <a16:creationId xmlns:a16="http://schemas.microsoft.com/office/drawing/2014/main" id="{D96FBEBA-9AC9-4A5C-BEA2-A58CBDDB13A1}"/>
              </a:ext>
            </a:extLst>
          </p:cNvPr>
          <p:cNvSpPr>
            <a:spLocks noGrp="1"/>
          </p:cNvSpPr>
          <p:nvPr>
            <p:ph idx="1"/>
          </p:nvPr>
        </p:nvSpPr>
        <p:spPr>
          <a:xfrm>
            <a:off x="838200" y="1690689"/>
            <a:ext cx="10515600" cy="1738312"/>
          </a:xfrm>
        </p:spPr>
        <p:txBody>
          <a:bodyPr>
            <a:normAutofit fontScale="92500" lnSpcReduction="10000"/>
          </a:bodyPr>
          <a:lstStyle/>
          <a:p>
            <a:pPr marL="0" indent="0">
              <a:buNone/>
            </a:pPr>
            <a:r>
              <a:rPr lang="en-GB" dirty="0">
                <a:latin typeface="Comic Sans MS" panose="030F0702030302020204" pitchFamily="66" charset="0"/>
              </a:rPr>
              <a:t>      </a:t>
            </a:r>
            <a:r>
              <a:rPr lang="en-GB" sz="3200" dirty="0">
                <a:latin typeface="Comic Sans MS" panose="030F0702030302020204" pitchFamily="66" charset="0"/>
              </a:rPr>
              <a:t>Below is the timetable for today.</a:t>
            </a:r>
          </a:p>
          <a:p>
            <a:pPr marL="0" indent="0">
              <a:buNone/>
            </a:pPr>
            <a:r>
              <a:rPr lang="en-GB" sz="3200" dirty="0">
                <a:latin typeface="Comic Sans MS" panose="030F0702030302020204" pitchFamily="66" charset="0"/>
              </a:rPr>
              <a:t>      It is here to give you a guide on today’s work.</a:t>
            </a:r>
          </a:p>
          <a:p>
            <a:pPr marL="0" indent="0">
              <a:buNone/>
            </a:pPr>
            <a:r>
              <a:rPr lang="en-GB" i="1" u="sng" dirty="0">
                <a:solidFill>
                  <a:srgbClr val="FFC000"/>
                </a:solidFill>
                <a:latin typeface="Comic Sans MS" panose="030F0702030302020204" pitchFamily="66" charset="0"/>
              </a:rPr>
              <a:t>For maths you will need access to the worksheet and have some counting equipment.</a:t>
            </a:r>
            <a:endParaRPr lang="en-US" i="1" u="sng" dirty="0">
              <a:solidFill>
                <a:srgbClr val="FFC000"/>
              </a:solidFill>
              <a:latin typeface="Comic Sans MS" panose="030F0702030302020204" pitchFamily="66" charset="0"/>
            </a:endParaRPr>
          </a:p>
        </p:txBody>
      </p:sp>
      <p:pic>
        <p:nvPicPr>
          <p:cNvPr id="9" name="Picture 8">
            <a:extLst>
              <a:ext uri="{FF2B5EF4-FFF2-40B4-BE49-F238E27FC236}">
                <a16:creationId xmlns:a16="http://schemas.microsoft.com/office/drawing/2014/main" id="{098EE43A-AB39-475C-9DA5-A4F9EE2D234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77393" y="365125"/>
            <a:ext cx="1434433" cy="1054860"/>
          </a:xfrm>
          <a:prstGeom prst="rect">
            <a:avLst/>
          </a:prstGeom>
        </p:spPr>
      </p:pic>
      <p:graphicFrame>
        <p:nvGraphicFramePr>
          <p:cNvPr id="3" name="Table 2">
            <a:extLst>
              <a:ext uri="{FF2B5EF4-FFF2-40B4-BE49-F238E27FC236}">
                <a16:creationId xmlns:a16="http://schemas.microsoft.com/office/drawing/2014/main" id="{E77CD542-F53E-4CE5-B7B0-BFC1602571BB}"/>
              </a:ext>
            </a:extLst>
          </p:cNvPr>
          <p:cNvGraphicFramePr>
            <a:graphicFrameLocks noGrp="1"/>
          </p:cNvGraphicFramePr>
          <p:nvPr>
            <p:extLst>
              <p:ext uri="{D42A27DB-BD31-4B8C-83A1-F6EECF244321}">
                <p14:modId xmlns:p14="http://schemas.microsoft.com/office/powerpoint/2010/main" val="3202591957"/>
              </p:ext>
            </p:extLst>
          </p:nvPr>
        </p:nvGraphicFramePr>
        <p:xfrm>
          <a:off x="838200" y="3643744"/>
          <a:ext cx="10467109" cy="2105891"/>
        </p:xfrm>
        <a:graphic>
          <a:graphicData uri="http://schemas.openxmlformats.org/drawingml/2006/table">
            <a:tbl>
              <a:tblPr firstRow="1" bandRow="1">
                <a:tableStyleId>{5C22544A-7EE6-4342-B048-85BDC9FD1C3A}</a:tableStyleId>
              </a:tblPr>
              <a:tblGrid>
                <a:gridCol w="990600">
                  <a:extLst>
                    <a:ext uri="{9D8B030D-6E8A-4147-A177-3AD203B41FA5}">
                      <a16:colId xmlns:a16="http://schemas.microsoft.com/office/drawing/2014/main" val="1057356747"/>
                    </a:ext>
                  </a:extLst>
                </a:gridCol>
                <a:gridCol w="1510145">
                  <a:extLst>
                    <a:ext uri="{9D8B030D-6E8A-4147-A177-3AD203B41FA5}">
                      <a16:colId xmlns:a16="http://schemas.microsoft.com/office/drawing/2014/main" val="2036603641"/>
                    </a:ext>
                  </a:extLst>
                </a:gridCol>
                <a:gridCol w="1454728">
                  <a:extLst>
                    <a:ext uri="{9D8B030D-6E8A-4147-A177-3AD203B41FA5}">
                      <a16:colId xmlns:a16="http://schemas.microsoft.com/office/drawing/2014/main" val="3670510117"/>
                    </a:ext>
                  </a:extLst>
                </a:gridCol>
                <a:gridCol w="318654">
                  <a:extLst>
                    <a:ext uri="{9D8B030D-6E8A-4147-A177-3AD203B41FA5}">
                      <a16:colId xmlns:a16="http://schemas.microsoft.com/office/drawing/2014/main" val="853626756"/>
                    </a:ext>
                  </a:extLst>
                </a:gridCol>
                <a:gridCol w="2369128">
                  <a:extLst>
                    <a:ext uri="{9D8B030D-6E8A-4147-A177-3AD203B41FA5}">
                      <a16:colId xmlns:a16="http://schemas.microsoft.com/office/drawing/2014/main" val="1405776208"/>
                    </a:ext>
                  </a:extLst>
                </a:gridCol>
                <a:gridCol w="318654">
                  <a:extLst>
                    <a:ext uri="{9D8B030D-6E8A-4147-A177-3AD203B41FA5}">
                      <a16:colId xmlns:a16="http://schemas.microsoft.com/office/drawing/2014/main" val="3688789344"/>
                    </a:ext>
                  </a:extLst>
                </a:gridCol>
                <a:gridCol w="1496291">
                  <a:extLst>
                    <a:ext uri="{9D8B030D-6E8A-4147-A177-3AD203B41FA5}">
                      <a16:colId xmlns:a16="http://schemas.microsoft.com/office/drawing/2014/main" val="1246538563"/>
                    </a:ext>
                  </a:extLst>
                </a:gridCol>
                <a:gridCol w="900545">
                  <a:extLst>
                    <a:ext uri="{9D8B030D-6E8A-4147-A177-3AD203B41FA5}">
                      <a16:colId xmlns:a16="http://schemas.microsoft.com/office/drawing/2014/main" val="1958461331"/>
                    </a:ext>
                  </a:extLst>
                </a:gridCol>
                <a:gridCol w="1108364">
                  <a:extLst>
                    <a:ext uri="{9D8B030D-6E8A-4147-A177-3AD203B41FA5}">
                      <a16:colId xmlns:a16="http://schemas.microsoft.com/office/drawing/2014/main" val="3074184855"/>
                    </a:ext>
                  </a:extLst>
                </a:gridCol>
              </a:tblGrid>
              <a:tr h="553810">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phonics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RWI</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maths – White Rose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Vimeo link and worksheet</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afternoon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2:45</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assembly via email</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time to share a book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46843503"/>
                  </a:ext>
                </a:extLst>
              </a:tr>
              <a:tr h="1552081">
                <a:tc>
                  <a:txBody>
                    <a:bodyPr/>
                    <a:lstStyle/>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9am On-line registration</a:t>
                      </a:r>
                    </a:p>
                    <a:p>
                      <a:pPr marL="0" marR="0" algn="ctr">
                        <a:lnSpc>
                          <a:spcPct val="107000"/>
                        </a:lnSpc>
                        <a:spcBef>
                          <a:spcPts val="0"/>
                        </a:spcBef>
                        <a:spcAft>
                          <a:spcPts val="0"/>
                        </a:spcAft>
                      </a:pPr>
                      <a:endParaRPr lang="en-GB"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GB" sz="1000" b="1"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rPr>
                        <a:t>S</a:t>
                      </a:r>
                      <a:r>
                        <a:rPr lang="en-US" sz="1000" b="1"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rPr>
                        <a:t>tory</a:t>
                      </a:r>
                      <a:endParaRPr lang="en-US" sz="10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Rainbow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346075" marR="0" indent="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dirty="0" err="1">
                          <a:effectLst/>
                          <a:latin typeface="Comic Sans MS" panose="030F0702030302020204" pitchFamily="66" charset="0"/>
                          <a:ea typeface="Calibri" panose="020F0502020204030204" pitchFamily="34" charset="0"/>
                          <a:cs typeface="Times New Roman" panose="02020603050405020304" pitchFamily="18" charset="0"/>
                        </a:rPr>
                        <a:t>ir</a:t>
                      </a:r>
                      <a:r>
                        <a:rPr lang="en-US" sz="1000" dirty="0">
                          <a:effectLst/>
                          <a:latin typeface="Comic Sans MS" panose="030F0702030302020204" pitchFamily="66" charset="0"/>
                          <a:ea typeface="Calibri" panose="020F0502020204030204" pitchFamily="34" charset="0"/>
                          <a:cs typeface="Times New Roman" panose="02020603050405020304" pitchFamily="18" charset="0"/>
                        </a:rPr>
                        <a:t> – whirl and twirl</a:t>
                      </a:r>
                    </a:p>
                    <a:p>
                      <a:pPr marL="0" marR="0" algn="ctr">
                        <a:lnSpc>
                          <a:spcPct val="107000"/>
                        </a:lnSpc>
                        <a:spcBef>
                          <a:spcPts val="0"/>
                        </a:spcBef>
                        <a:spcAft>
                          <a:spcPts val="0"/>
                        </a:spcAft>
                      </a:pP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Sunshine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ctr" defTabSz="973138">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are – care </a:t>
                      </a:r>
                      <a:r>
                        <a:rPr lang="en-US" sz="1000" dirty="0" err="1">
                          <a:effectLst/>
                          <a:latin typeface="Comic Sans MS" panose="030F0702030302020204" pitchFamily="66" charset="0"/>
                          <a:ea typeface="Calibri" panose="020F0502020204030204" pitchFamily="34" charset="0"/>
                          <a:cs typeface="Times New Roman" panose="02020603050405020304" pitchFamily="18" charset="0"/>
                        </a:rPr>
                        <a:t>andshare</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b="1" dirty="0">
                        <a:solidFill>
                          <a:srgbClr val="00B05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b="1" dirty="0">
                          <a:solidFill>
                            <a:srgbClr val="00B050"/>
                          </a:solidFill>
                          <a:effectLst/>
                          <a:latin typeface="Comic Sans MS" panose="030F0702030302020204" pitchFamily="66" charset="0"/>
                          <a:ea typeface="Calibri" panose="020F0502020204030204" pitchFamily="34" charset="0"/>
                          <a:cs typeface="Times New Roman" panose="02020603050405020304" pitchFamily="18" charset="0"/>
                        </a:rPr>
                        <a:t>     We can all Swim</a:t>
                      </a: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l">
                        <a:lnSpc>
                          <a:spcPct val="107000"/>
                        </a:lnSpc>
                        <a:spcBef>
                          <a:spcPts val="0"/>
                        </a:spcBef>
                        <a:spcAft>
                          <a:spcPts val="0"/>
                        </a:spcAft>
                      </a:pPr>
                      <a:r>
                        <a:rPr lang="en-US" sz="1000" dirty="0">
                          <a:solidFill>
                            <a:srgbClr val="FF0066"/>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b="1" dirty="0">
                          <a:solidFill>
                            <a:srgbClr val="FF0066"/>
                          </a:solidFill>
                          <a:effectLst/>
                          <a:latin typeface="Comic Sans MS" panose="030F0702030302020204" pitchFamily="66" charset="0"/>
                          <a:ea typeface="Calibri" panose="020F0502020204030204" pitchFamily="34" charset="0"/>
                          <a:cs typeface="Times New Roman" panose="02020603050405020304" pitchFamily="18" charset="0"/>
                        </a:rPr>
                        <a:t>Bats</a:t>
                      </a:r>
                    </a:p>
                    <a:p>
                      <a:pPr marL="0" marR="0" algn="l">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-Speed Sounds</a:t>
                      </a: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-Red and Green words</a:t>
                      </a: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-Read story</a:t>
                      </a: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-Hold a Sentence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BREAK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Compare Groups of Objects</a:t>
                      </a: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hlinkClick r:id="rId4"/>
                        </a:rPr>
                        <a:t>https://vimeo.com/483168827</a:t>
                      </a: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GB" sz="1000" dirty="0">
                          <a:effectLst/>
                          <a:latin typeface="Comic Sans MS" panose="030F0702030302020204" pitchFamily="66" charset="0"/>
                          <a:ea typeface="Calibri" panose="020F0502020204030204" pitchFamily="34" charset="0"/>
                          <a:cs typeface="Times New Roman" panose="02020603050405020304" pitchFamily="18" charset="0"/>
                        </a:rPr>
                        <a:t>Worksheet</a:t>
                      </a: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LUNCH</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RE</a:t>
                      </a:r>
                    </a:p>
                    <a:p>
                      <a:pPr marL="0" marR="0" algn="ctr">
                        <a:lnSpc>
                          <a:spcPct val="107000"/>
                        </a:lnSpc>
                        <a:spcBef>
                          <a:spcPts val="0"/>
                        </a:spcBef>
                        <a:spcAft>
                          <a:spcPts val="0"/>
                        </a:spcAft>
                      </a:pPr>
                      <a:endPar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GB"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W</a:t>
                      </a:r>
                      <a:r>
                        <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hat do people think about God?</a:t>
                      </a:r>
                    </a:p>
                    <a:p>
                      <a:pPr marL="0" marR="0" algn="ctr">
                        <a:lnSpc>
                          <a:spcPct val="107000"/>
                        </a:lnSpc>
                        <a:spcBef>
                          <a:spcPts val="0"/>
                        </a:spcBef>
                        <a:spcAft>
                          <a:spcPts val="0"/>
                        </a:spcAft>
                      </a:pPr>
                      <a:endPar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GB"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W</a:t>
                      </a:r>
                      <a:r>
                        <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hat do Muslims think about God?</a:t>
                      </a:r>
                      <a:endParaRPr lang="en-US" sz="1000" b="1"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Rev Julie </a:t>
                      </a:r>
                      <a:endParaRPr lang="en-US" sz="10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Reading Time</a:t>
                      </a:r>
                      <a:endParaRPr lang="en-US" sz="1000" b="1"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65155871"/>
                  </a:ext>
                </a:extLst>
              </a:tr>
            </a:tbl>
          </a:graphicData>
        </a:graphic>
      </p:graphicFrame>
      <p:pic>
        <p:nvPicPr>
          <p:cNvPr id="8" name="Picture 7">
            <a:extLst>
              <a:ext uri="{FF2B5EF4-FFF2-40B4-BE49-F238E27FC236}">
                <a16:creationId xmlns:a16="http://schemas.microsoft.com/office/drawing/2014/main" id="{56C73C03-F11D-4CF6-B777-B04730B67123}"/>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892290" y="4388628"/>
            <a:ext cx="219075" cy="106680"/>
          </a:xfrm>
          <a:prstGeom prst="rect">
            <a:avLst/>
          </a:prstGeom>
        </p:spPr>
      </p:pic>
      <p:pic>
        <p:nvPicPr>
          <p:cNvPr id="10" name="Picture 9">
            <a:extLst>
              <a:ext uri="{FF2B5EF4-FFF2-40B4-BE49-F238E27FC236}">
                <a16:creationId xmlns:a16="http://schemas.microsoft.com/office/drawing/2014/main" id="{455759E2-5C1F-490C-97B4-308BB054A767}"/>
              </a:ext>
            </a:extLst>
          </p:cNvPr>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1930390" y="4982526"/>
            <a:ext cx="180975" cy="184785"/>
          </a:xfrm>
          <a:prstGeom prst="rect">
            <a:avLst/>
          </a:prstGeom>
        </p:spPr>
      </p:pic>
      <p:pic>
        <p:nvPicPr>
          <p:cNvPr id="11" name="Picture 10">
            <a:extLst>
              <a:ext uri="{FF2B5EF4-FFF2-40B4-BE49-F238E27FC236}">
                <a16:creationId xmlns:a16="http://schemas.microsoft.com/office/drawing/2014/main" id="{4EE36050-00A0-47B3-ADE1-C28CBAD4200C}"/>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3402944" y="4388628"/>
            <a:ext cx="219075" cy="106680"/>
          </a:xfrm>
          <a:prstGeom prst="rect">
            <a:avLst/>
          </a:prstGeom>
        </p:spPr>
      </p:pic>
      <p:pic>
        <p:nvPicPr>
          <p:cNvPr id="12" name="Picture 11">
            <a:extLst>
              <a:ext uri="{FF2B5EF4-FFF2-40B4-BE49-F238E27FC236}">
                <a16:creationId xmlns:a16="http://schemas.microsoft.com/office/drawing/2014/main" id="{DAFEB695-8C8C-4E99-AA48-00DA7CB52342}"/>
              </a:ext>
            </a:extLst>
          </p:cNvPr>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3441044" y="4617658"/>
            <a:ext cx="180975" cy="184785"/>
          </a:xfrm>
          <a:prstGeom prst="rect">
            <a:avLst/>
          </a:prstGeom>
        </p:spPr>
      </p:pic>
    </p:spTree>
    <p:extLst>
      <p:ext uri="{BB962C8B-B14F-4D97-AF65-F5344CB8AC3E}">
        <p14:creationId xmlns:p14="http://schemas.microsoft.com/office/powerpoint/2010/main" val="21039581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6E6863-D80F-4AF9-931F-67B46D1E550F}"/>
              </a:ext>
            </a:extLst>
          </p:cNvPr>
          <p:cNvSpPr>
            <a:spLocks noGrp="1"/>
          </p:cNvSpPr>
          <p:nvPr>
            <p:ph type="title"/>
          </p:nvPr>
        </p:nvSpPr>
        <p:spPr>
          <a:xfrm>
            <a:off x="838201" y="545234"/>
            <a:ext cx="10515600" cy="1325563"/>
          </a:xfrm>
        </p:spPr>
        <p:txBody>
          <a:bodyPr>
            <a:normAutofit fontScale="90000"/>
          </a:bodyPr>
          <a:lstStyle/>
          <a:p>
            <a:pPr>
              <a:buFont typeface="Arial" panose="020B0604020202020204" pitchFamily="34" charset="0"/>
              <a:buChar char="•"/>
            </a:pP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r>
              <a:rPr lang="en-GB" sz="4000" u="sng" dirty="0">
                <a:latin typeface="Comic Sans MS" panose="030F0702030302020204" pitchFamily="66" charset="0"/>
              </a:rPr>
              <a:t>RWI</a:t>
            </a:r>
            <a:r>
              <a:rPr lang="en-GB" sz="3200" u="sng" dirty="0">
                <a:latin typeface="Comic Sans MS" panose="030F0702030302020204" pitchFamily="66" charset="0"/>
              </a:rPr>
              <a:t>    </a:t>
            </a:r>
            <a:br>
              <a:rPr lang="en-GB" sz="3200" dirty="0">
                <a:latin typeface="Comic Sans MS" panose="030F0702030302020204" pitchFamily="66" charset="0"/>
              </a:rPr>
            </a:br>
            <a:r>
              <a:rPr lang="en-GB" sz="3600" dirty="0">
                <a:latin typeface="Comic Sans MS" panose="030F0702030302020204" pitchFamily="66" charset="0"/>
              </a:rPr>
              <a:t>Each day for RWI you will need</a:t>
            </a: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600" u="sng" dirty="0">
                <a:latin typeface="Comic Sans MS" panose="030F0702030302020204" pitchFamily="66" charset="0"/>
              </a:rPr>
              <a:t>Rainbow</a:t>
            </a:r>
            <a:r>
              <a:rPr lang="en-GB" sz="3200" u="sng" dirty="0">
                <a:latin typeface="Comic Sans MS" panose="030F0702030302020204" pitchFamily="66" charset="0"/>
              </a:rPr>
              <a:t> Group</a:t>
            </a:r>
            <a:r>
              <a:rPr lang="en-GB" sz="3200" dirty="0">
                <a:latin typeface="Comic Sans MS" panose="030F0702030302020204" pitchFamily="66" charset="0"/>
              </a:rPr>
              <a:t>                       </a:t>
            </a:r>
            <a:r>
              <a:rPr lang="en-GB" sz="3600" u="sng" dirty="0">
                <a:latin typeface="Comic Sans MS" panose="030F0702030302020204" pitchFamily="66" charset="0"/>
              </a:rPr>
              <a:t>Sunshine Group</a:t>
            </a:r>
            <a:br>
              <a:rPr lang="en-GB" sz="3200" u="sng" dirty="0">
                <a:latin typeface="Comic Sans MS" panose="030F0702030302020204" pitchFamily="66" charset="0"/>
              </a:rPr>
            </a:br>
            <a:r>
              <a:rPr lang="en-GB" sz="3200" u="sng" dirty="0">
                <a:latin typeface="Comic Sans MS" panose="030F0702030302020204" pitchFamily="66" charset="0"/>
              </a:rPr>
              <a:t>           </a:t>
            </a: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The Web                                  Snow</a:t>
            </a:r>
            <a:br>
              <a:rPr lang="en-GB" sz="3200" dirty="0">
                <a:latin typeface="Comic Sans MS" panose="030F0702030302020204" pitchFamily="66" charset="0"/>
              </a:rPr>
            </a:br>
            <a:r>
              <a:rPr lang="en-GB" sz="3200" dirty="0">
                <a:latin typeface="Comic Sans MS" panose="030F0702030302020204" pitchFamily="66" charset="0"/>
              </a:rPr>
              <a:t>                    book                                         book                    </a:t>
            </a:r>
            <a:br>
              <a:rPr lang="en-GB" sz="3200" dirty="0">
                <a:latin typeface="Comic Sans MS" panose="030F0702030302020204" pitchFamily="66" charset="0"/>
              </a:rPr>
            </a:br>
            <a:br>
              <a:rPr lang="en-GB" sz="32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‘Weekly Writing sheet’ RWI (from</a:t>
            </a:r>
            <a:br>
              <a:rPr lang="en-GB" sz="3600" dirty="0">
                <a:latin typeface="Comic Sans MS" panose="030F0702030302020204" pitchFamily="66" charset="0"/>
              </a:rPr>
            </a:br>
            <a:r>
              <a:rPr lang="en-GB" sz="3600" dirty="0">
                <a:latin typeface="Comic Sans MS" panose="030F0702030302020204" pitchFamily="66" charset="0"/>
              </a:rPr>
              <a:t>                        your pack)</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100" i="1" dirty="0">
                <a:solidFill>
                  <a:srgbClr val="FFC000"/>
                </a:solidFill>
                <a:latin typeface="Comic Sans MS" panose="030F0702030302020204" pitchFamily="66" charset="0"/>
              </a:rPr>
              <a:t>Could you please download the relevant book for your child as we will continue to read it throughout the week.</a:t>
            </a: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endParaRPr lang="en-US" sz="3200" dirty="0">
              <a:latin typeface="Comic Sans MS" panose="030F0702030302020204" pitchFamily="66" charset="0"/>
            </a:endParaRPr>
          </a:p>
        </p:txBody>
      </p:sp>
      <p:pic>
        <p:nvPicPr>
          <p:cNvPr id="4" name="Picture 3">
            <a:extLst>
              <a:ext uri="{FF2B5EF4-FFF2-40B4-BE49-F238E27FC236}">
                <a16:creationId xmlns:a16="http://schemas.microsoft.com/office/drawing/2014/main" id="{14B89A3A-66B9-42B2-B337-CCD28E9EE90A}"/>
              </a:ext>
            </a:extLst>
          </p:cNvPr>
          <p:cNvPicPr>
            <a:picLocks noChangeAspect="1"/>
          </p:cNvPicPr>
          <p:nvPr/>
        </p:nvPicPr>
        <p:blipFill>
          <a:blip r:embed="rId2"/>
          <a:stretch>
            <a:fillRect/>
          </a:stretch>
        </p:blipFill>
        <p:spPr>
          <a:xfrm>
            <a:off x="7910945" y="365125"/>
            <a:ext cx="3442854" cy="1089321"/>
          </a:xfrm>
          <a:prstGeom prst="rect">
            <a:avLst/>
          </a:prstGeom>
          <a:solidFill>
            <a:schemeClr val="accent4">
              <a:lumMod val="20000"/>
              <a:lumOff val="80000"/>
            </a:schemeClr>
          </a:solidFill>
        </p:spPr>
      </p:pic>
      <p:pic>
        <p:nvPicPr>
          <p:cNvPr id="5" name="Picture 4">
            <a:extLst>
              <a:ext uri="{FF2B5EF4-FFF2-40B4-BE49-F238E27FC236}">
                <a16:creationId xmlns:a16="http://schemas.microsoft.com/office/drawing/2014/main" id="{FD4AFA3A-9C58-47A2-B4EF-58C05798AEBB}"/>
              </a:ext>
            </a:extLst>
          </p:cNvPr>
          <p:cNvPicPr>
            <a:picLocks noChangeAspect="1"/>
          </p:cNvPicPr>
          <p:nvPr/>
        </p:nvPicPr>
        <p:blipFill>
          <a:blip r:embed="rId3"/>
          <a:stretch>
            <a:fillRect/>
          </a:stretch>
        </p:blipFill>
        <p:spPr>
          <a:xfrm>
            <a:off x="1018311" y="4162488"/>
            <a:ext cx="2126672" cy="1381778"/>
          </a:xfrm>
          <a:prstGeom prst="rect">
            <a:avLst/>
          </a:prstGeom>
        </p:spPr>
      </p:pic>
      <p:pic>
        <p:nvPicPr>
          <p:cNvPr id="3" name="Picture 2">
            <a:extLst>
              <a:ext uri="{FF2B5EF4-FFF2-40B4-BE49-F238E27FC236}">
                <a16:creationId xmlns:a16="http://schemas.microsoft.com/office/drawing/2014/main" id="{A05E12B4-0EAC-46CC-8EF4-5E9EC45F1A62}"/>
              </a:ext>
            </a:extLst>
          </p:cNvPr>
          <p:cNvPicPr>
            <a:picLocks noChangeAspect="1"/>
          </p:cNvPicPr>
          <p:nvPr/>
        </p:nvPicPr>
        <p:blipFill>
          <a:blip r:embed="rId4"/>
          <a:stretch>
            <a:fillRect/>
          </a:stretch>
        </p:blipFill>
        <p:spPr>
          <a:xfrm>
            <a:off x="6234545" y="2419350"/>
            <a:ext cx="2087707" cy="1456539"/>
          </a:xfrm>
          <a:prstGeom prst="rect">
            <a:avLst/>
          </a:prstGeom>
        </p:spPr>
      </p:pic>
      <p:pic>
        <p:nvPicPr>
          <p:cNvPr id="6" name="Picture 5">
            <a:extLst>
              <a:ext uri="{FF2B5EF4-FFF2-40B4-BE49-F238E27FC236}">
                <a16:creationId xmlns:a16="http://schemas.microsoft.com/office/drawing/2014/main" id="{DA2A51B2-04A2-4EA6-B17D-ACD321E77289}"/>
              </a:ext>
            </a:extLst>
          </p:cNvPr>
          <p:cNvPicPr>
            <a:picLocks noChangeAspect="1"/>
          </p:cNvPicPr>
          <p:nvPr/>
        </p:nvPicPr>
        <p:blipFill>
          <a:blip r:embed="rId5"/>
          <a:stretch>
            <a:fillRect/>
          </a:stretch>
        </p:blipFill>
        <p:spPr>
          <a:xfrm>
            <a:off x="872063" y="2419350"/>
            <a:ext cx="2112783" cy="1456539"/>
          </a:xfrm>
          <a:prstGeom prst="rect">
            <a:avLst/>
          </a:prstGeom>
        </p:spPr>
      </p:pic>
      <p:pic>
        <p:nvPicPr>
          <p:cNvPr id="7" name="Picture 6">
            <a:extLst>
              <a:ext uri="{FF2B5EF4-FFF2-40B4-BE49-F238E27FC236}">
                <a16:creationId xmlns:a16="http://schemas.microsoft.com/office/drawing/2014/main" id="{14593007-F38C-4DEB-8325-6B02E93B9595}"/>
              </a:ext>
            </a:extLst>
          </p:cNvPr>
          <p:cNvPicPr>
            <a:picLocks noChangeAspect="1"/>
          </p:cNvPicPr>
          <p:nvPr/>
        </p:nvPicPr>
        <p:blipFill>
          <a:blip r:embed="rId6"/>
          <a:stretch>
            <a:fillRect/>
          </a:stretch>
        </p:blipFill>
        <p:spPr>
          <a:xfrm>
            <a:off x="6026729" y="2419350"/>
            <a:ext cx="2352675" cy="1590675"/>
          </a:xfrm>
          <a:prstGeom prst="rect">
            <a:avLst/>
          </a:prstGeom>
        </p:spPr>
      </p:pic>
      <p:pic>
        <p:nvPicPr>
          <p:cNvPr id="8" name="Picture 7">
            <a:extLst>
              <a:ext uri="{FF2B5EF4-FFF2-40B4-BE49-F238E27FC236}">
                <a16:creationId xmlns:a16="http://schemas.microsoft.com/office/drawing/2014/main" id="{B8AEAA0D-1A0B-429D-99AB-79F322AFD70A}"/>
              </a:ext>
            </a:extLst>
          </p:cNvPr>
          <p:cNvPicPr>
            <a:picLocks noChangeAspect="1"/>
          </p:cNvPicPr>
          <p:nvPr/>
        </p:nvPicPr>
        <p:blipFill>
          <a:blip r:embed="rId7"/>
          <a:stretch>
            <a:fillRect/>
          </a:stretch>
        </p:blipFill>
        <p:spPr>
          <a:xfrm>
            <a:off x="833872" y="2400301"/>
            <a:ext cx="2258068" cy="1456540"/>
          </a:xfrm>
          <a:prstGeom prst="rect">
            <a:avLst/>
          </a:prstGeom>
        </p:spPr>
      </p:pic>
    </p:spTree>
    <p:extLst>
      <p:ext uri="{BB962C8B-B14F-4D97-AF65-F5344CB8AC3E}">
        <p14:creationId xmlns:p14="http://schemas.microsoft.com/office/powerpoint/2010/main" val="37810414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1223962" y="1066005"/>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Rainbow Group</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r>
              <a:rPr lang="en-GB" sz="4000" u="sng" dirty="0">
                <a:latin typeface="Comic Sans MS" panose="030F0702030302020204" pitchFamily="66" charset="0"/>
              </a:rPr>
              <a:t>Our new sound for this week: </a:t>
            </a:r>
            <a:r>
              <a:rPr lang="en-GB" sz="6700" u="sng" dirty="0" err="1">
                <a:solidFill>
                  <a:srgbClr val="C00000"/>
                </a:solidFill>
                <a:latin typeface="Comic Sans MS" panose="030F0702030302020204" pitchFamily="66" charset="0"/>
              </a:rPr>
              <a:t>ir</a:t>
            </a:r>
            <a:endParaRPr lang="en-US" sz="6700" u="sng" dirty="0">
              <a:latin typeface="Comic Sans MS" panose="030F0702030302020204" pitchFamily="66" charset="0"/>
            </a:endParaRPr>
          </a:p>
        </p:txBody>
      </p:sp>
      <p:pic>
        <p:nvPicPr>
          <p:cNvPr id="4" name="Picture 3">
            <a:extLst>
              <a:ext uri="{FF2B5EF4-FFF2-40B4-BE49-F238E27FC236}">
                <a16:creationId xmlns:a16="http://schemas.microsoft.com/office/drawing/2014/main" id="{27A7B2F7-5EE6-4D93-B88E-38EB501D61D9}"/>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371600" y="789781"/>
            <a:ext cx="1162050" cy="552449"/>
          </a:xfrm>
          <a:prstGeom prst="rect">
            <a:avLst/>
          </a:prstGeom>
        </p:spPr>
      </p:pic>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4"/>
          <a:stretch>
            <a:fillRect/>
          </a:stretch>
        </p:blipFill>
        <p:spPr>
          <a:xfrm>
            <a:off x="9043988" y="489349"/>
            <a:ext cx="2695574" cy="852881"/>
          </a:xfrm>
          <a:prstGeom prst="rect">
            <a:avLst/>
          </a:prstGeom>
        </p:spPr>
      </p:pic>
      <p:pic>
        <p:nvPicPr>
          <p:cNvPr id="1026" name="Picture 2" descr="Whirl and twirl ir – St Thomas More Catholic First School">
            <a:extLst>
              <a:ext uri="{FF2B5EF4-FFF2-40B4-BE49-F238E27FC236}">
                <a16:creationId xmlns:a16="http://schemas.microsoft.com/office/drawing/2014/main" id="{45E74927-ACA0-4C0A-93B7-1E0FA29A42A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33770" y="3180252"/>
            <a:ext cx="2124230" cy="29541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27438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976746" y="915789"/>
            <a:ext cx="10515600" cy="1325563"/>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Sunshine Group</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r>
              <a:rPr lang="en-GB" sz="4000" u="sng" dirty="0">
                <a:latin typeface="Comic Sans MS" panose="030F0702030302020204" pitchFamily="66" charset="0"/>
              </a:rPr>
              <a:t>Our new sound for this week:</a:t>
            </a:r>
            <a:r>
              <a:rPr lang="en-GB" sz="6000" u="sng" dirty="0">
                <a:latin typeface="Comic Sans MS" panose="030F0702030302020204" pitchFamily="66" charset="0"/>
              </a:rPr>
              <a:t> </a:t>
            </a:r>
            <a:r>
              <a:rPr lang="en-GB" sz="6000" u="sng" dirty="0">
                <a:solidFill>
                  <a:srgbClr val="C00000"/>
                </a:solidFill>
                <a:latin typeface="Comic Sans MS" panose="030F0702030302020204" pitchFamily="66" charset="0"/>
              </a:rPr>
              <a:t>are</a:t>
            </a:r>
            <a:endParaRPr lang="en-US" sz="4000" u="sng" dirty="0">
              <a:solidFill>
                <a:srgbClr val="C00000"/>
              </a:solidFill>
              <a:latin typeface="Comic Sans MS" panose="030F0702030302020204" pitchFamily="66" charset="0"/>
            </a:endParaRPr>
          </a:p>
        </p:txBody>
      </p:sp>
      <p:pic>
        <p:nvPicPr>
          <p:cNvPr id="3" name="Picture 2">
            <a:extLst>
              <a:ext uri="{FF2B5EF4-FFF2-40B4-BE49-F238E27FC236}">
                <a16:creationId xmlns:a16="http://schemas.microsoft.com/office/drawing/2014/main" id="{7A66372A-D5B5-4E1D-8FCF-D0FC8A110814}"/>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219201" y="511029"/>
            <a:ext cx="1069124" cy="1033753"/>
          </a:xfrm>
          <a:prstGeom prst="rect">
            <a:avLst/>
          </a:prstGeom>
        </p:spPr>
      </p:pic>
      <p:pic>
        <p:nvPicPr>
          <p:cNvPr id="5" name="Picture 4">
            <a:extLst>
              <a:ext uri="{FF2B5EF4-FFF2-40B4-BE49-F238E27FC236}">
                <a16:creationId xmlns:a16="http://schemas.microsoft.com/office/drawing/2014/main" id="{3F648A0A-0D4B-4B51-A47D-96F3263FBF29}"/>
              </a:ext>
            </a:extLst>
          </p:cNvPr>
          <p:cNvPicPr>
            <a:picLocks noChangeAspect="1"/>
          </p:cNvPicPr>
          <p:nvPr/>
        </p:nvPicPr>
        <p:blipFill>
          <a:blip r:embed="rId4"/>
          <a:stretch>
            <a:fillRect/>
          </a:stretch>
        </p:blipFill>
        <p:spPr>
          <a:xfrm>
            <a:off x="9043988" y="489349"/>
            <a:ext cx="2695574" cy="852881"/>
          </a:xfrm>
          <a:prstGeom prst="rect">
            <a:avLst/>
          </a:prstGeom>
        </p:spPr>
      </p:pic>
      <p:pic>
        <p:nvPicPr>
          <p:cNvPr id="6" name="Picture 5">
            <a:extLst>
              <a:ext uri="{FF2B5EF4-FFF2-40B4-BE49-F238E27FC236}">
                <a16:creationId xmlns:a16="http://schemas.microsoft.com/office/drawing/2014/main" id="{BD87F74F-B92B-4E87-8A2A-8CEB9ADF936C}"/>
              </a:ext>
            </a:extLst>
          </p:cNvPr>
          <p:cNvPicPr>
            <a:picLocks noChangeAspect="1"/>
          </p:cNvPicPr>
          <p:nvPr/>
        </p:nvPicPr>
        <p:blipFill>
          <a:blip r:embed="rId5"/>
          <a:stretch>
            <a:fillRect/>
          </a:stretch>
        </p:blipFill>
        <p:spPr>
          <a:xfrm>
            <a:off x="4231930" y="3261356"/>
            <a:ext cx="2639926" cy="2680855"/>
          </a:xfrm>
          <a:prstGeom prst="rect">
            <a:avLst/>
          </a:prstGeom>
        </p:spPr>
      </p:pic>
    </p:spTree>
    <p:extLst>
      <p:ext uri="{BB962C8B-B14F-4D97-AF65-F5344CB8AC3E}">
        <p14:creationId xmlns:p14="http://schemas.microsoft.com/office/powerpoint/2010/main" val="21943772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1202081" y="4151196"/>
            <a:ext cx="6541744" cy="1569660"/>
          </a:xfrm>
          <a:prstGeom prst="rect">
            <a:avLst/>
          </a:prstGeom>
        </p:spPr>
        <p:txBody>
          <a:bodyPr wrap="square">
            <a:spAutoFit/>
          </a:bodyPr>
          <a:lstStyle/>
          <a:p>
            <a:r>
              <a:rPr lang="en-GB" sz="3200" dirty="0">
                <a:solidFill>
                  <a:srgbClr val="FF0000"/>
                </a:solidFill>
                <a:latin typeface="Comic Sans MS" panose="030F0702030302020204" pitchFamily="66" charset="0"/>
              </a:rPr>
              <a:t>Begin by reading the </a:t>
            </a:r>
            <a:r>
              <a:rPr lang="en-GB" sz="3200" u="sng" dirty="0">
                <a:solidFill>
                  <a:srgbClr val="FF0000"/>
                </a:solidFill>
                <a:latin typeface="Comic Sans MS" panose="030F0702030302020204" pitchFamily="66" charset="0"/>
              </a:rPr>
              <a:t>Speed Sounds </a:t>
            </a:r>
            <a:r>
              <a:rPr lang="en-GB" sz="3200" dirty="0">
                <a:solidFill>
                  <a:srgbClr val="FF0000"/>
                </a:solidFill>
                <a:latin typeface="Comic Sans MS" panose="030F0702030302020204" pitchFamily="66" charset="0"/>
              </a:rPr>
              <a:t>to an adult (just like we do in class).</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611626" y="4178758"/>
            <a:ext cx="1322950" cy="1699202"/>
          </a:xfrm>
        </p:spPr>
      </p:pic>
      <p:pic>
        <p:nvPicPr>
          <p:cNvPr id="10" name="Picture 9">
            <a:extLst>
              <a:ext uri="{FF2B5EF4-FFF2-40B4-BE49-F238E27FC236}">
                <a16:creationId xmlns:a16="http://schemas.microsoft.com/office/drawing/2014/main" id="{C3B36ED5-57AA-428E-920A-AC8C12A80406}"/>
              </a:ext>
            </a:extLst>
          </p:cNvPr>
          <p:cNvPicPr>
            <a:picLocks noChangeAspect="1"/>
          </p:cNvPicPr>
          <p:nvPr/>
        </p:nvPicPr>
        <p:blipFill>
          <a:blip r:embed="rId5"/>
          <a:stretch>
            <a:fillRect/>
          </a:stretch>
        </p:blipFill>
        <p:spPr>
          <a:xfrm>
            <a:off x="3784023" y="1689902"/>
            <a:ext cx="3012731" cy="2033804"/>
          </a:xfrm>
          <a:prstGeom prst="rect">
            <a:avLst/>
          </a:prstGeom>
        </p:spPr>
      </p:pic>
    </p:spTree>
    <p:extLst>
      <p:ext uri="{BB962C8B-B14F-4D97-AF65-F5344CB8AC3E}">
        <p14:creationId xmlns:p14="http://schemas.microsoft.com/office/powerpoint/2010/main" val="6478823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1029999" y="4173443"/>
            <a:ext cx="6541744" cy="2062103"/>
          </a:xfrm>
          <a:prstGeom prst="rect">
            <a:avLst/>
          </a:prstGeom>
        </p:spPr>
        <p:txBody>
          <a:bodyPr wrap="square">
            <a:spAutoFit/>
          </a:bodyPr>
          <a:lstStyle/>
          <a:p>
            <a:r>
              <a:rPr lang="en-GB" sz="3200" dirty="0">
                <a:solidFill>
                  <a:srgbClr val="FF0000"/>
                </a:solidFill>
                <a:latin typeface="Comic Sans MS" panose="030F0702030302020204" pitchFamily="66" charset="0"/>
              </a:rPr>
              <a:t>After that you are ready to read through the</a:t>
            </a:r>
            <a:r>
              <a:rPr lang="en-GB" sz="3200" u="sng" dirty="0">
                <a:solidFill>
                  <a:srgbClr val="FF0000"/>
                </a:solidFill>
                <a:latin typeface="Comic Sans MS" panose="030F0702030302020204" pitchFamily="66" charset="0"/>
              </a:rPr>
              <a:t> Green and Red Words</a:t>
            </a:r>
            <a:r>
              <a:rPr lang="en-GB" sz="3200" dirty="0">
                <a:solidFill>
                  <a:srgbClr val="FF0000"/>
                </a:solidFill>
                <a:latin typeface="Comic Sans MS" panose="030F0702030302020204" pitchFamily="66" charset="0"/>
              </a:rPr>
              <a:t> to an adult (just like we do in class).</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044730" y="2828059"/>
            <a:ext cx="1322950" cy="1699202"/>
          </a:xfrm>
        </p:spPr>
      </p:pic>
      <p:pic>
        <p:nvPicPr>
          <p:cNvPr id="1026" name="Picture 2" descr="RWI Storybook Green Words &amp; Red Words - YouTube">
            <a:extLst>
              <a:ext uri="{FF2B5EF4-FFF2-40B4-BE49-F238E27FC236}">
                <a16:creationId xmlns:a16="http://schemas.microsoft.com/office/drawing/2014/main" id="{64941298-DAD7-44A8-BEB7-9BFBE805F44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29999" y="1659082"/>
            <a:ext cx="3117273" cy="23379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87517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988435" y="1917968"/>
            <a:ext cx="6541744" cy="3046988"/>
          </a:xfrm>
          <a:prstGeom prst="rect">
            <a:avLst/>
          </a:prstGeom>
        </p:spPr>
        <p:txBody>
          <a:bodyPr wrap="square">
            <a:spAutoFit/>
          </a:bodyPr>
          <a:lstStyle/>
          <a:p>
            <a:r>
              <a:rPr lang="en-GB" sz="3200" dirty="0">
                <a:solidFill>
                  <a:srgbClr val="00B050"/>
                </a:solidFill>
                <a:latin typeface="Comic Sans MS" panose="030F0702030302020204" pitchFamily="66" charset="0"/>
              </a:rPr>
              <a:t>Adults could you look at the </a:t>
            </a:r>
            <a:r>
              <a:rPr lang="en-GB" sz="3200" u="sng" dirty="0">
                <a:solidFill>
                  <a:srgbClr val="00B050"/>
                </a:solidFill>
                <a:latin typeface="Comic Sans MS" panose="030F0702030302020204" pitchFamily="66" charset="0"/>
              </a:rPr>
              <a:t>vocabulary</a:t>
            </a:r>
            <a:r>
              <a:rPr lang="en-GB" sz="3200" dirty="0">
                <a:solidFill>
                  <a:srgbClr val="00B050"/>
                </a:solidFill>
                <a:latin typeface="Comic Sans MS" panose="030F0702030302020204" pitchFamily="66" charset="0"/>
              </a:rPr>
              <a:t> list and make sure that your child knows what each word means. Then you are ready to talk through the </a:t>
            </a:r>
            <a:r>
              <a:rPr lang="en-GB" sz="3200" u="sng" dirty="0">
                <a:solidFill>
                  <a:srgbClr val="00B050"/>
                </a:solidFill>
                <a:latin typeface="Comic Sans MS" panose="030F0702030302020204" pitchFamily="66" charset="0"/>
              </a:rPr>
              <a:t>introduction</a:t>
            </a:r>
            <a:r>
              <a:rPr lang="en-GB" sz="3200" dirty="0">
                <a:solidFill>
                  <a:srgbClr val="00B050"/>
                </a:solidFill>
                <a:latin typeface="Comic Sans MS" panose="030F0702030302020204" pitchFamily="66" charset="0"/>
              </a:rPr>
              <a:t> with your child. </a:t>
            </a:r>
            <a:endParaRPr lang="en-US" sz="3200" dirty="0">
              <a:solidFill>
                <a:srgbClr val="00B05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239184" y="2897332"/>
            <a:ext cx="1322950" cy="1699202"/>
          </a:xfrm>
        </p:spPr>
      </p:pic>
    </p:spTree>
    <p:extLst>
      <p:ext uri="{BB962C8B-B14F-4D97-AF65-F5344CB8AC3E}">
        <p14:creationId xmlns:p14="http://schemas.microsoft.com/office/powerpoint/2010/main" val="13621361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808326" y="2644170"/>
            <a:ext cx="6541744" cy="1569660"/>
          </a:xfrm>
          <a:prstGeom prst="rect">
            <a:avLst/>
          </a:prstGeom>
        </p:spPr>
        <p:txBody>
          <a:bodyPr wrap="square">
            <a:spAutoFit/>
          </a:bodyPr>
          <a:lstStyle/>
          <a:p>
            <a:r>
              <a:rPr lang="en-GB" sz="3200" dirty="0">
                <a:solidFill>
                  <a:srgbClr val="FF0000"/>
                </a:solidFill>
                <a:latin typeface="Comic Sans MS" panose="030F0702030302020204" pitchFamily="66" charset="0"/>
              </a:rPr>
              <a:t>You are now ready to </a:t>
            </a:r>
            <a:r>
              <a:rPr lang="en-GB" sz="3200" u="sng" dirty="0">
                <a:solidFill>
                  <a:srgbClr val="FF0000"/>
                </a:solidFill>
                <a:latin typeface="Comic Sans MS" panose="030F0702030302020204" pitchFamily="66" charset="0"/>
              </a:rPr>
              <a:t>read</a:t>
            </a:r>
            <a:r>
              <a:rPr lang="en-GB" sz="3200" dirty="0">
                <a:solidFill>
                  <a:srgbClr val="FF0000"/>
                </a:solidFill>
                <a:latin typeface="Comic Sans MS" panose="030F0702030302020204" pitchFamily="66" charset="0"/>
              </a:rPr>
              <a:t> your book to an adult. Remember to pause at a full stop.</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239184" y="2897332"/>
            <a:ext cx="1322950" cy="1699202"/>
          </a:xfrm>
        </p:spPr>
      </p:pic>
    </p:spTree>
    <p:extLst>
      <p:ext uri="{BB962C8B-B14F-4D97-AF65-F5344CB8AC3E}">
        <p14:creationId xmlns:p14="http://schemas.microsoft.com/office/powerpoint/2010/main" val="33848552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sp>
        <p:nvSpPr>
          <p:cNvPr id="3" name="Rectangle 2">
            <a:extLst>
              <a:ext uri="{FF2B5EF4-FFF2-40B4-BE49-F238E27FC236}">
                <a16:creationId xmlns:a16="http://schemas.microsoft.com/office/drawing/2014/main" id="{E3B1BE7B-30E8-4AC8-8891-DB121935393B}"/>
              </a:ext>
            </a:extLst>
          </p:cNvPr>
          <p:cNvSpPr/>
          <p:nvPr/>
        </p:nvSpPr>
        <p:spPr>
          <a:xfrm>
            <a:off x="597910" y="1763179"/>
            <a:ext cx="8981519" cy="4524315"/>
          </a:xfrm>
          <a:prstGeom prst="rect">
            <a:avLst/>
          </a:prstGeom>
        </p:spPr>
        <p:txBody>
          <a:bodyPr wrap="square">
            <a:spAutoFit/>
          </a:bodyPr>
          <a:lstStyle/>
          <a:p>
            <a:r>
              <a:rPr lang="en-GB" sz="3200" dirty="0">
                <a:solidFill>
                  <a:srgbClr val="FF0000"/>
                </a:solidFill>
                <a:latin typeface="Comic Sans MS" panose="030F0702030302020204" pitchFamily="66" charset="0"/>
              </a:rPr>
              <a:t>Once you have completed this, then you are ready to work on the </a:t>
            </a:r>
            <a:r>
              <a:rPr lang="en-GB" sz="3200" u="sng" dirty="0">
                <a:solidFill>
                  <a:srgbClr val="FF0000"/>
                </a:solidFill>
                <a:latin typeface="Comic Sans MS" panose="030F0702030302020204" pitchFamily="66" charset="0"/>
              </a:rPr>
              <a:t>Hold a Sentence</a:t>
            </a:r>
            <a:r>
              <a:rPr lang="en-GB" sz="3200" dirty="0">
                <a:solidFill>
                  <a:srgbClr val="FF0000"/>
                </a:solidFill>
                <a:latin typeface="Comic Sans MS" panose="030F0702030302020204" pitchFamily="66" charset="0"/>
              </a:rPr>
              <a:t> (see next slide for the sentence for each group)</a:t>
            </a:r>
          </a:p>
          <a:p>
            <a:endParaRPr lang="en-GB" sz="3200" dirty="0">
              <a:solidFill>
                <a:srgbClr val="FF0000"/>
              </a:solidFill>
              <a:latin typeface="Comic Sans MS" panose="030F0702030302020204" pitchFamily="66" charset="0"/>
            </a:endParaRPr>
          </a:p>
          <a:p>
            <a:r>
              <a:rPr lang="en-GB" sz="3200" dirty="0">
                <a:solidFill>
                  <a:srgbClr val="FF0000"/>
                </a:solidFill>
                <a:latin typeface="Comic Sans MS" panose="030F0702030302020204" pitchFamily="66" charset="0"/>
              </a:rPr>
              <a:t>Get  your Weekly Writing Sheet for Monday and listen to your adult say the sentence out loud to you. Remember to do the actions for capital letter and full stop. Repeat at least 3 times before you write it down.</a:t>
            </a:r>
            <a:endParaRPr lang="en-US" sz="3200" dirty="0">
              <a:solidFill>
                <a:srgbClr val="FF0000"/>
              </a:solidFill>
            </a:endParaRPr>
          </a:p>
        </p:txBody>
      </p:sp>
      <p:pic>
        <p:nvPicPr>
          <p:cNvPr id="8" name="Picture 7">
            <a:extLst>
              <a:ext uri="{FF2B5EF4-FFF2-40B4-BE49-F238E27FC236}">
                <a16:creationId xmlns:a16="http://schemas.microsoft.com/office/drawing/2014/main" id="{76D38C95-4A94-4659-9EDE-21B48CCF7E81}"/>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0096345" y="2327931"/>
            <a:ext cx="859725" cy="859725"/>
          </a:xfrm>
          <a:prstGeom prst="rect">
            <a:avLst/>
          </a:prstGeom>
        </p:spPr>
      </p:pic>
      <p:pic>
        <p:nvPicPr>
          <p:cNvPr id="13" name="Picture 12">
            <a:extLst>
              <a:ext uri="{FF2B5EF4-FFF2-40B4-BE49-F238E27FC236}">
                <a16:creationId xmlns:a16="http://schemas.microsoft.com/office/drawing/2014/main" id="{CAC31E16-1997-45B1-888E-75E3ACE41316}"/>
              </a:ext>
            </a:extLst>
          </p:cNvPr>
          <p:cNvPicPr>
            <a:picLocks noChangeAspect="1"/>
          </p:cNvPicPr>
          <p:nvPr/>
        </p:nvPicPr>
        <p:blipFill>
          <a:blip r:embed="rId5"/>
          <a:stretch>
            <a:fillRect/>
          </a:stretch>
        </p:blipFill>
        <p:spPr>
          <a:xfrm>
            <a:off x="9579429" y="3779115"/>
            <a:ext cx="2014661" cy="1309000"/>
          </a:xfrm>
          <a:prstGeom prst="rect">
            <a:avLst/>
          </a:prstGeom>
        </p:spPr>
      </p:pic>
    </p:spTree>
    <p:extLst>
      <p:ext uri="{BB962C8B-B14F-4D97-AF65-F5344CB8AC3E}">
        <p14:creationId xmlns:p14="http://schemas.microsoft.com/office/powerpoint/2010/main" val="4067798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1223962" y="1066005"/>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Rainbow Group</a:t>
            </a:r>
            <a:br>
              <a:rPr lang="en-GB" dirty="0">
                <a:latin typeface="Comic Sans MS" panose="030F0702030302020204" pitchFamily="66" charset="0"/>
              </a:rPr>
            </a:br>
            <a:r>
              <a:rPr lang="en-GB" sz="3600" dirty="0">
                <a:latin typeface="Comic Sans MS" panose="030F0702030302020204" pitchFamily="66" charset="0"/>
              </a:rPr>
              <a:t>Today’s Hold a Sentence is</a:t>
            </a:r>
            <a:r>
              <a:rPr lang="en-GB" sz="4000" dirty="0">
                <a:latin typeface="Comic Sans MS" panose="030F0702030302020204" pitchFamily="66" charset="0"/>
              </a:rPr>
              <a:t>:  </a:t>
            </a:r>
            <a:br>
              <a:rPr lang="en-GB" sz="4000" dirty="0">
                <a:latin typeface="Comic Sans MS" panose="030F0702030302020204" pitchFamily="66" charset="0"/>
              </a:rPr>
            </a:br>
            <a:br>
              <a:rPr lang="en-GB" sz="4000" dirty="0">
                <a:latin typeface="Comic Sans MS" panose="030F0702030302020204" pitchFamily="66" charset="0"/>
              </a:rPr>
            </a:br>
            <a:r>
              <a:rPr lang="en-GB" sz="4900" dirty="0">
                <a:solidFill>
                  <a:srgbClr val="00B050"/>
                </a:solidFill>
                <a:latin typeface="Comic Sans MS" panose="030F0702030302020204" pitchFamily="66" charset="0"/>
              </a:rPr>
              <a:t>It is a bug with spots.</a:t>
            </a:r>
            <a:endParaRPr lang="en-US" sz="4900" dirty="0">
              <a:solidFill>
                <a:srgbClr val="00B050"/>
              </a:solidFill>
              <a:latin typeface="Comic Sans MS" panose="030F0702030302020204" pitchFamily="66" charset="0"/>
            </a:endParaRPr>
          </a:p>
        </p:txBody>
      </p:sp>
      <p:pic>
        <p:nvPicPr>
          <p:cNvPr id="4" name="Picture 3">
            <a:extLst>
              <a:ext uri="{FF2B5EF4-FFF2-40B4-BE49-F238E27FC236}">
                <a16:creationId xmlns:a16="http://schemas.microsoft.com/office/drawing/2014/main" id="{27A7B2F7-5EE6-4D93-B88E-38EB501D61D9}"/>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371600" y="501453"/>
            <a:ext cx="1162050" cy="552449"/>
          </a:xfrm>
          <a:prstGeom prst="rect">
            <a:avLst/>
          </a:prstGeom>
        </p:spPr>
      </p:pic>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4"/>
          <a:stretch>
            <a:fillRect/>
          </a:stretch>
        </p:blipFill>
        <p:spPr>
          <a:xfrm>
            <a:off x="9200696" y="248846"/>
            <a:ext cx="2695574" cy="852881"/>
          </a:xfrm>
          <a:prstGeom prst="rect">
            <a:avLst/>
          </a:prstGeom>
        </p:spPr>
      </p:pic>
      <p:sp>
        <p:nvSpPr>
          <p:cNvPr id="3" name="Rectangle 2">
            <a:extLst>
              <a:ext uri="{FF2B5EF4-FFF2-40B4-BE49-F238E27FC236}">
                <a16:creationId xmlns:a16="http://schemas.microsoft.com/office/drawing/2014/main" id="{273409F8-9D03-4C6C-97F2-6EC2A38A2294}"/>
              </a:ext>
            </a:extLst>
          </p:cNvPr>
          <p:cNvSpPr/>
          <p:nvPr/>
        </p:nvSpPr>
        <p:spPr>
          <a:xfrm>
            <a:off x="2533650" y="3429000"/>
            <a:ext cx="4576894" cy="769441"/>
          </a:xfrm>
          <a:prstGeom prst="rect">
            <a:avLst/>
          </a:prstGeom>
        </p:spPr>
        <p:txBody>
          <a:bodyPr wrap="none">
            <a:spAutoFit/>
          </a:bodyPr>
          <a:lstStyle/>
          <a:p>
            <a:r>
              <a:rPr lang="en-GB" sz="4400" dirty="0">
                <a:latin typeface="Comic Sans MS" panose="030F0702030302020204" pitchFamily="66" charset="0"/>
              </a:rPr>
              <a:t> </a:t>
            </a:r>
            <a:r>
              <a:rPr lang="en-GB" sz="4400" u="sng" dirty="0">
                <a:latin typeface="Comic Sans MS" panose="030F0702030302020204" pitchFamily="66" charset="0"/>
              </a:rPr>
              <a:t>Sunshine Group</a:t>
            </a:r>
            <a:endParaRPr lang="en-US" sz="4400" dirty="0"/>
          </a:p>
        </p:txBody>
      </p:sp>
      <p:pic>
        <p:nvPicPr>
          <p:cNvPr id="7" name="Picture 6">
            <a:extLst>
              <a:ext uri="{FF2B5EF4-FFF2-40B4-BE49-F238E27FC236}">
                <a16:creationId xmlns:a16="http://schemas.microsoft.com/office/drawing/2014/main" id="{210306CC-9426-427A-A449-B14AEAA4D672}"/>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147895" y="3346221"/>
            <a:ext cx="1069124" cy="1033753"/>
          </a:xfrm>
          <a:prstGeom prst="rect">
            <a:avLst/>
          </a:prstGeom>
        </p:spPr>
      </p:pic>
      <p:sp>
        <p:nvSpPr>
          <p:cNvPr id="6" name="Rectangle 5">
            <a:extLst>
              <a:ext uri="{FF2B5EF4-FFF2-40B4-BE49-F238E27FC236}">
                <a16:creationId xmlns:a16="http://schemas.microsoft.com/office/drawing/2014/main" id="{2EB36098-69BC-4263-8C19-D110787B5EB8}"/>
              </a:ext>
            </a:extLst>
          </p:cNvPr>
          <p:cNvSpPr/>
          <p:nvPr/>
        </p:nvSpPr>
        <p:spPr>
          <a:xfrm>
            <a:off x="1223962" y="4379974"/>
            <a:ext cx="8961107" cy="1754326"/>
          </a:xfrm>
          <a:prstGeom prst="rect">
            <a:avLst/>
          </a:prstGeom>
        </p:spPr>
        <p:txBody>
          <a:bodyPr wrap="none">
            <a:spAutoFit/>
          </a:bodyPr>
          <a:lstStyle/>
          <a:p>
            <a:r>
              <a:rPr lang="en-GB" sz="3200" dirty="0">
                <a:latin typeface="Comic Sans MS" panose="030F0702030302020204" pitchFamily="66" charset="0"/>
              </a:rPr>
              <a:t>Today’s Hold a Sentence is:</a:t>
            </a:r>
          </a:p>
          <a:p>
            <a:endParaRPr lang="en-GB" sz="3200" dirty="0">
              <a:latin typeface="Comic Sans MS" panose="030F0702030302020204" pitchFamily="66" charset="0"/>
            </a:endParaRPr>
          </a:p>
          <a:p>
            <a:r>
              <a:rPr lang="en-GB" sz="4400" dirty="0">
                <a:solidFill>
                  <a:srgbClr val="FF0066"/>
                </a:solidFill>
                <a:latin typeface="Comic Sans MS" panose="030F0702030302020204" pitchFamily="66" charset="0"/>
              </a:rPr>
              <a:t>I stamp my cold feet in the snow.</a:t>
            </a:r>
            <a:endParaRPr lang="en-US" sz="4400" dirty="0">
              <a:solidFill>
                <a:srgbClr val="FF0066"/>
              </a:solidFill>
            </a:endParaRPr>
          </a:p>
        </p:txBody>
      </p:sp>
      <p:sp>
        <p:nvSpPr>
          <p:cNvPr id="8" name="Rectangle 7">
            <a:extLst>
              <a:ext uri="{FF2B5EF4-FFF2-40B4-BE49-F238E27FC236}">
                <a16:creationId xmlns:a16="http://schemas.microsoft.com/office/drawing/2014/main" id="{08C764F2-BA1F-4157-A00C-A8F556F3AE66}"/>
              </a:ext>
            </a:extLst>
          </p:cNvPr>
          <p:cNvSpPr/>
          <p:nvPr/>
        </p:nvSpPr>
        <p:spPr>
          <a:xfrm>
            <a:off x="8729920" y="1523900"/>
            <a:ext cx="3205162" cy="1261884"/>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91BBC00F-C224-481F-907B-41645D4D5F9C}"/>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8956414" y="1646541"/>
            <a:ext cx="737295" cy="615180"/>
          </a:xfrm>
          <a:prstGeom prst="rect">
            <a:avLst/>
          </a:prstGeom>
        </p:spPr>
      </p:pic>
      <p:pic>
        <p:nvPicPr>
          <p:cNvPr id="12" name="Picture 11">
            <a:extLst>
              <a:ext uri="{FF2B5EF4-FFF2-40B4-BE49-F238E27FC236}">
                <a16:creationId xmlns:a16="http://schemas.microsoft.com/office/drawing/2014/main" id="{F2CC1B9E-2B46-4598-A189-778269958C31}"/>
              </a:ext>
            </a:extLst>
          </p:cNvPr>
          <p:cNvPicPr>
            <a:picLocks noChangeAspect="1"/>
          </p:cNvPicPr>
          <p:nvPr/>
        </p:nvPicPr>
        <p:blipFill>
          <a:blip r:embed="rId9"/>
          <a:stretch>
            <a:fillRect/>
          </a:stretch>
        </p:blipFill>
        <p:spPr>
          <a:xfrm>
            <a:off x="8729920" y="3991870"/>
            <a:ext cx="3419929" cy="1625868"/>
          </a:xfrm>
          <a:prstGeom prst="rect">
            <a:avLst/>
          </a:prstGeom>
          <a:solidFill>
            <a:schemeClr val="accent4">
              <a:lumMod val="20000"/>
              <a:lumOff val="80000"/>
            </a:schemeClr>
          </a:solidFill>
        </p:spPr>
      </p:pic>
      <p:sp>
        <p:nvSpPr>
          <p:cNvPr id="13" name="TextBox 12">
            <a:extLst>
              <a:ext uri="{FF2B5EF4-FFF2-40B4-BE49-F238E27FC236}">
                <a16:creationId xmlns:a16="http://schemas.microsoft.com/office/drawing/2014/main" id="{26D13D06-A382-44BF-BD83-3FC8EF7905C1}"/>
              </a:ext>
            </a:extLst>
          </p:cNvPr>
          <p:cNvSpPr txBox="1"/>
          <p:nvPr/>
        </p:nvSpPr>
        <p:spPr>
          <a:xfrm>
            <a:off x="9920203" y="1784668"/>
            <a:ext cx="1897713" cy="954107"/>
          </a:xfrm>
          <a:prstGeom prst="rect">
            <a:avLst/>
          </a:prstGeom>
          <a:noFill/>
        </p:spPr>
        <p:txBody>
          <a:bodyPr wrap="square" rtlCol="0">
            <a:spAutoFit/>
          </a:bodyPr>
          <a:lstStyle/>
          <a:p>
            <a:r>
              <a:rPr lang="en-GB" sz="2400" dirty="0">
                <a:latin typeface="Comic Sans MS" panose="030F0702030302020204" pitchFamily="66" charset="0"/>
              </a:rPr>
              <a:t>tricky word</a:t>
            </a:r>
            <a:r>
              <a:rPr lang="en-GB" dirty="0"/>
              <a:t>: </a:t>
            </a:r>
          </a:p>
          <a:p>
            <a:r>
              <a:rPr lang="en-GB" sz="3200" dirty="0">
                <a:solidFill>
                  <a:srgbClr val="FF0066"/>
                </a:solidFill>
                <a:latin typeface="Comic Sans MS" panose="030F0702030302020204" pitchFamily="66" charset="0"/>
              </a:rPr>
              <a:t>     </a:t>
            </a:r>
            <a:endParaRPr lang="en-US" sz="3200" dirty="0">
              <a:solidFill>
                <a:srgbClr val="FF0066"/>
              </a:solidFill>
              <a:latin typeface="Comic Sans MS" panose="030F0702030302020204" pitchFamily="66" charset="0"/>
            </a:endParaRPr>
          </a:p>
        </p:txBody>
      </p:sp>
      <p:sp>
        <p:nvSpPr>
          <p:cNvPr id="15" name="TextBox 14">
            <a:extLst>
              <a:ext uri="{FF2B5EF4-FFF2-40B4-BE49-F238E27FC236}">
                <a16:creationId xmlns:a16="http://schemas.microsoft.com/office/drawing/2014/main" id="{A9311132-3A16-4F73-AB68-785768DA377D}"/>
              </a:ext>
            </a:extLst>
          </p:cNvPr>
          <p:cNvSpPr txBox="1"/>
          <p:nvPr/>
        </p:nvSpPr>
        <p:spPr>
          <a:xfrm>
            <a:off x="9766519" y="4278691"/>
            <a:ext cx="2168563" cy="954107"/>
          </a:xfrm>
          <a:prstGeom prst="rect">
            <a:avLst/>
          </a:prstGeom>
          <a:solidFill>
            <a:schemeClr val="accent4">
              <a:lumMod val="20000"/>
              <a:lumOff val="80000"/>
            </a:schemeClr>
          </a:solidFill>
        </p:spPr>
        <p:txBody>
          <a:bodyPr wrap="square" rtlCol="0">
            <a:spAutoFit/>
          </a:bodyPr>
          <a:lstStyle/>
          <a:p>
            <a:r>
              <a:rPr lang="en-GB" sz="2400" dirty="0">
                <a:latin typeface="Comic Sans MS" panose="030F0702030302020204" pitchFamily="66" charset="0"/>
              </a:rPr>
              <a:t>tricky words</a:t>
            </a:r>
            <a:r>
              <a:rPr lang="en-GB" dirty="0"/>
              <a:t>:           </a:t>
            </a:r>
            <a:r>
              <a:rPr lang="en-GB" sz="3200" dirty="0">
                <a:solidFill>
                  <a:srgbClr val="FF0066"/>
                </a:solidFill>
                <a:latin typeface="Comic Sans MS" panose="030F0702030302020204" pitchFamily="66" charset="0"/>
              </a:rPr>
              <a:t>my  cold</a:t>
            </a:r>
            <a:endParaRPr lang="en-US" sz="3200" dirty="0">
              <a:solidFill>
                <a:srgbClr val="FF0066"/>
              </a:solidFill>
              <a:latin typeface="Comic Sans MS" panose="030F0702030302020204" pitchFamily="66" charset="0"/>
            </a:endParaRPr>
          </a:p>
        </p:txBody>
      </p:sp>
    </p:spTree>
    <p:extLst>
      <p:ext uri="{BB962C8B-B14F-4D97-AF65-F5344CB8AC3E}">
        <p14:creationId xmlns:p14="http://schemas.microsoft.com/office/powerpoint/2010/main" val="9755093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A2B00-1D4F-47A1-9B7A-E8D1ED3E847D}"/>
              </a:ext>
            </a:extLst>
          </p:cNvPr>
          <p:cNvSpPr>
            <a:spLocks noGrp="1"/>
          </p:cNvSpPr>
          <p:nvPr>
            <p:ph type="title"/>
          </p:nvPr>
        </p:nvSpPr>
        <p:spPr>
          <a:xfrm>
            <a:off x="838200" y="681037"/>
            <a:ext cx="10515600" cy="1325563"/>
          </a:xfrm>
        </p:spPr>
        <p:txBody>
          <a:bodyPr>
            <a:normAutofit fontScale="90000"/>
          </a:bodyPr>
          <a:lstStyle/>
          <a:p>
            <a:r>
              <a:rPr lang="en-GB" sz="4900" u="sng" dirty="0">
                <a:latin typeface="Comic Sans MS" panose="030F0702030302020204" pitchFamily="66" charset="0"/>
              </a:rPr>
              <a:t>Our Structure for RWI</a:t>
            </a:r>
            <a:br>
              <a:rPr lang="en-GB" sz="3200" dirty="0">
                <a:latin typeface="Comic Sans MS" panose="030F0702030302020204" pitchFamily="66" charset="0"/>
              </a:rPr>
            </a:br>
            <a:br>
              <a:rPr lang="en-GB" sz="3200" dirty="0">
                <a:latin typeface="Comic Sans MS" panose="030F0702030302020204" pitchFamily="66" charset="0"/>
              </a:rPr>
            </a:br>
            <a:r>
              <a:rPr lang="en-GB" sz="3600" dirty="0">
                <a:latin typeface="Comic Sans MS" panose="030F0702030302020204" pitchFamily="66" charset="0"/>
              </a:rPr>
              <a:t>Now you are ready to write the </a:t>
            </a:r>
            <a:r>
              <a:rPr lang="en-GB" sz="3600" u="sng" dirty="0">
                <a:latin typeface="Comic Sans MS" panose="030F0702030302020204" pitchFamily="66" charset="0"/>
              </a:rPr>
              <a:t>Hold a Sentence</a:t>
            </a:r>
            <a:r>
              <a:rPr lang="en-GB" sz="3600" dirty="0">
                <a:latin typeface="Comic Sans MS" panose="030F0702030302020204" pitchFamily="66" charset="0"/>
              </a:rPr>
              <a:t> down</a:t>
            </a:r>
            <a:r>
              <a:rPr lang="en-GB" sz="3600" u="sng" dirty="0">
                <a:latin typeface="Comic Sans MS" panose="030F0702030302020204" pitchFamily="66" charset="0"/>
              </a:rPr>
              <a:t> </a:t>
            </a:r>
            <a:r>
              <a:rPr lang="en-GB" sz="3600" dirty="0">
                <a:latin typeface="Comic Sans MS" panose="030F0702030302020204" pitchFamily="66" charset="0"/>
              </a:rPr>
              <a:t>on your paper.</a:t>
            </a: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E602CCFE-8148-4F94-9A51-D7E44AF7E1B6}"/>
              </a:ext>
            </a:extLst>
          </p:cNvPr>
          <p:cNvSpPr>
            <a:spLocks noGrp="1"/>
          </p:cNvSpPr>
          <p:nvPr>
            <p:ph idx="1"/>
          </p:nvPr>
        </p:nvSpPr>
        <p:spPr>
          <a:xfrm>
            <a:off x="536863" y="2322979"/>
            <a:ext cx="11118273" cy="4351338"/>
          </a:xfrm>
          <a:solidFill>
            <a:schemeClr val="accent4">
              <a:lumMod val="20000"/>
              <a:lumOff val="80000"/>
            </a:schemeClr>
          </a:solidFill>
        </p:spPr>
        <p:txBody>
          <a:bodyPr>
            <a:normAutofit/>
          </a:bodyPr>
          <a:lstStyle/>
          <a:p>
            <a:pPr marL="0" indent="0">
              <a:buNone/>
            </a:pPr>
            <a:endParaRPr lang="en-GB" dirty="0">
              <a:solidFill>
                <a:srgbClr val="FF0000"/>
              </a:solidFill>
              <a:latin typeface="Comic Sans MS" panose="030F0702030302020204" pitchFamily="66" charset="0"/>
            </a:endParaRPr>
          </a:p>
          <a:p>
            <a:pPr marL="0" indent="0">
              <a:buNone/>
            </a:pPr>
            <a:r>
              <a:rPr lang="en-GB" dirty="0">
                <a:solidFill>
                  <a:srgbClr val="FF0000"/>
                </a:solidFill>
                <a:latin typeface="Comic Sans MS" panose="030F0702030302020204" pitchFamily="66" charset="0"/>
              </a:rPr>
              <a:t>Don’t forget to use</a:t>
            </a:r>
          </a:p>
          <a:p>
            <a:r>
              <a:rPr lang="en-GB" dirty="0">
                <a:solidFill>
                  <a:srgbClr val="FF0000"/>
                </a:solidFill>
                <a:latin typeface="Comic Sans MS" panose="030F0702030302020204" pitchFamily="66" charset="0"/>
              </a:rPr>
              <a:t>a capital letter</a:t>
            </a:r>
          </a:p>
          <a:p>
            <a:r>
              <a:rPr lang="en-GB" dirty="0">
                <a:solidFill>
                  <a:srgbClr val="FF0000"/>
                </a:solidFill>
                <a:latin typeface="Comic Sans MS" panose="030F0702030302020204" pitchFamily="66" charset="0"/>
              </a:rPr>
              <a:t>a full stop</a:t>
            </a:r>
          </a:p>
          <a:p>
            <a:r>
              <a:rPr lang="en-GB" dirty="0">
                <a:solidFill>
                  <a:srgbClr val="FF0000"/>
                </a:solidFill>
                <a:latin typeface="Comic Sans MS" panose="030F0702030302020204" pitchFamily="66" charset="0"/>
              </a:rPr>
              <a:t>finger spaces</a:t>
            </a:r>
          </a:p>
          <a:p>
            <a:r>
              <a:rPr lang="en-GB" dirty="0">
                <a:solidFill>
                  <a:srgbClr val="FF0000"/>
                </a:solidFill>
                <a:latin typeface="Comic Sans MS" panose="030F0702030302020204" pitchFamily="66" charset="0"/>
              </a:rPr>
              <a:t>neat handwriting.</a:t>
            </a:r>
          </a:p>
          <a:p>
            <a:endParaRPr lang="en-GB" dirty="0">
              <a:solidFill>
                <a:srgbClr val="FF0000"/>
              </a:solidFill>
              <a:latin typeface="Comic Sans MS" panose="030F0702030302020204" pitchFamily="66" charset="0"/>
            </a:endParaRPr>
          </a:p>
          <a:p>
            <a:pPr marL="0" indent="0">
              <a:buNone/>
            </a:pPr>
            <a:r>
              <a:rPr lang="en-GB" sz="3200" dirty="0">
                <a:latin typeface="Comic Sans MS" panose="030F0702030302020204" pitchFamily="66" charset="0"/>
              </a:rPr>
              <a:t>Look at </a:t>
            </a:r>
            <a:r>
              <a:rPr lang="en-GB" sz="3200" u="sng" dirty="0">
                <a:latin typeface="Comic Sans MS" panose="030F0702030302020204" pitchFamily="66" charset="0"/>
              </a:rPr>
              <a:t>slide 12</a:t>
            </a:r>
            <a:r>
              <a:rPr lang="en-GB" sz="3200" dirty="0">
                <a:latin typeface="Comic Sans MS" panose="030F0702030302020204" pitchFamily="66" charset="0"/>
              </a:rPr>
              <a:t> so you can check your Hold a Sentence. </a:t>
            </a:r>
          </a:p>
        </p:txBody>
      </p:sp>
      <p:pic>
        <p:nvPicPr>
          <p:cNvPr id="5" name="Picture 4">
            <a:extLst>
              <a:ext uri="{FF2B5EF4-FFF2-40B4-BE49-F238E27FC236}">
                <a16:creationId xmlns:a16="http://schemas.microsoft.com/office/drawing/2014/main" id="{BB77A374-FA36-4E54-B88C-A4CFA79789F3}"/>
              </a:ext>
            </a:extLst>
          </p:cNvPr>
          <p:cNvPicPr>
            <a:picLocks noChangeAspect="1"/>
          </p:cNvPicPr>
          <p:nvPr/>
        </p:nvPicPr>
        <p:blipFill>
          <a:blip r:embed="rId2"/>
          <a:stretch>
            <a:fillRect/>
          </a:stretch>
        </p:blipFill>
        <p:spPr>
          <a:xfrm>
            <a:off x="9043988" y="489349"/>
            <a:ext cx="2695574" cy="852881"/>
          </a:xfrm>
          <a:prstGeom prst="rect">
            <a:avLst/>
          </a:prstGeom>
        </p:spPr>
      </p:pic>
    </p:spTree>
    <p:extLst>
      <p:ext uri="{BB962C8B-B14F-4D97-AF65-F5344CB8AC3E}">
        <p14:creationId xmlns:p14="http://schemas.microsoft.com/office/powerpoint/2010/main" val="16462745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1223962" y="1066005"/>
            <a:ext cx="10515600" cy="1159342"/>
          </a:xfrm>
        </p:spPr>
        <p:txBody>
          <a:bodyPr>
            <a:normAutofit fontScale="90000"/>
          </a:bodyPr>
          <a:lstStyle/>
          <a:p>
            <a:r>
              <a:rPr lang="en-GB" dirty="0">
                <a:latin typeface="Comic Sans MS" panose="030F0702030302020204" pitchFamily="66" charset="0"/>
              </a:rPr>
              <a:t>          </a:t>
            </a:r>
            <a:br>
              <a:rPr lang="en-GB" dirty="0">
                <a:latin typeface="Comic Sans MS" panose="030F0702030302020204" pitchFamily="66" charset="0"/>
              </a:rPr>
            </a:br>
            <a:r>
              <a:rPr lang="en-GB" sz="4900" u="sng" dirty="0">
                <a:latin typeface="Comic Sans MS" panose="030F0702030302020204" pitchFamily="66" charset="0"/>
              </a:rPr>
              <a:t>Time to check</a:t>
            </a:r>
            <a:br>
              <a:rPr lang="en-GB" dirty="0">
                <a:latin typeface="Comic Sans MS" panose="030F0702030302020204" pitchFamily="66" charset="0"/>
              </a:rPr>
            </a:br>
            <a:r>
              <a:rPr lang="en-GB" dirty="0">
                <a:latin typeface="Comic Sans MS" panose="030F0702030302020204" pitchFamily="66" charset="0"/>
              </a:rPr>
              <a:t>         </a:t>
            </a:r>
            <a:br>
              <a:rPr lang="en-GB" dirty="0">
                <a:latin typeface="Comic Sans MS" panose="030F0702030302020204" pitchFamily="66" charset="0"/>
              </a:rPr>
            </a:br>
            <a:r>
              <a:rPr lang="en-GB" dirty="0">
                <a:latin typeface="Comic Sans MS" panose="030F0702030302020204" pitchFamily="66" charset="0"/>
              </a:rPr>
              <a:t>           Rainbow Group</a:t>
            </a:r>
            <a:br>
              <a:rPr lang="en-GB" sz="4900" u="sng" dirty="0">
                <a:latin typeface="Comic Sans MS" panose="030F0702030302020204" pitchFamily="66" charset="0"/>
              </a:rPr>
            </a:br>
            <a:br>
              <a:rPr lang="en-GB" dirty="0">
                <a:latin typeface="Comic Sans MS" panose="030F0702030302020204" pitchFamily="66" charset="0"/>
              </a:rPr>
            </a:br>
            <a:r>
              <a:rPr lang="en-GB" sz="4900" dirty="0">
                <a:solidFill>
                  <a:srgbClr val="00B050"/>
                </a:solidFill>
                <a:latin typeface="Comic Sans MS" panose="030F0702030302020204" pitchFamily="66" charset="0"/>
              </a:rPr>
              <a:t>It is a bug with spots.</a:t>
            </a:r>
            <a:endParaRPr lang="en-US" sz="4900" dirty="0">
              <a:solidFill>
                <a:srgbClr val="00B050"/>
              </a:solidFill>
              <a:latin typeface="Comic Sans MS" panose="030F0702030302020204" pitchFamily="66" charset="0"/>
            </a:endParaRPr>
          </a:p>
        </p:txBody>
      </p:sp>
      <p:pic>
        <p:nvPicPr>
          <p:cNvPr id="4" name="Picture 3">
            <a:extLst>
              <a:ext uri="{FF2B5EF4-FFF2-40B4-BE49-F238E27FC236}">
                <a16:creationId xmlns:a16="http://schemas.microsoft.com/office/drawing/2014/main" id="{27A7B2F7-5EE6-4D93-B88E-38EB501D61D9}"/>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371600" y="1645949"/>
            <a:ext cx="1162050" cy="552449"/>
          </a:xfrm>
          <a:prstGeom prst="rect">
            <a:avLst/>
          </a:prstGeom>
        </p:spPr>
      </p:pic>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4"/>
          <a:stretch>
            <a:fillRect/>
          </a:stretch>
        </p:blipFill>
        <p:spPr>
          <a:xfrm>
            <a:off x="9043988" y="489349"/>
            <a:ext cx="2695574" cy="852881"/>
          </a:xfrm>
          <a:prstGeom prst="rect">
            <a:avLst/>
          </a:prstGeom>
        </p:spPr>
      </p:pic>
      <p:sp>
        <p:nvSpPr>
          <p:cNvPr id="3" name="Rectangle 2">
            <a:extLst>
              <a:ext uri="{FF2B5EF4-FFF2-40B4-BE49-F238E27FC236}">
                <a16:creationId xmlns:a16="http://schemas.microsoft.com/office/drawing/2014/main" id="{273409F8-9D03-4C6C-97F2-6EC2A38A2294}"/>
              </a:ext>
            </a:extLst>
          </p:cNvPr>
          <p:cNvSpPr/>
          <p:nvPr/>
        </p:nvSpPr>
        <p:spPr>
          <a:xfrm>
            <a:off x="2533650" y="3429000"/>
            <a:ext cx="3876382" cy="1384995"/>
          </a:xfrm>
          <a:prstGeom prst="rect">
            <a:avLst/>
          </a:prstGeom>
        </p:spPr>
        <p:txBody>
          <a:bodyPr wrap="none">
            <a:spAutoFit/>
          </a:bodyPr>
          <a:lstStyle/>
          <a:p>
            <a:r>
              <a:rPr lang="en-GB" sz="4400" dirty="0">
                <a:latin typeface="Comic Sans MS" panose="030F0702030302020204" pitchFamily="66" charset="0"/>
              </a:rPr>
              <a:t>  </a:t>
            </a:r>
          </a:p>
          <a:p>
            <a:r>
              <a:rPr lang="en-GB" sz="4000" dirty="0">
                <a:latin typeface="Comic Sans MS" panose="030F0702030302020204" pitchFamily="66" charset="0"/>
              </a:rPr>
              <a:t>Sunshine Group</a:t>
            </a:r>
            <a:endParaRPr lang="en-US" sz="4000" dirty="0"/>
          </a:p>
        </p:txBody>
      </p:sp>
      <p:pic>
        <p:nvPicPr>
          <p:cNvPr id="7" name="Picture 6">
            <a:extLst>
              <a:ext uri="{FF2B5EF4-FFF2-40B4-BE49-F238E27FC236}">
                <a16:creationId xmlns:a16="http://schemas.microsoft.com/office/drawing/2014/main" id="{210306CC-9426-427A-A449-B14AEAA4D672}"/>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371600" y="4049700"/>
            <a:ext cx="1069124" cy="1033753"/>
          </a:xfrm>
          <a:prstGeom prst="rect">
            <a:avLst/>
          </a:prstGeom>
        </p:spPr>
      </p:pic>
      <p:sp>
        <p:nvSpPr>
          <p:cNvPr id="6" name="Rectangle 5">
            <a:extLst>
              <a:ext uri="{FF2B5EF4-FFF2-40B4-BE49-F238E27FC236}">
                <a16:creationId xmlns:a16="http://schemas.microsoft.com/office/drawing/2014/main" id="{2EB36098-69BC-4263-8C19-D110787B5EB8}"/>
              </a:ext>
            </a:extLst>
          </p:cNvPr>
          <p:cNvSpPr/>
          <p:nvPr/>
        </p:nvSpPr>
        <p:spPr>
          <a:xfrm>
            <a:off x="1371600" y="4632654"/>
            <a:ext cx="8961107" cy="1446550"/>
          </a:xfrm>
          <a:prstGeom prst="rect">
            <a:avLst/>
          </a:prstGeom>
        </p:spPr>
        <p:txBody>
          <a:bodyPr wrap="none">
            <a:spAutoFit/>
          </a:bodyPr>
          <a:lstStyle/>
          <a:p>
            <a:endParaRPr lang="en-GB" sz="4400" dirty="0">
              <a:solidFill>
                <a:srgbClr val="FF0066"/>
              </a:solidFill>
              <a:latin typeface="Comic Sans MS" panose="030F0702030302020204" pitchFamily="66" charset="0"/>
            </a:endParaRPr>
          </a:p>
          <a:p>
            <a:r>
              <a:rPr lang="en-GB" sz="4400" dirty="0">
                <a:solidFill>
                  <a:srgbClr val="FF0066"/>
                </a:solidFill>
                <a:latin typeface="Comic Sans MS" panose="030F0702030302020204" pitchFamily="66" charset="0"/>
              </a:rPr>
              <a:t>I stamp my cold feet in the snow.</a:t>
            </a:r>
            <a:endParaRPr lang="en-US" sz="4400" dirty="0">
              <a:solidFill>
                <a:srgbClr val="FF0066"/>
              </a:solidFill>
            </a:endParaRPr>
          </a:p>
        </p:txBody>
      </p:sp>
    </p:spTree>
    <p:extLst>
      <p:ext uri="{BB962C8B-B14F-4D97-AF65-F5344CB8AC3E}">
        <p14:creationId xmlns:p14="http://schemas.microsoft.com/office/powerpoint/2010/main" val="10361802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77B1D-A37C-4776-A42E-8320EF659705}"/>
              </a:ext>
            </a:extLst>
          </p:cNvPr>
          <p:cNvSpPr>
            <a:spLocks noGrp="1"/>
          </p:cNvSpPr>
          <p:nvPr>
            <p:ph type="title"/>
          </p:nvPr>
        </p:nvSpPr>
        <p:spPr>
          <a:xfrm>
            <a:off x="1302849" y="744037"/>
            <a:ext cx="10515600" cy="1325563"/>
          </a:xfrm>
          <a:solidFill>
            <a:schemeClr val="accent4">
              <a:lumMod val="20000"/>
              <a:lumOff val="80000"/>
            </a:schemeClr>
          </a:solidFill>
        </p:spPr>
        <p:txBody>
          <a:bodyPr>
            <a:normAutofit fontScale="90000"/>
          </a:bodyPr>
          <a:lstStyle/>
          <a:p>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dirty="0">
                <a:solidFill>
                  <a:srgbClr val="FF0000"/>
                </a:solidFill>
                <a:latin typeface="Comic Sans MS" panose="030F0702030302020204" pitchFamily="66" charset="0"/>
              </a:rPr>
              <a:t>Stick your sheet in the front of your purple book.</a:t>
            </a:r>
            <a:br>
              <a:rPr lang="en-GB" sz="4000" b="1" dirty="0">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Thank you for working hard.</a:t>
            </a:r>
            <a:br>
              <a:rPr lang="en-GB" sz="4000" dirty="0">
                <a:latin typeface="Comic Sans MS" panose="030F0702030302020204" pitchFamily="66" charset="0"/>
              </a:rPr>
            </a:br>
            <a:r>
              <a:rPr lang="en-GB" sz="4000" b="1" dirty="0">
                <a:solidFill>
                  <a:srgbClr val="FF0000"/>
                </a:solidFill>
                <a:latin typeface="Comic Sans MS" panose="030F0702030302020204" pitchFamily="66" charset="0"/>
              </a:rPr>
              <a:t>                  </a:t>
            </a: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Now have a break and a snack.</a:t>
            </a:r>
            <a:br>
              <a:rPr lang="en-GB" sz="4000" dirty="0">
                <a:latin typeface="Comic Sans MS" panose="030F0702030302020204" pitchFamily="66" charset="0"/>
              </a:rPr>
            </a:br>
            <a:br>
              <a:rPr lang="en-GB" sz="4000" dirty="0">
                <a:latin typeface="Comic Sans MS" panose="030F0702030302020204" pitchFamily="66" charset="0"/>
              </a:rPr>
            </a:br>
            <a:endParaRPr lang="en-US" sz="4000" dirty="0">
              <a:latin typeface="Comic Sans MS" panose="030F0702030302020204" pitchFamily="66" charset="0"/>
            </a:endParaRPr>
          </a:p>
        </p:txBody>
      </p:sp>
      <p:pic>
        <p:nvPicPr>
          <p:cNvPr id="8" name="Picture 7">
            <a:extLst>
              <a:ext uri="{FF2B5EF4-FFF2-40B4-BE49-F238E27FC236}">
                <a16:creationId xmlns:a16="http://schemas.microsoft.com/office/drawing/2014/main" id="{7E1560B9-A71C-43A3-9B23-973503BCEB46}"/>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182351" y="3429000"/>
            <a:ext cx="2438400" cy="1679448"/>
          </a:xfrm>
          <a:prstGeom prst="rect">
            <a:avLst/>
          </a:prstGeom>
          <a:solidFill>
            <a:schemeClr val="accent4">
              <a:lumMod val="20000"/>
              <a:lumOff val="80000"/>
            </a:schemeClr>
          </a:solidFill>
        </p:spPr>
      </p:pic>
      <p:sp>
        <p:nvSpPr>
          <p:cNvPr id="4" name="Speech Bubble: Rectangle with Corners Rounded 3">
            <a:extLst>
              <a:ext uri="{FF2B5EF4-FFF2-40B4-BE49-F238E27FC236}">
                <a16:creationId xmlns:a16="http://schemas.microsoft.com/office/drawing/2014/main" id="{8AAC694D-9746-4056-A07D-52F99EA7DDB2}"/>
              </a:ext>
            </a:extLst>
          </p:cNvPr>
          <p:cNvSpPr/>
          <p:nvPr/>
        </p:nvSpPr>
        <p:spPr>
          <a:xfrm>
            <a:off x="4959927" y="4137237"/>
            <a:ext cx="6747685" cy="1108364"/>
          </a:xfrm>
          <a:prstGeom prst="wedgeRoundRectCallout">
            <a:avLst>
              <a:gd name="adj1" fmla="val -56765"/>
              <a:gd name="adj2" fmla="val 131250"/>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peech Bubble: Rectangle with Corners Rounded 5">
            <a:extLst>
              <a:ext uri="{FF2B5EF4-FFF2-40B4-BE49-F238E27FC236}">
                <a16:creationId xmlns:a16="http://schemas.microsoft.com/office/drawing/2014/main" id="{A93D3510-5C87-4E52-9613-97A62B7144D5}"/>
              </a:ext>
            </a:extLst>
          </p:cNvPr>
          <p:cNvSpPr/>
          <p:nvPr/>
        </p:nvSpPr>
        <p:spPr>
          <a:xfrm>
            <a:off x="1884218" y="2219364"/>
            <a:ext cx="6386946" cy="817418"/>
          </a:xfrm>
          <a:prstGeom prst="wedgeRoundRectCallout">
            <a:avLst>
              <a:gd name="adj1" fmla="val -659"/>
              <a:gd name="adj2" fmla="val 126907"/>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935819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solidFill>
                  <a:srgbClr val="FF0000"/>
                </a:solidFill>
              </a:rPr>
              <a:t>                          </a:t>
            </a:r>
            <a:r>
              <a:rPr lang="en-GB" sz="3600" u="sng" dirty="0">
                <a:solidFill>
                  <a:srgbClr val="FF0000"/>
                </a:solidFill>
                <a:latin typeface="Comic Sans MS" panose="030F0702030302020204" pitchFamily="66" charset="0"/>
              </a:rPr>
              <a:t>White Rose Maths</a:t>
            </a:r>
            <a:endParaRPr lang="en-US" sz="3600" u="sng" dirty="0">
              <a:solidFill>
                <a:srgbClr val="FF0000"/>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lgn="ctr">
              <a:buNone/>
            </a:pPr>
            <a:r>
              <a:rPr lang="en-GB" sz="3500" u="sng" dirty="0">
                <a:latin typeface="Comic Sans MS" panose="030F0702030302020204" pitchFamily="66" charset="0"/>
              </a:rPr>
              <a:t>Compare Groups of Objects</a:t>
            </a:r>
          </a:p>
          <a:p>
            <a:pPr marL="0" indent="0">
              <a:buNone/>
            </a:pPr>
            <a:r>
              <a:rPr lang="en-GB" dirty="0">
                <a:latin typeface="Comic Sans MS" panose="030F0702030302020204" pitchFamily="66" charset="0"/>
              </a:rPr>
              <a:t>You will need:</a:t>
            </a:r>
          </a:p>
          <a:p>
            <a:pPr>
              <a:buFontTx/>
              <a:buChar char="-"/>
            </a:pPr>
            <a:r>
              <a:rPr lang="en-GB" dirty="0">
                <a:latin typeface="Comic Sans MS" panose="030F0702030302020204" pitchFamily="66" charset="0"/>
              </a:rPr>
              <a:t>maths booklet - Monday Compare Groups of Objects</a:t>
            </a:r>
          </a:p>
          <a:p>
            <a:pPr>
              <a:buFontTx/>
              <a:buChar char="-"/>
            </a:pPr>
            <a:r>
              <a:rPr lang="en-GB" dirty="0">
                <a:latin typeface="Comic Sans MS" panose="030F0702030302020204" pitchFamily="66" charset="0"/>
              </a:rPr>
              <a:t>0 – 20 number line (refer to this one on the screen)</a:t>
            </a:r>
          </a:p>
          <a:p>
            <a:pPr>
              <a:buFontTx/>
              <a:buChar char="-"/>
            </a:pPr>
            <a:r>
              <a:rPr lang="en-GB" dirty="0">
                <a:latin typeface="Comic Sans MS" panose="030F0702030302020204" pitchFamily="66" charset="0"/>
              </a:rPr>
              <a:t>counting objects – see next slide</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sz="3500" u="sng"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5" name="Picture 4">
            <a:extLst>
              <a:ext uri="{FF2B5EF4-FFF2-40B4-BE49-F238E27FC236}">
                <a16:creationId xmlns:a16="http://schemas.microsoft.com/office/drawing/2014/main" id="{763BE302-1E4C-4B08-B64A-2D9DD460DCE3}"/>
              </a:ext>
            </a:extLst>
          </p:cNvPr>
          <p:cNvPicPr>
            <a:picLocks noChangeAspect="1"/>
          </p:cNvPicPr>
          <p:nvPr/>
        </p:nvPicPr>
        <p:blipFill>
          <a:blip r:embed="rId4"/>
          <a:stretch>
            <a:fillRect/>
          </a:stretch>
        </p:blipFill>
        <p:spPr>
          <a:xfrm>
            <a:off x="628650" y="4641610"/>
            <a:ext cx="10725150" cy="1647825"/>
          </a:xfrm>
          <a:prstGeom prst="rect">
            <a:avLst/>
          </a:prstGeom>
        </p:spPr>
      </p:pic>
      <p:pic>
        <p:nvPicPr>
          <p:cNvPr id="19" name="Picture 18">
            <a:extLst>
              <a:ext uri="{FF2B5EF4-FFF2-40B4-BE49-F238E27FC236}">
                <a16:creationId xmlns:a16="http://schemas.microsoft.com/office/drawing/2014/main" id="{635F2CF8-E074-4752-8189-BEBD01E96D4F}"/>
              </a:ext>
            </a:extLst>
          </p:cNvPr>
          <p:cNvPicPr>
            <a:picLocks noChangeAspect="1"/>
          </p:cNvPicPr>
          <p:nvPr/>
        </p:nvPicPr>
        <p:blipFill>
          <a:blip r:embed="rId4"/>
          <a:stretch>
            <a:fillRect/>
          </a:stretch>
        </p:blipFill>
        <p:spPr>
          <a:xfrm>
            <a:off x="8104909" y="568565"/>
            <a:ext cx="3621665" cy="748864"/>
          </a:xfrm>
          <a:prstGeom prst="rect">
            <a:avLst/>
          </a:prstGeom>
        </p:spPr>
      </p:pic>
    </p:spTree>
    <p:extLst>
      <p:ext uri="{BB962C8B-B14F-4D97-AF65-F5344CB8AC3E}">
        <p14:creationId xmlns:p14="http://schemas.microsoft.com/office/powerpoint/2010/main" val="36677814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716972" y="276661"/>
            <a:ext cx="10758055" cy="3527569"/>
          </a:xfrm>
        </p:spPr>
        <p:txBody>
          <a:bodyPr>
            <a:noAutofit/>
          </a:bodyPr>
          <a:lstStyle/>
          <a:p>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r>
              <a:rPr lang="en-GB" sz="3600" dirty="0">
                <a:latin typeface="Comic Sans MS" panose="030F0702030302020204" pitchFamily="66" charset="0"/>
              </a:rPr>
              <a:t>To begin today’s session I would like you to get some counting objects, such as: Cheerios, Shreddies, cubes, pasta, raisins, socks etc.</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I would like each person to take an </a:t>
            </a:r>
            <a:br>
              <a:rPr lang="en-GB" sz="3600" dirty="0">
                <a:latin typeface="Comic Sans MS" panose="030F0702030302020204" pitchFamily="66" charset="0"/>
              </a:rPr>
            </a:br>
            <a:r>
              <a:rPr lang="en-GB" sz="3600" dirty="0">
                <a:latin typeface="Comic Sans MS" panose="030F0702030302020204" pitchFamily="66" charset="0"/>
              </a:rPr>
              <a:t>amount of the counting objects and </a:t>
            </a:r>
            <a:br>
              <a:rPr lang="en-GB" sz="3600" dirty="0">
                <a:latin typeface="Comic Sans MS" panose="030F0702030302020204" pitchFamily="66" charset="0"/>
              </a:rPr>
            </a:br>
            <a:r>
              <a:rPr lang="en-GB" sz="3600" dirty="0">
                <a:latin typeface="Comic Sans MS" panose="030F0702030302020204" pitchFamily="66" charset="0"/>
              </a:rPr>
              <a:t>compare your amounts using vocabulary: </a:t>
            </a:r>
            <a:br>
              <a:rPr lang="en-GB" sz="3600" dirty="0">
                <a:latin typeface="Comic Sans MS" panose="030F0702030302020204" pitchFamily="66" charset="0"/>
              </a:rPr>
            </a:br>
            <a:r>
              <a:rPr lang="en-GB" sz="3600" dirty="0">
                <a:solidFill>
                  <a:srgbClr val="00B050"/>
                </a:solidFill>
                <a:latin typeface="Comic Sans MS" panose="030F0702030302020204" pitchFamily="66" charset="0"/>
              </a:rPr>
              <a:t>least or less than</a:t>
            </a:r>
            <a:r>
              <a:rPr lang="en-GB" sz="3600" dirty="0">
                <a:latin typeface="Comic Sans MS" panose="030F0702030302020204" pitchFamily="66" charset="0"/>
              </a:rPr>
              <a:t>; </a:t>
            </a:r>
            <a:br>
              <a:rPr lang="en-GB" sz="3600" dirty="0">
                <a:latin typeface="Comic Sans MS" panose="030F0702030302020204" pitchFamily="66" charset="0"/>
              </a:rPr>
            </a:br>
            <a:r>
              <a:rPr lang="en-GB" sz="3600" dirty="0">
                <a:solidFill>
                  <a:srgbClr val="FF0000"/>
                </a:solidFill>
                <a:latin typeface="Comic Sans MS" panose="030F0702030302020204" pitchFamily="66" charset="0"/>
              </a:rPr>
              <a:t>the same as or equal to</a:t>
            </a:r>
            <a:r>
              <a:rPr lang="en-GB" sz="3600" dirty="0">
                <a:latin typeface="Comic Sans MS" panose="030F0702030302020204" pitchFamily="66" charset="0"/>
              </a:rPr>
              <a:t>;</a:t>
            </a:r>
            <a:r>
              <a:rPr lang="en-GB" sz="3600" dirty="0">
                <a:solidFill>
                  <a:srgbClr val="FF0000"/>
                </a:solidFill>
                <a:latin typeface="Comic Sans MS" panose="030F0702030302020204" pitchFamily="66" charset="0"/>
              </a:rPr>
              <a:t> </a:t>
            </a:r>
            <a:br>
              <a:rPr lang="en-GB" sz="3600" dirty="0">
                <a:solidFill>
                  <a:srgbClr val="FF0000"/>
                </a:solidFill>
                <a:latin typeface="Comic Sans MS" panose="030F0702030302020204" pitchFamily="66" charset="0"/>
              </a:rPr>
            </a:br>
            <a:r>
              <a:rPr lang="en-GB" sz="3600" dirty="0">
                <a:solidFill>
                  <a:srgbClr val="002060"/>
                </a:solidFill>
                <a:latin typeface="Comic Sans MS" panose="030F0702030302020204" pitchFamily="66" charset="0"/>
              </a:rPr>
              <a:t>most, more than or greater than</a:t>
            </a: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“I have </a:t>
            </a:r>
            <a:r>
              <a:rPr lang="en-GB" sz="3600" dirty="0">
                <a:solidFill>
                  <a:srgbClr val="002060"/>
                </a:solidFill>
                <a:latin typeface="Comic Sans MS" panose="030F0702030302020204" pitchFamily="66" charset="0"/>
              </a:rPr>
              <a:t>more than </a:t>
            </a:r>
            <a:r>
              <a:rPr lang="en-GB" sz="3600" dirty="0">
                <a:latin typeface="Comic Sans MS" panose="030F0702030302020204" pitchFamily="66" charset="0"/>
              </a:rPr>
              <a:t>you.”</a:t>
            </a:r>
            <a:br>
              <a:rPr lang="en-GB" sz="3600" dirty="0">
                <a:latin typeface="Comic Sans MS" panose="030F0702030302020204" pitchFamily="66" charset="0"/>
              </a:rPr>
            </a:br>
            <a:br>
              <a:rPr lang="en-GB" sz="3600" dirty="0">
                <a:latin typeface="Comic Sans MS" panose="030F0702030302020204" pitchFamily="66" charset="0"/>
              </a:rPr>
            </a:br>
            <a:endParaRPr lang="en-US" sz="3600" dirty="0">
              <a:latin typeface="Comic Sans MS" panose="030F0702030302020204" pitchFamily="66" charset="0"/>
            </a:endParaRPr>
          </a:p>
        </p:txBody>
      </p:sp>
      <p:pic>
        <p:nvPicPr>
          <p:cNvPr id="9" name="Picture 8">
            <a:extLst>
              <a:ext uri="{FF2B5EF4-FFF2-40B4-BE49-F238E27FC236}">
                <a16:creationId xmlns:a16="http://schemas.microsoft.com/office/drawing/2014/main" id="{5B3D293E-6DA1-49E7-81FE-9340E04EFEA5}"/>
              </a:ext>
            </a:extLst>
          </p:cNvPr>
          <p:cNvPicPr>
            <a:picLocks noChangeAspect="1"/>
          </p:cNvPicPr>
          <p:nvPr/>
        </p:nvPicPr>
        <p:blipFill>
          <a:blip r:embed="rId2"/>
          <a:stretch>
            <a:fillRect/>
          </a:stretch>
        </p:blipFill>
        <p:spPr>
          <a:xfrm>
            <a:off x="8188035" y="276661"/>
            <a:ext cx="3621665" cy="748864"/>
          </a:xfrm>
          <a:prstGeom prst="rect">
            <a:avLst/>
          </a:prstGeom>
        </p:spPr>
      </p:pic>
      <p:pic>
        <p:nvPicPr>
          <p:cNvPr id="7" name="Picture 6">
            <a:extLst>
              <a:ext uri="{FF2B5EF4-FFF2-40B4-BE49-F238E27FC236}">
                <a16:creationId xmlns:a16="http://schemas.microsoft.com/office/drawing/2014/main" id="{835426A9-6A2E-4158-ADCA-30F3FDB78718}"/>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365671" y="2739816"/>
            <a:ext cx="1915391" cy="1735282"/>
          </a:xfrm>
          <a:prstGeom prst="rect">
            <a:avLst/>
          </a:prstGeom>
        </p:spPr>
      </p:pic>
    </p:spTree>
    <p:extLst>
      <p:ext uri="{BB962C8B-B14F-4D97-AF65-F5344CB8AC3E}">
        <p14:creationId xmlns:p14="http://schemas.microsoft.com/office/powerpoint/2010/main" val="42054531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r>
              <a:rPr lang="en-GB" sz="3600" dirty="0">
                <a:latin typeface="Comic Sans MS" panose="030F0702030302020204" pitchFamily="66" charset="0"/>
              </a:rPr>
              <a:t>Is this true or false?</a:t>
            </a: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690688"/>
            <a:ext cx="10515600" cy="5265206"/>
          </a:xfrm>
        </p:spPr>
        <p:txBody>
          <a:bodyPr>
            <a:normAutofit/>
          </a:bodyPr>
          <a:lstStyle/>
          <a:p>
            <a:pPr marL="0" indent="0" algn="ctr">
              <a:buNone/>
            </a:pPr>
            <a:endParaRPr lang="en-GB" sz="3600" u="sng" dirty="0">
              <a:latin typeface="Comic Sans MS" panose="030F0702030302020204" pitchFamily="66" charset="0"/>
            </a:endParaRPr>
          </a:p>
          <a:p>
            <a:pPr marL="0" indent="0" algn="ctr">
              <a:buNone/>
            </a:pPr>
            <a:endParaRPr lang="en-GB" sz="3500" u="sng" dirty="0">
              <a:latin typeface="Comic Sans MS" panose="030F0702030302020204" pitchFamily="66" charset="0"/>
            </a:endParaRPr>
          </a:p>
          <a:p>
            <a:pPr marL="0" indent="0" algn="ctr">
              <a:buNone/>
            </a:pPr>
            <a:endParaRPr lang="en-GB" dirty="0">
              <a:latin typeface="Comic Sans MS" panose="030F0702030302020204" pitchFamily="66" charset="0"/>
            </a:endParaRPr>
          </a:p>
        </p:txBody>
      </p:sp>
      <p:pic>
        <p:nvPicPr>
          <p:cNvPr id="9" name="Picture 8">
            <a:extLst>
              <a:ext uri="{FF2B5EF4-FFF2-40B4-BE49-F238E27FC236}">
                <a16:creationId xmlns:a16="http://schemas.microsoft.com/office/drawing/2014/main" id="{5B3D293E-6DA1-49E7-81FE-9340E04EFEA5}"/>
              </a:ext>
            </a:extLst>
          </p:cNvPr>
          <p:cNvPicPr>
            <a:picLocks noChangeAspect="1"/>
          </p:cNvPicPr>
          <p:nvPr/>
        </p:nvPicPr>
        <p:blipFill>
          <a:blip r:embed="rId2"/>
          <a:stretch>
            <a:fillRect/>
          </a:stretch>
        </p:blipFill>
        <p:spPr>
          <a:xfrm>
            <a:off x="8188035" y="276661"/>
            <a:ext cx="3621665" cy="748864"/>
          </a:xfrm>
          <a:prstGeom prst="rect">
            <a:avLst/>
          </a:prstGeom>
        </p:spPr>
      </p:pic>
      <p:pic>
        <p:nvPicPr>
          <p:cNvPr id="4" name="Picture 3">
            <a:extLst>
              <a:ext uri="{FF2B5EF4-FFF2-40B4-BE49-F238E27FC236}">
                <a16:creationId xmlns:a16="http://schemas.microsoft.com/office/drawing/2014/main" id="{4B34284C-C4C2-4C71-BEDA-64E7111F1913}"/>
              </a:ext>
            </a:extLst>
          </p:cNvPr>
          <p:cNvPicPr>
            <a:picLocks noChangeAspect="1"/>
          </p:cNvPicPr>
          <p:nvPr/>
        </p:nvPicPr>
        <p:blipFill>
          <a:blip r:embed="rId3"/>
          <a:stretch>
            <a:fillRect/>
          </a:stretch>
        </p:blipFill>
        <p:spPr>
          <a:xfrm>
            <a:off x="2432338" y="2151518"/>
            <a:ext cx="6581775" cy="4476750"/>
          </a:xfrm>
          <a:prstGeom prst="rect">
            <a:avLst/>
          </a:prstGeom>
        </p:spPr>
      </p:pic>
    </p:spTree>
    <p:extLst>
      <p:ext uri="{BB962C8B-B14F-4D97-AF65-F5344CB8AC3E}">
        <p14:creationId xmlns:p14="http://schemas.microsoft.com/office/powerpoint/2010/main" val="27487356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690688"/>
            <a:ext cx="10515600" cy="5265206"/>
          </a:xfrm>
        </p:spPr>
        <p:txBody>
          <a:bodyPr>
            <a:normAutofit/>
          </a:bodyPr>
          <a:lstStyle/>
          <a:p>
            <a:pPr marL="0" indent="0" algn="ctr">
              <a:buNone/>
            </a:pPr>
            <a:endParaRPr lang="en-GB" sz="3600" u="sng" dirty="0">
              <a:latin typeface="Comic Sans MS" panose="030F0702030302020204" pitchFamily="66" charset="0"/>
            </a:endParaRPr>
          </a:p>
          <a:p>
            <a:pPr marL="0" indent="0" algn="ctr">
              <a:buNone/>
            </a:pPr>
            <a:endParaRPr lang="en-GB" sz="3500" u="sng" dirty="0">
              <a:latin typeface="Comic Sans MS" panose="030F0702030302020204" pitchFamily="66" charset="0"/>
            </a:endParaRPr>
          </a:p>
          <a:p>
            <a:pPr marL="0" indent="0" algn="ctr">
              <a:buNone/>
            </a:pPr>
            <a:endParaRPr lang="en-GB" dirty="0">
              <a:latin typeface="Comic Sans MS" panose="030F0702030302020204" pitchFamily="66" charset="0"/>
            </a:endParaRPr>
          </a:p>
        </p:txBody>
      </p:sp>
      <p:pic>
        <p:nvPicPr>
          <p:cNvPr id="9" name="Picture 8">
            <a:extLst>
              <a:ext uri="{FF2B5EF4-FFF2-40B4-BE49-F238E27FC236}">
                <a16:creationId xmlns:a16="http://schemas.microsoft.com/office/drawing/2014/main" id="{5B3D293E-6DA1-49E7-81FE-9340E04EFEA5}"/>
              </a:ext>
            </a:extLst>
          </p:cNvPr>
          <p:cNvPicPr>
            <a:picLocks noChangeAspect="1"/>
          </p:cNvPicPr>
          <p:nvPr/>
        </p:nvPicPr>
        <p:blipFill>
          <a:blip r:embed="rId2"/>
          <a:stretch>
            <a:fillRect/>
          </a:stretch>
        </p:blipFill>
        <p:spPr>
          <a:xfrm>
            <a:off x="8188035" y="276661"/>
            <a:ext cx="3621665" cy="748864"/>
          </a:xfrm>
          <a:prstGeom prst="rect">
            <a:avLst/>
          </a:prstGeom>
        </p:spPr>
      </p:pic>
      <p:pic>
        <p:nvPicPr>
          <p:cNvPr id="5" name="Picture 4">
            <a:extLst>
              <a:ext uri="{FF2B5EF4-FFF2-40B4-BE49-F238E27FC236}">
                <a16:creationId xmlns:a16="http://schemas.microsoft.com/office/drawing/2014/main" id="{705899E6-8A99-49A7-A828-52F54CA3118B}"/>
              </a:ext>
            </a:extLst>
          </p:cNvPr>
          <p:cNvPicPr>
            <a:picLocks noChangeAspect="1"/>
          </p:cNvPicPr>
          <p:nvPr/>
        </p:nvPicPr>
        <p:blipFill>
          <a:blip r:embed="rId3"/>
          <a:stretch>
            <a:fillRect/>
          </a:stretch>
        </p:blipFill>
        <p:spPr>
          <a:xfrm>
            <a:off x="2683884" y="1316201"/>
            <a:ext cx="6581775" cy="4562475"/>
          </a:xfrm>
          <a:prstGeom prst="rect">
            <a:avLst/>
          </a:prstGeom>
        </p:spPr>
      </p:pic>
      <p:sp>
        <p:nvSpPr>
          <p:cNvPr id="6" name="TextBox 5">
            <a:extLst>
              <a:ext uri="{FF2B5EF4-FFF2-40B4-BE49-F238E27FC236}">
                <a16:creationId xmlns:a16="http://schemas.microsoft.com/office/drawing/2014/main" id="{EADC71D4-6A1C-497E-99AA-B96878803729}"/>
              </a:ext>
            </a:extLst>
          </p:cNvPr>
          <p:cNvSpPr txBox="1"/>
          <p:nvPr/>
        </p:nvSpPr>
        <p:spPr>
          <a:xfrm>
            <a:off x="2030989" y="6005230"/>
            <a:ext cx="8304502" cy="584775"/>
          </a:xfrm>
          <a:prstGeom prst="rect">
            <a:avLst/>
          </a:prstGeom>
          <a:noFill/>
        </p:spPr>
        <p:txBody>
          <a:bodyPr wrap="square" rtlCol="0">
            <a:spAutoFit/>
          </a:bodyPr>
          <a:lstStyle/>
          <a:p>
            <a:r>
              <a:rPr lang="en-GB" sz="3200" dirty="0">
                <a:latin typeface="Comic Sans MS" panose="030F0702030302020204" pitchFamily="66" charset="0"/>
              </a:rPr>
              <a:t>7 and (add) 4 is the same as 6 and (add) 5</a:t>
            </a:r>
            <a:endParaRPr lang="en-US" sz="3200" dirty="0">
              <a:latin typeface="Comic Sans MS" panose="030F0702030302020204" pitchFamily="66" charset="0"/>
            </a:endParaRPr>
          </a:p>
        </p:txBody>
      </p:sp>
    </p:spTree>
    <p:extLst>
      <p:ext uri="{BB962C8B-B14F-4D97-AF65-F5344CB8AC3E}">
        <p14:creationId xmlns:p14="http://schemas.microsoft.com/office/powerpoint/2010/main" val="6889486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595745" y="796397"/>
            <a:ext cx="10515600" cy="5696478"/>
          </a:xfrm>
        </p:spPr>
        <p:txBody>
          <a:bodyPr>
            <a:normAutofit lnSpcReduction="10000"/>
          </a:bodyPr>
          <a:lstStyle/>
          <a:p>
            <a:pPr marL="0" indent="0">
              <a:buNone/>
            </a:pPr>
            <a:endParaRPr lang="en-GB" sz="3600" u="sng" dirty="0">
              <a:latin typeface="Comic Sans MS" panose="030F0702030302020204" pitchFamily="66" charset="0"/>
            </a:endParaRPr>
          </a:p>
          <a:p>
            <a:pPr marL="0" indent="0">
              <a:buNone/>
            </a:pPr>
            <a:r>
              <a:rPr lang="en-GB" sz="3200" dirty="0">
                <a:latin typeface="Comic Sans MS" panose="030F0702030302020204" pitchFamily="66" charset="0"/>
              </a:rPr>
              <a:t>Use this video link  </a:t>
            </a:r>
            <a:r>
              <a:rPr lang="en-US" sz="3200" dirty="0">
                <a:latin typeface="Comic Sans MS" panose="030F0702030302020204" pitchFamily="66" charset="0"/>
                <a:ea typeface="Calibri" panose="020F0502020204030204" pitchFamily="34" charset="0"/>
                <a:cs typeface="Times New Roman" panose="02020603050405020304" pitchFamily="18" charset="0"/>
                <a:hlinkClick r:id="rId2"/>
              </a:rPr>
              <a:t>https://vimeo.com/483168827</a:t>
            </a:r>
            <a:endParaRPr lang="en-US" sz="3200" dirty="0">
              <a:latin typeface="Comic Sans MS" panose="030F0702030302020204" pitchFamily="66" charset="0"/>
              <a:ea typeface="Calibri" panose="020F0502020204030204" pitchFamily="34" charset="0"/>
              <a:cs typeface="Times New Roman" panose="02020603050405020304" pitchFamily="18" charset="0"/>
            </a:endParaRPr>
          </a:p>
          <a:p>
            <a:pPr marL="0" indent="0">
              <a:buNone/>
            </a:pPr>
            <a:r>
              <a:rPr lang="en-US" sz="3200" dirty="0">
                <a:latin typeface="Comic Sans MS" panose="030F0702030302020204" pitchFamily="66" charset="0"/>
              </a:rPr>
              <a:t>and </a:t>
            </a:r>
            <a:r>
              <a:rPr lang="en-GB" sz="3200" dirty="0">
                <a:latin typeface="Comic Sans MS" panose="030F0702030302020204" pitchFamily="66" charset="0"/>
              </a:rPr>
              <a:t>have </a:t>
            </a:r>
            <a:r>
              <a:rPr lang="en-GB" sz="3200" dirty="0">
                <a:latin typeface="Comic Sans MS" panose="030F0702030302020204" pitchFamily="66" charset="0"/>
                <a:ea typeface="Calibri" panose="020F0502020204030204" pitchFamily="34" charset="0"/>
                <a:cs typeface="Times New Roman" panose="02020603050405020304" pitchFamily="18" charset="0"/>
              </a:rPr>
              <a:t>a go at the ‘questions to think about’ slide.</a:t>
            </a:r>
            <a:endParaRPr lang="en-US" sz="3200" dirty="0">
              <a:latin typeface="Comic Sans MS" panose="030F0702030302020204" pitchFamily="66" charset="0"/>
              <a:ea typeface="Calibri" panose="020F0502020204030204" pitchFamily="34" charset="0"/>
              <a:cs typeface="Times New Roman" panose="02020603050405020304" pitchFamily="18" charset="0"/>
            </a:endParaRPr>
          </a:p>
          <a:p>
            <a:pPr marL="0" indent="0" algn="ctr">
              <a:buNone/>
            </a:pPr>
            <a:endParaRPr lang="en-US" u="sng" dirty="0"/>
          </a:p>
          <a:p>
            <a:pPr marL="0" indent="0">
              <a:buNone/>
            </a:pPr>
            <a:r>
              <a:rPr lang="en-US" sz="3200" dirty="0">
                <a:latin typeface="Comic Sans MS" panose="030F0702030302020204" pitchFamily="66" charset="0"/>
              </a:rPr>
              <a:t>Work through the video, feel free </a:t>
            </a:r>
            <a:r>
              <a:rPr lang="en-US" dirty="0">
                <a:latin typeface="Comic Sans MS" panose="030F0702030302020204" pitchFamily="66" charset="0"/>
              </a:rPr>
              <a:t>to pause it to explain any of the teaching. </a:t>
            </a:r>
          </a:p>
          <a:p>
            <a:pPr marL="0" indent="0">
              <a:buNone/>
            </a:pPr>
            <a:endParaRPr lang="en-GB" dirty="0">
              <a:latin typeface="Comic Sans MS" panose="030F0702030302020204" pitchFamily="66" charset="0"/>
            </a:endParaRPr>
          </a:p>
          <a:p>
            <a:pPr marL="0" indent="0">
              <a:buNone/>
            </a:pPr>
            <a:r>
              <a:rPr lang="en-GB" sz="3200" dirty="0">
                <a:latin typeface="Comic Sans MS" panose="030F0702030302020204" pitchFamily="66" charset="0"/>
              </a:rPr>
              <a:t>N</a:t>
            </a:r>
            <a:r>
              <a:rPr lang="en-US" sz="3200" dirty="0">
                <a:latin typeface="Comic Sans MS" panose="030F0702030302020204" pitchFamily="66" charset="0"/>
              </a:rPr>
              <a:t>ow you are ready to have a go at the worksheet. Question 4 is a deeper thinking question.</a:t>
            </a:r>
          </a:p>
          <a:p>
            <a:pPr marL="0" indent="0">
              <a:buNone/>
            </a:pPr>
            <a:r>
              <a:rPr lang="en-US" sz="3200" i="1" dirty="0">
                <a:latin typeface="Comic Sans MS" panose="030F0702030302020204" pitchFamily="66" charset="0"/>
              </a:rPr>
              <a:t>Remember you can write your answers in your blue maths book to save printing it out or use the PowerPoint version.</a:t>
            </a:r>
          </a:p>
          <a:p>
            <a:pPr marL="0" indent="0" algn="ctr">
              <a:buNone/>
            </a:pPr>
            <a:endParaRPr lang="en-GB" dirty="0">
              <a:latin typeface="Comic Sans MS" panose="030F0702030302020204" pitchFamily="66" charset="0"/>
            </a:endParaRPr>
          </a:p>
        </p:txBody>
      </p:sp>
      <p:pic>
        <p:nvPicPr>
          <p:cNvPr id="9" name="Picture 8">
            <a:extLst>
              <a:ext uri="{FF2B5EF4-FFF2-40B4-BE49-F238E27FC236}">
                <a16:creationId xmlns:a16="http://schemas.microsoft.com/office/drawing/2014/main" id="{5B3D293E-6DA1-49E7-81FE-9340E04EFEA5}"/>
              </a:ext>
            </a:extLst>
          </p:cNvPr>
          <p:cNvPicPr>
            <a:picLocks noChangeAspect="1"/>
          </p:cNvPicPr>
          <p:nvPr/>
        </p:nvPicPr>
        <p:blipFill>
          <a:blip r:embed="rId3"/>
          <a:stretch>
            <a:fillRect/>
          </a:stretch>
        </p:blipFill>
        <p:spPr>
          <a:xfrm>
            <a:off x="8188035" y="276661"/>
            <a:ext cx="3621665" cy="748864"/>
          </a:xfrm>
          <a:prstGeom prst="rect">
            <a:avLst/>
          </a:prstGeom>
        </p:spPr>
      </p:pic>
    </p:spTree>
    <p:extLst>
      <p:ext uri="{BB962C8B-B14F-4D97-AF65-F5344CB8AC3E}">
        <p14:creationId xmlns:p14="http://schemas.microsoft.com/office/powerpoint/2010/main" val="9998554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595745" y="796397"/>
            <a:ext cx="10515600" cy="5265206"/>
          </a:xfrm>
        </p:spPr>
        <p:txBody>
          <a:bodyPr>
            <a:normAutofit/>
          </a:bodyPr>
          <a:lstStyle/>
          <a:p>
            <a:pPr marL="0" indent="0">
              <a:buNone/>
            </a:pPr>
            <a:endParaRPr lang="en-GB" sz="3600" u="sng" dirty="0">
              <a:latin typeface="Comic Sans MS" panose="030F0702030302020204" pitchFamily="66" charset="0"/>
            </a:endParaRPr>
          </a:p>
          <a:p>
            <a:r>
              <a:rPr lang="en-GB" sz="3200" dirty="0">
                <a:latin typeface="Comic Sans MS" panose="030F0702030302020204" pitchFamily="66" charset="0"/>
              </a:rPr>
              <a:t>If you want a ‘challenge’, there is a deeper thinking sheet in the file. </a:t>
            </a:r>
            <a:endParaRPr lang="en-US" sz="3200" dirty="0">
              <a:latin typeface="Comic Sans MS" panose="030F0702030302020204" pitchFamily="66" charset="0"/>
            </a:endParaRPr>
          </a:p>
          <a:p>
            <a:pPr marL="0" indent="0" algn="ctr">
              <a:buNone/>
            </a:pPr>
            <a:endParaRPr lang="en-GB" dirty="0">
              <a:latin typeface="Comic Sans MS" panose="030F0702030302020204" pitchFamily="66" charset="0"/>
            </a:endParaRPr>
          </a:p>
        </p:txBody>
      </p:sp>
      <p:pic>
        <p:nvPicPr>
          <p:cNvPr id="9" name="Picture 8">
            <a:extLst>
              <a:ext uri="{FF2B5EF4-FFF2-40B4-BE49-F238E27FC236}">
                <a16:creationId xmlns:a16="http://schemas.microsoft.com/office/drawing/2014/main" id="{5B3D293E-6DA1-49E7-81FE-9340E04EFEA5}"/>
              </a:ext>
            </a:extLst>
          </p:cNvPr>
          <p:cNvPicPr>
            <a:picLocks noChangeAspect="1"/>
          </p:cNvPicPr>
          <p:nvPr/>
        </p:nvPicPr>
        <p:blipFill>
          <a:blip r:embed="rId2"/>
          <a:stretch>
            <a:fillRect/>
          </a:stretch>
        </p:blipFill>
        <p:spPr>
          <a:xfrm>
            <a:off x="8188035" y="276661"/>
            <a:ext cx="3621665" cy="748864"/>
          </a:xfrm>
          <a:prstGeom prst="rect">
            <a:avLst/>
          </a:prstGeom>
        </p:spPr>
      </p:pic>
      <p:pic>
        <p:nvPicPr>
          <p:cNvPr id="4" name="Picture 3">
            <a:extLst>
              <a:ext uri="{FF2B5EF4-FFF2-40B4-BE49-F238E27FC236}">
                <a16:creationId xmlns:a16="http://schemas.microsoft.com/office/drawing/2014/main" id="{121C4E90-1BDA-4B9A-B496-2F7366455EC8}"/>
              </a:ext>
            </a:extLst>
          </p:cNvPr>
          <p:cNvPicPr>
            <a:picLocks noChangeAspect="1"/>
          </p:cNvPicPr>
          <p:nvPr/>
        </p:nvPicPr>
        <p:blipFill>
          <a:blip r:embed="rId3"/>
          <a:stretch>
            <a:fillRect/>
          </a:stretch>
        </p:blipFill>
        <p:spPr>
          <a:xfrm>
            <a:off x="5853545" y="2255165"/>
            <a:ext cx="2650980" cy="3807498"/>
          </a:xfrm>
          <a:prstGeom prst="rect">
            <a:avLst/>
          </a:prstGeom>
        </p:spPr>
      </p:pic>
    </p:spTree>
    <p:extLst>
      <p:ext uri="{BB962C8B-B14F-4D97-AF65-F5344CB8AC3E}">
        <p14:creationId xmlns:p14="http://schemas.microsoft.com/office/powerpoint/2010/main" val="28190342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BE36F6-94A2-41F3-A321-BBC6E9124A68}"/>
              </a:ext>
            </a:extLst>
          </p:cNvPr>
          <p:cNvSpPr>
            <a:spLocks noGrp="1"/>
          </p:cNvSpPr>
          <p:nvPr>
            <p:ph idx="1"/>
          </p:nvPr>
        </p:nvSpPr>
        <p:spPr>
          <a:xfrm>
            <a:off x="838200" y="377370"/>
            <a:ext cx="10515600" cy="5733143"/>
          </a:xfrm>
        </p:spPr>
        <p:txBody>
          <a:bodyPr>
            <a:normAutofit fontScale="70000" lnSpcReduction="20000"/>
          </a:bodyPr>
          <a:lstStyle/>
          <a:p>
            <a:pPr marL="0" indent="0">
              <a:buNone/>
            </a:pPr>
            <a:endParaRPr lang="en-GB"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r>
              <a:rPr lang="en-GB" sz="3500" dirty="0">
                <a:solidFill>
                  <a:srgbClr val="FF0000"/>
                </a:solidFill>
                <a:latin typeface="Comic Sans MS" panose="030F0702030302020204" pitchFamily="66" charset="0"/>
              </a:rPr>
              <a:t>If you have used a sheet, stick it into the front of your blue maths book. </a:t>
            </a:r>
          </a:p>
          <a:p>
            <a:pPr marL="0" indent="0">
              <a:buNone/>
            </a:pPr>
            <a:endParaRPr lang="en-GB" sz="3500" dirty="0">
              <a:latin typeface="Comic Sans MS" panose="030F0702030302020204" pitchFamily="66" charset="0"/>
            </a:endParaRPr>
          </a:p>
          <a:p>
            <a:pPr marL="0" indent="0">
              <a:buNone/>
            </a:pPr>
            <a:r>
              <a:rPr lang="en-GB" sz="3500" dirty="0">
                <a:latin typeface="Comic Sans MS" panose="030F0702030302020204" pitchFamily="66" charset="0"/>
              </a:rPr>
              <a:t>We will continue with some White Rose teaching again tomorrow.</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r>
              <a:rPr lang="en-GB" sz="3500" dirty="0">
                <a:latin typeface="Comic Sans MS" panose="030F0702030302020204" pitchFamily="66" charset="0"/>
              </a:rPr>
              <a:t>I think it is time for lunch and a break from your work.</a:t>
            </a:r>
          </a:p>
          <a:p>
            <a:pPr marL="0" indent="0">
              <a:buNone/>
            </a:pPr>
            <a:endParaRPr lang="en-GB" sz="3500" dirty="0">
              <a:latin typeface="Comic Sans MS" panose="030F0702030302020204" pitchFamily="66" charset="0"/>
            </a:endParaRPr>
          </a:p>
          <a:p>
            <a:pPr marL="0" indent="0">
              <a:buNone/>
            </a:pPr>
            <a:r>
              <a:rPr lang="en-GB" sz="3500" dirty="0">
                <a:latin typeface="Comic Sans MS" panose="030F0702030302020204" pitchFamily="66" charset="0"/>
              </a:rPr>
              <a:t>  There is an R.E session for this </a:t>
            </a:r>
          </a:p>
          <a:p>
            <a:pPr marL="0" indent="0">
              <a:buNone/>
            </a:pPr>
            <a:r>
              <a:rPr lang="en-GB" sz="3500" dirty="0">
                <a:latin typeface="Comic Sans MS" panose="030F0702030302020204" pitchFamily="66" charset="0"/>
              </a:rPr>
              <a:t>   afternoon but enjoy your lunch</a:t>
            </a:r>
          </a:p>
          <a:p>
            <a:pPr marL="0" indent="0">
              <a:buNone/>
            </a:pPr>
            <a:r>
              <a:rPr lang="en-GB" sz="3500" dirty="0">
                <a:latin typeface="Comic Sans MS" panose="030F0702030302020204" pitchFamily="66" charset="0"/>
              </a:rPr>
              <a:t>   first.</a:t>
            </a:r>
          </a:p>
          <a:p>
            <a:pPr marL="0" indent="0">
              <a:buNone/>
            </a:pPr>
            <a:endParaRPr lang="en-GB" sz="3200" dirty="0">
              <a:latin typeface="Comic Sans MS" panose="030F0702030302020204" pitchFamily="66" charset="0"/>
            </a:endParaRPr>
          </a:p>
          <a:p>
            <a:pPr marL="0" indent="0">
              <a:buNone/>
            </a:pPr>
            <a:r>
              <a:rPr lang="en-GB" sz="3200" dirty="0">
                <a:latin typeface="Comic Sans MS" panose="030F0702030302020204" pitchFamily="66" charset="0"/>
              </a:rPr>
              <a:t>                     </a:t>
            </a:r>
            <a:endParaRPr lang="en-US" dirty="0"/>
          </a:p>
        </p:txBody>
      </p:sp>
      <p:pic>
        <p:nvPicPr>
          <p:cNvPr id="7" name="Picture 6">
            <a:extLst>
              <a:ext uri="{FF2B5EF4-FFF2-40B4-BE49-F238E27FC236}">
                <a16:creationId xmlns:a16="http://schemas.microsoft.com/office/drawing/2014/main" id="{4DF0176E-72C6-4B08-9A40-0154A69B400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864579" y="3739659"/>
            <a:ext cx="2686749" cy="1779972"/>
          </a:xfrm>
          <a:prstGeom prst="rect">
            <a:avLst/>
          </a:prstGeom>
        </p:spPr>
      </p:pic>
      <p:sp>
        <p:nvSpPr>
          <p:cNvPr id="2" name="Speech Bubble: Rectangle with Corners Rounded 1">
            <a:extLst>
              <a:ext uri="{FF2B5EF4-FFF2-40B4-BE49-F238E27FC236}">
                <a16:creationId xmlns:a16="http://schemas.microsoft.com/office/drawing/2014/main" id="{7A1CACE0-0853-47AF-8DAB-5C511D44A6F9}"/>
              </a:ext>
            </a:extLst>
          </p:cNvPr>
          <p:cNvSpPr/>
          <p:nvPr/>
        </p:nvSpPr>
        <p:spPr>
          <a:xfrm>
            <a:off x="838200" y="3828308"/>
            <a:ext cx="5278582" cy="1343891"/>
          </a:xfrm>
          <a:prstGeom prst="wedgeRoundRectCallout">
            <a:avLst>
              <a:gd name="adj1" fmla="val 56857"/>
              <a:gd name="adj2" fmla="val 138789"/>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204127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471055" y="421274"/>
            <a:ext cx="10882745" cy="8002191"/>
          </a:xfrm>
          <a:prstGeom prst="rect">
            <a:avLst/>
          </a:prstGeom>
        </p:spPr>
        <p:txBody>
          <a:bodyPr wrap="square">
            <a:spAutoFit/>
          </a:bodyPr>
          <a:lstStyle/>
          <a:p>
            <a:pPr algn="ctr"/>
            <a:r>
              <a:rPr lang="en-GB" sz="3600" u="sng" dirty="0">
                <a:solidFill>
                  <a:prstClr val="black"/>
                </a:solidFill>
                <a:latin typeface="Comic Sans MS" panose="030F0702030302020204" pitchFamily="66" charset="0"/>
                <a:ea typeface="+mj-ea"/>
                <a:cs typeface="+mj-cs"/>
              </a:rPr>
              <a:t>Religious Education</a:t>
            </a:r>
          </a:p>
          <a:p>
            <a:endParaRPr lang="en-GB" sz="3600" u="sng" dirty="0">
              <a:solidFill>
                <a:prstClr val="black"/>
              </a:solidFill>
              <a:latin typeface="Comic Sans MS" panose="030F0702030302020204" pitchFamily="66" charset="0"/>
              <a:ea typeface="+mj-ea"/>
              <a:cs typeface="+mj-cs"/>
            </a:endParaRPr>
          </a:p>
          <a:p>
            <a:r>
              <a:rPr lang="en-GB" sz="3600" dirty="0">
                <a:solidFill>
                  <a:prstClr val="black"/>
                </a:solidFill>
                <a:latin typeface="Comic Sans MS" panose="030F0702030302020204" pitchFamily="66" charset="0"/>
                <a:ea typeface="+mj-ea"/>
                <a:cs typeface="+mj-cs"/>
              </a:rPr>
              <a:t>Today we are continuing our topic on </a:t>
            </a:r>
            <a:r>
              <a:rPr lang="en-GB" sz="3600" u="sng" dirty="0">
                <a:solidFill>
                  <a:prstClr val="black"/>
                </a:solidFill>
                <a:latin typeface="Comic Sans MS" panose="030F0702030302020204" pitchFamily="66" charset="0"/>
                <a:ea typeface="+mj-ea"/>
                <a:cs typeface="+mj-cs"/>
              </a:rPr>
              <a:t>Islam</a:t>
            </a:r>
            <a:r>
              <a:rPr lang="en-GB" sz="3600" dirty="0">
                <a:solidFill>
                  <a:prstClr val="black"/>
                </a:solidFill>
                <a:latin typeface="Comic Sans MS" panose="030F0702030302020204" pitchFamily="66" charset="0"/>
                <a:ea typeface="+mj-ea"/>
                <a:cs typeface="+mj-cs"/>
              </a:rPr>
              <a:t>.</a:t>
            </a:r>
          </a:p>
          <a:p>
            <a:endParaRPr lang="en-GB" sz="3600" dirty="0">
              <a:solidFill>
                <a:prstClr val="black"/>
              </a:solidFill>
              <a:latin typeface="Comic Sans MS" panose="030F0702030302020204" pitchFamily="66" charset="0"/>
              <a:ea typeface="+mj-ea"/>
              <a:cs typeface="+mj-cs"/>
            </a:endParaRPr>
          </a:p>
          <a:p>
            <a:r>
              <a:rPr lang="en-GB" sz="3600" dirty="0">
                <a:solidFill>
                  <a:prstClr val="black"/>
                </a:solidFill>
                <a:latin typeface="Comic Sans MS" panose="030F0702030302020204" pitchFamily="66" charset="0"/>
                <a:ea typeface="+mj-ea"/>
                <a:cs typeface="+mj-cs"/>
              </a:rPr>
              <a:t>Last week you all agreed that </a:t>
            </a:r>
            <a:r>
              <a:rPr lang="en-GB" sz="3600" dirty="0">
                <a:solidFill>
                  <a:srgbClr val="FF0000"/>
                </a:solidFill>
                <a:latin typeface="Comic Sans MS" panose="030F0702030302020204" pitchFamily="66" charset="0"/>
                <a:ea typeface="+mj-ea"/>
                <a:cs typeface="+mj-cs"/>
              </a:rPr>
              <a:t>people matter more than things.</a:t>
            </a:r>
          </a:p>
          <a:p>
            <a:endParaRPr lang="en-GB" sz="3600" dirty="0">
              <a:solidFill>
                <a:srgbClr val="FF0000"/>
              </a:solidFill>
              <a:latin typeface="Comic Sans MS" panose="030F0702030302020204" pitchFamily="66" charset="0"/>
              <a:ea typeface="+mj-ea"/>
              <a:cs typeface="+mj-cs"/>
            </a:endParaRPr>
          </a:p>
          <a:p>
            <a:r>
              <a:rPr lang="en-GB" sz="3600" dirty="0">
                <a:latin typeface="Comic Sans MS" panose="030F0702030302020204" pitchFamily="66" charset="0"/>
                <a:ea typeface="+mj-ea"/>
                <a:cs typeface="+mj-cs"/>
              </a:rPr>
              <a:t>We know that </a:t>
            </a:r>
            <a:r>
              <a:rPr lang="en-GB" sz="3600" dirty="0">
                <a:solidFill>
                  <a:srgbClr val="FF0000"/>
                </a:solidFill>
                <a:latin typeface="Comic Sans MS" panose="030F0702030302020204" pitchFamily="66" charset="0"/>
                <a:ea typeface="+mj-ea"/>
                <a:cs typeface="+mj-cs"/>
              </a:rPr>
              <a:t>GOD </a:t>
            </a:r>
            <a:r>
              <a:rPr lang="en-GB" sz="3600" dirty="0">
                <a:latin typeface="Comic Sans MS" panose="030F0702030302020204" pitchFamily="66" charset="0"/>
                <a:ea typeface="+mj-ea"/>
                <a:cs typeface="+mj-cs"/>
              </a:rPr>
              <a:t>is most important for both </a:t>
            </a:r>
            <a:r>
              <a:rPr lang="en-GB" sz="3600" dirty="0">
                <a:solidFill>
                  <a:srgbClr val="FF0000"/>
                </a:solidFill>
                <a:latin typeface="Comic Sans MS" panose="030F0702030302020204" pitchFamily="66" charset="0"/>
                <a:ea typeface="+mj-ea"/>
                <a:cs typeface="+mj-cs"/>
              </a:rPr>
              <a:t>Christians, Jews </a:t>
            </a:r>
            <a:r>
              <a:rPr lang="en-GB" sz="3600" dirty="0">
                <a:latin typeface="Comic Sans MS" panose="030F0702030302020204" pitchFamily="66" charset="0"/>
                <a:ea typeface="+mj-ea"/>
                <a:cs typeface="+mj-cs"/>
              </a:rPr>
              <a:t>but today you are also going to find out that God is most important for </a:t>
            </a:r>
            <a:r>
              <a:rPr lang="en-GB" sz="3600" dirty="0">
                <a:solidFill>
                  <a:srgbClr val="FF0000"/>
                </a:solidFill>
                <a:latin typeface="Comic Sans MS" panose="030F0702030302020204" pitchFamily="66" charset="0"/>
                <a:ea typeface="+mj-ea"/>
                <a:cs typeface="+mj-cs"/>
              </a:rPr>
              <a:t>Muslims </a:t>
            </a:r>
            <a:r>
              <a:rPr lang="en-GB" sz="3600" dirty="0">
                <a:latin typeface="Comic Sans MS" panose="030F0702030302020204" pitchFamily="66" charset="0"/>
                <a:ea typeface="+mj-ea"/>
                <a:cs typeface="+mj-cs"/>
              </a:rPr>
              <a:t>(people who follow </a:t>
            </a:r>
            <a:r>
              <a:rPr lang="en-GB" sz="3600" dirty="0">
                <a:solidFill>
                  <a:srgbClr val="FF0000"/>
                </a:solidFill>
                <a:latin typeface="Comic Sans MS" panose="030F0702030302020204" pitchFamily="66" charset="0"/>
                <a:ea typeface="+mj-ea"/>
                <a:cs typeface="+mj-cs"/>
              </a:rPr>
              <a:t>Islam</a:t>
            </a:r>
            <a:r>
              <a:rPr lang="en-GB" sz="3600" dirty="0">
                <a:latin typeface="Comic Sans MS" panose="030F0702030302020204" pitchFamily="66" charset="0"/>
                <a:ea typeface="+mj-ea"/>
                <a:cs typeface="+mj-cs"/>
              </a:rPr>
              <a:t>).</a:t>
            </a:r>
          </a:p>
          <a:p>
            <a:r>
              <a:rPr lang="en-GB" sz="3600" dirty="0">
                <a:solidFill>
                  <a:prstClr val="black"/>
                </a:solidFill>
                <a:latin typeface="Comic Sans MS" panose="030F0702030302020204" pitchFamily="66" charset="0"/>
                <a:ea typeface="+mj-ea"/>
                <a:cs typeface="+mj-cs"/>
              </a:rPr>
              <a:t>                       </a:t>
            </a:r>
          </a:p>
          <a:p>
            <a:r>
              <a:rPr lang="en-GB" sz="3600" dirty="0">
                <a:solidFill>
                  <a:prstClr val="black"/>
                </a:solidFill>
                <a:latin typeface="Comic Sans MS" panose="030F0702030302020204" pitchFamily="66" charset="0"/>
                <a:ea typeface="+mj-ea"/>
                <a:cs typeface="+mj-cs"/>
              </a:rPr>
              <a:t>                       </a:t>
            </a:r>
          </a:p>
          <a:p>
            <a:r>
              <a:rPr lang="en-GB" sz="2800" dirty="0">
                <a:solidFill>
                  <a:prstClr val="black"/>
                </a:solidFill>
                <a:latin typeface="Comic Sans MS" panose="030F0702030302020204" pitchFamily="66" charset="0"/>
                <a:ea typeface="+mj-ea"/>
                <a:cs typeface="+mj-cs"/>
                <a:hlinkClick r:id="rId2"/>
              </a:rPr>
              <a:t> </a:t>
            </a:r>
            <a:r>
              <a:rPr lang="en-GB" sz="2800" u="sng" dirty="0">
                <a:solidFill>
                  <a:prstClr val="black"/>
                </a:solidFill>
                <a:latin typeface="Comic Sans MS" panose="030F0702030302020204" pitchFamily="66" charset="0"/>
                <a:ea typeface="+mj-ea"/>
                <a:cs typeface="+mj-cs"/>
                <a:hlinkClick r:id="rId2"/>
              </a:rPr>
              <a:t> </a:t>
            </a:r>
            <a:endParaRPr lang="en-GB" sz="3600" dirty="0">
              <a:solidFill>
                <a:prstClr val="black"/>
              </a:solidFill>
              <a:latin typeface="Comic Sans MS" panose="030F0702030302020204" pitchFamily="66" charset="0"/>
              <a:ea typeface="+mj-ea"/>
              <a:cs typeface="+mj-cs"/>
            </a:endParaRPr>
          </a:p>
          <a:p>
            <a:r>
              <a:rPr lang="en-GB" dirty="0"/>
              <a:t>   </a:t>
            </a:r>
          </a:p>
        </p:txBody>
      </p:sp>
      <p:pic>
        <p:nvPicPr>
          <p:cNvPr id="6" name="Picture 5">
            <a:extLst>
              <a:ext uri="{FF2B5EF4-FFF2-40B4-BE49-F238E27FC236}">
                <a16:creationId xmlns:a16="http://schemas.microsoft.com/office/drawing/2014/main" id="{DBDCF4F6-ECA9-4A66-B539-585C475E64FB}"/>
              </a:ext>
            </a:extLst>
          </p:cNvPr>
          <p:cNvPicPr>
            <a:picLocks noChangeAspect="1"/>
          </p:cNvPicPr>
          <p:nvPr/>
        </p:nvPicPr>
        <p:blipFill>
          <a:blip r:embed="rId3"/>
          <a:stretch>
            <a:fillRect/>
          </a:stretch>
        </p:blipFill>
        <p:spPr>
          <a:xfrm>
            <a:off x="8950035" y="344239"/>
            <a:ext cx="2279073" cy="1133098"/>
          </a:xfrm>
          <a:prstGeom prst="rect">
            <a:avLst/>
          </a:prstGeom>
        </p:spPr>
      </p:pic>
    </p:spTree>
    <p:extLst>
      <p:ext uri="{BB962C8B-B14F-4D97-AF65-F5344CB8AC3E}">
        <p14:creationId xmlns:p14="http://schemas.microsoft.com/office/powerpoint/2010/main" val="7173600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471055" y="352001"/>
            <a:ext cx="10882745" cy="5970865"/>
          </a:xfrm>
          <a:prstGeom prst="rect">
            <a:avLst/>
          </a:prstGeom>
        </p:spPr>
        <p:txBody>
          <a:bodyPr wrap="square">
            <a:spAutoFit/>
          </a:bodyPr>
          <a:lstStyle/>
          <a:p>
            <a:pPr algn="ctr"/>
            <a:r>
              <a:rPr lang="en-GB" sz="3600" u="sng" dirty="0">
                <a:solidFill>
                  <a:prstClr val="black"/>
                </a:solidFill>
                <a:latin typeface="Comic Sans MS" panose="030F0702030302020204" pitchFamily="66" charset="0"/>
                <a:ea typeface="+mj-ea"/>
                <a:cs typeface="+mj-cs"/>
              </a:rPr>
              <a:t>Religious Education</a:t>
            </a:r>
          </a:p>
          <a:p>
            <a:endParaRPr lang="en-GB" sz="3600" u="sng" dirty="0">
              <a:solidFill>
                <a:prstClr val="black"/>
              </a:solidFill>
              <a:latin typeface="Comic Sans MS" panose="030F0702030302020204" pitchFamily="66" charset="0"/>
              <a:ea typeface="+mj-ea"/>
              <a:cs typeface="+mj-cs"/>
            </a:endParaRPr>
          </a:p>
          <a:p>
            <a:pPr marL="4114800"/>
            <a:r>
              <a:rPr lang="en-GB" sz="3200" dirty="0">
                <a:solidFill>
                  <a:prstClr val="black"/>
                </a:solidFill>
                <a:latin typeface="Comic Sans MS" panose="030F0702030302020204" pitchFamily="66" charset="0"/>
                <a:ea typeface="+mj-ea"/>
                <a:cs typeface="+mj-cs"/>
              </a:rPr>
              <a:t>What is making the leaves on this                                    tree move?  </a:t>
            </a:r>
          </a:p>
          <a:p>
            <a:pPr marL="4114800"/>
            <a:r>
              <a:rPr lang="en-GB" sz="3200" dirty="0">
                <a:solidFill>
                  <a:prstClr val="black"/>
                </a:solidFill>
                <a:latin typeface="Comic Sans MS" panose="030F0702030302020204" pitchFamily="66" charset="0"/>
                <a:ea typeface="+mj-ea"/>
                <a:cs typeface="+mj-cs"/>
              </a:rPr>
              <a:t>Can you see the wind?</a:t>
            </a:r>
            <a:endParaRPr lang="en-GB" sz="3600" dirty="0">
              <a:solidFill>
                <a:prstClr val="black"/>
              </a:solidFill>
              <a:latin typeface="Comic Sans MS" panose="030F0702030302020204" pitchFamily="66" charset="0"/>
              <a:ea typeface="+mj-ea"/>
              <a:cs typeface="+mj-cs"/>
            </a:endParaRPr>
          </a:p>
          <a:p>
            <a:endParaRPr lang="en-GB" sz="3600" dirty="0">
              <a:solidFill>
                <a:prstClr val="black"/>
              </a:solidFill>
              <a:latin typeface="Comic Sans MS" panose="030F0702030302020204" pitchFamily="66" charset="0"/>
              <a:ea typeface="+mj-ea"/>
              <a:cs typeface="+mj-cs"/>
            </a:endParaRPr>
          </a:p>
          <a:p>
            <a:r>
              <a:rPr lang="en-GB" sz="2800" dirty="0">
                <a:solidFill>
                  <a:prstClr val="black"/>
                </a:solidFill>
                <a:latin typeface="Comic Sans MS" panose="030F0702030302020204" pitchFamily="66" charset="0"/>
                <a:ea typeface="+mj-ea"/>
                <a:cs typeface="+mj-cs"/>
              </a:rPr>
              <a:t> </a:t>
            </a:r>
            <a:r>
              <a:rPr lang="en-GB" sz="2800" u="sng" dirty="0">
                <a:solidFill>
                  <a:prstClr val="black"/>
                </a:solidFill>
                <a:latin typeface="Comic Sans MS" panose="030F0702030302020204" pitchFamily="66" charset="0"/>
                <a:ea typeface="+mj-ea"/>
                <a:cs typeface="+mj-cs"/>
              </a:rPr>
              <a:t> </a:t>
            </a:r>
          </a:p>
          <a:p>
            <a:endParaRPr lang="en-GB" dirty="0"/>
          </a:p>
          <a:p>
            <a:r>
              <a:rPr lang="en-GB" sz="3200" dirty="0">
                <a:latin typeface="Comic Sans MS" panose="030F0702030302020204" pitchFamily="66" charset="0"/>
              </a:rPr>
              <a:t>What does this represent?                  </a:t>
            </a:r>
          </a:p>
          <a:p>
            <a:r>
              <a:rPr lang="en-GB" sz="3200" dirty="0">
                <a:latin typeface="Comic Sans MS" panose="030F0702030302020204" pitchFamily="66" charset="0"/>
              </a:rPr>
              <a:t>Can you see love?</a:t>
            </a:r>
          </a:p>
          <a:p>
            <a:endParaRPr lang="en-GB" sz="3200" dirty="0">
              <a:latin typeface="Comic Sans MS" panose="030F0702030302020204" pitchFamily="66" charset="0"/>
            </a:endParaRPr>
          </a:p>
          <a:p>
            <a:pPr algn="ctr"/>
            <a:r>
              <a:rPr lang="en-GB" sz="3600" dirty="0">
                <a:latin typeface="Comic Sans MS" panose="030F0702030302020204" pitchFamily="66" charset="0"/>
              </a:rPr>
              <a:t>We can’t see it but know that it exists.</a:t>
            </a:r>
          </a:p>
        </p:txBody>
      </p:sp>
      <p:pic>
        <p:nvPicPr>
          <p:cNvPr id="6" name="Picture 5">
            <a:extLst>
              <a:ext uri="{FF2B5EF4-FFF2-40B4-BE49-F238E27FC236}">
                <a16:creationId xmlns:a16="http://schemas.microsoft.com/office/drawing/2014/main" id="{DBDCF4F6-ECA9-4A66-B539-585C475E64FB}"/>
              </a:ext>
            </a:extLst>
          </p:cNvPr>
          <p:cNvPicPr>
            <a:picLocks noChangeAspect="1"/>
          </p:cNvPicPr>
          <p:nvPr/>
        </p:nvPicPr>
        <p:blipFill>
          <a:blip r:embed="rId2"/>
          <a:stretch>
            <a:fillRect/>
          </a:stretch>
        </p:blipFill>
        <p:spPr>
          <a:xfrm>
            <a:off x="8950035" y="344239"/>
            <a:ext cx="2279073" cy="1133098"/>
          </a:xfrm>
          <a:prstGeom prst="rect">
            <a:avLst/>
          </a:prstGeom>
        </p:spPr>
      </p:pic>
      <p:pic>
        <p:nvPicPr>
          <p:cNvPr id="13" name="Picture 12">
            <a:extLst>
              <a:ext uri="{FF2B5EF4-FFF2-40B4-BE49-F238E27FC236}">
                <a16:creationId xmlns:a16="http://schemas.microsoft.com/office/drawing/2014/main" id="{68EFAB85-DEC4-4F9F-83FE-69101337D857}"/>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62892" y="1265845"/>
            <a:ext cx="3449783" cy="2299855"/>
          </a:xfrm>
          <a:prstGeom prst="rect">
            <a:avLst/>
          </a:prstGeom>
        </p:spPr>
      </p:pic>
      <p:pic>
        <p:nvPicPr>
          <p:cNvPr id="16" name="Picture 15">
            <a:extLst>
              <a:ext uri="{FF2B5EF4-FFF2-40B4-BE49-F238E27FC236}">
                <a16:creationId xmlns:a16="http://schemas.microsoft.com/office/drawing/2014/main" id="{808CE595-386A-4ADE-99E7-B437C30143BA}"/>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6096000" y="4014358"/>
            <a:ext cx="1717659" cy="1557344"/>
          </a:xfrm>
          <a:prstGeom prst="rect">
            <a:avLst/>
          </a:prstGeom>
        </p:spPr>
      </p:pic>
    </p:spTree>
    <p:extLst>
      <p:ext uri="{BB962C8B-B14F-4D97-AF65-F5344CB8AC3E}">
        <p14:creationId xmlns:p14="http://schemas.microsoft.com/office/powerpoint/2010/main" val="3059028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471055" y="352001"/>
            <a:ext cx="10882745" cy="7140416"/>
          </a:xfrm>
          <a:prstGeom prst="rect">
            <a:avLst/>
          </a:prstGeom>
        </p:spPr>
        <p:txBody>
          <a:bodyPr wrap="square">
            <a:spAutoFit/>
          </a:bodyPr>
          <a:lstStyle/>
          <a:p>
            <a:pPr algn="ctr"/>
            <a:r>
              <a:rPr lang="en-GB" sz="3600" u="sng" dirty="0">
                <a:solidFill>
                  <a:prstClr val="black"/>
                </a:solidFill>
                <a:latin typeface="Comic Sans MS" panose="030F0702030302020204" pitchFamily="66" charset="0"/>
                <a:ea typeface="+mj-ea"/>
                <a:cs typeface="+mj-cs"/>
              </a:rPr>
              <a:t>Religious Education</a:t>
            </a:r>
          </a:p>
          <a:p>
            <a:endParaRPr lang="en-GB" sz="3600" u="sng" dirty="0">
              <a:solidFill>
                <a:prstClr val="black"/>
              </a:solidFill>
              <a:latin typeface="Comic Sans MS" panose="030F0702030302020204" pitchFamily="66" charset="0"/>
              <a:ea typeface="+mj-ea"/>
              <a:cs typeface="+mj-cs"/>
            </a:endParaRPr>
          </a:p>
          <a:p>
            <a:r>
              <a:rPr lang="en-GB" sz="3200" dirty="0">
                <a:solidFill>
                  <a:prstClr val="black"/>
                </a:solidFill>
                <a:latin typeface="Comic Sans MS" panose="030F0702030302020204" pitchFamily="66" charset="0"/>
                <a:ea typeface="+mj-ea"/>
                <a:cs typeface="+mj-cs"/>
              </a:rPr>
              <a:t>What is inside this balloon?</a:t>
            </a:r>
          </a:p>
          <a:p>
            <a:endParaRPr lang="en-GB" sz="3200" dirty="0">
              <a:solidFill>
                <a:prstClr val="black"/>
              </a:solidFill>
              <a:latin typeface="Comic Sans MS" panose="030F0702030302020204" pitchFamily="66" charset="0"/>
              <a:ea typeface="+mj-ea"/>
              <a:cs typeface="+mj-cs"/>
            </a:endParaRPr>
          </a:p>
          <a:p>
            <a:r>
              <a:rPr lang="en-GB" sz="3200" dirty="0">
                <a:solidFill>
                  <a:prstClr val="black"/>
                </a:solidFill>
                <a:latin typeface="Comic Sans MS" panose="030F0702030302020204" pitchFamily="66" charset="0"/>
                <a:ea typeface="+mj-ea"/>
                <a:cs typeface="+mj-cs"/>
              </a:rPr>
              <a:t>Can we see it?</a:t>
            </a:r>
          </a:p>
          <a:p>
            <a:endParaRPr lang="en-GB" sz="3600" dirty="0">
              <a:solidFill>
                <a:prstClr val="black"/>
              </a:solidFill>
              <a:latin typeface="Comic Sans MS" panose="030F0702030302020204" pitchFamily="66" charset="0"/>
              <a:ea typeface="+mj-ea"/>
              <a:cs typeface="+mj-cs"/>
            </a:endParaRPr>
          </a:p>
          <a:p>
            <a:endParaRPr lang="en-GB" sz="3600" dirty="0">
              <a:solidFill>
                <a:prstClr val="black"/>
              </a:solidFill>
              <a:latin typeface="Comic Sans MS" panose="030F0702030302020204" pitchFamily="66" charset="0"/>
              <a:ea typeface="+mj-ea"/>
              <a:cs typeface="+mj-cs"/>
            </a:endParaRPr>
          </a:p>
          <a:p>
            <a:endParaRPr lang="en-GB" sz="3600" dirty="0">
              <a:solidFill>
                <a:prstClr val="black"/>
              </a:solidFill>
              <a:latin typeface="Comic Sans MS" panose="030F0702030302020204" pitchFamily="66" charset="0"/>
              <a:ea typeface="+mj-ea"/>
              <a:cs typeface="+mj-cs"/>
            </a:endParaRPr>
          </a:p>
          <a:p>
            <a:r>
              <a:rPr lang="en-GB" sz="3200" dirty="0">
                <a:solidFill>
                  <a:prstClr val="black"/>
                </a:solidFill>
                <a:latin typeface="Comic Sans MS" panose="030F0702030302020204" pitchFamily="66" charset="0"/>
              </a:rPr>
              <a:t>We can’t see the air but it doesn’t mean that there is nothing there.</a:t>
            </a:r>
          </a:p>
          <a:p>
            <a:endParaRPr lang="en-GB" sz="3600" dirty="0">
              <a:solidFill>
                <a:prstClr val="black"/>
              </a:solidFill>
              <a:latin typeface="Comic Sans MS" panose="030F0702030302020204" pitchFamily="66" charset="0"/>
              <a:ea typeface="+mj-ea"/>
              <a:cs typeface="+mj-cs"/>
            </a:endParaRPr>
          </a:p>
          <a:p>
            <a:endParaRPr lang="en-GB" sz="3600" dirty="0">
              <a:solidFill>
                <a:prstClr val="black"/>
              </a:solidFill>
              <a:latin typeface="Comic Sans MS" panose="030F0702030302020204" pitchFamily="66" charset="0"/>
              <a:ea typeface="+mj-ea"/>
              <a:cs typeface="+mj-cs"/>
            </a:endParaRPr>
          </a:p>
          <a:p>
            <a:r>
              <a:rPr lang="en-GB" sz="2800" dirty="0">
                <a:solidFill>
                  <a:prstClr val="black"/>
                </a:solidFill>
                <a:latin typeface="Comic Sans MS" panose="030F0702030302020204" pitchFamily="66" charset="0"/>
                <a:ea typeface="+mj-ea"/>
                <a:cs typeface="+mj-cs"/>
                <a:hlinkClick r:id="rId2"/>
              </a:rPr>
              <a:t> </a:t>
            </a:r>
            <a:r>
              <a:rPr lang="en-GB" sz="2800" u="sng" dirty="0">
                <a:solidFill>
                  <a:prstClr val="black"/>
                </a:solidFill>
                <a:latin typeface="Comic Sans MS" panose="030F0702030302020204" pitchFamily="66" charset="0"/>
                <a:ea typeface="+mj-ea"/>
                <a:cs typeface="+mj-cs"/>
                <a:hlinkClick r:id="rId2"/>
              </a:rPr>
              <a:t> </a:t>
            </a:r>
            <a:endParaRPr lang="en-GB" sz="3600" dirty="0">
              <a:solidFill>
                <a:prstClr val="black"/>
              </a:solidFill>
              <a:latin typeface="Comic Sans MS" panose="030F0702030302020204" pitchFamily="66" charset="0"/>
              <a:ea typeface="+mj-ea"/>
              <a:cs typeface="+mj-cs"/>
            </a:endParaRPr>
          </a:p>
          <a:p>
            <a:r>
              <a:rPr lang="en-GB" dirty="0"/>
              <a:t>   </a:t>
            </a:r>
          </a:p>
        </p:txBody>
      </p:sp>
      <p:pic>
        <p:nvPicPr>
          <p:cNvPr id="6" name="Picture 5">
            <a:extLst>
              <a:ext uri="{FF2B5EF4-FFF2-40B4-BE49-F238E27FC236}">
                <a16:creationId xmlns:a16="http://schemas.microsoft.com/office/drawing/2014/main" id="{DBDCF4F6-ECA9-4A66-B539-585C475E64FB}"/>
              </a:ext>
            </a:extLst>
          </p:cNvPr>
          <p:cNvPicPr>
            <a:picLocks noChangeAspect="1"/>
          </p:cNvPicPr>
          <p:nvPr/>
        </p:nvPicPr>
        <p:blipFill>
          <a:blip r:embed="rId3"/>
          <a:stretch>
            <a:fillRect/>
          </a:stretch>
        </p:blipFill>
        <p:spPr>
          <a:xfrm>
            <a:off x="8950035" y="344239"/>
            <a:ext cx="2279073" cy="1133098"/>
          </a:xfrm>
          <a:prstGeom prst="rect">
            <a:avLst/>
          </a:prstGeom>
        </p:spPr>
      </p:pic>
      <p:pic>
        <p:nvPicPr>
          <p:cNvPr id="5" name="Picture 4">
            <a:extLst>
              <a:ext uri="{FF2B5EF4-FFF2-40B4-BE49-F238E27FC236}">
                <a16:creationId xmlns:a16="http://schemas.microsoft.com/office/drawing/2014/main" id="{1106DC40-0162-41D3-956C-10B70F26D550}"/>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6206695" y="1104934"/>
            <a:ext cx="2279073" cy="2764777"/>
          </a:xfrm>
          <a:prstGeom prst="rect">
            <a:avLst/>
          </a:prstGeom>
        </p:spPr>
      </p:pic>
    </p:spTree>
    <p:extLst>
      <p:ext uri="{BB962C8B-B14F-4D97-AF65-F5344CB8AC3E}">
        <p14:creationId xmlns:p14="http://schemas.microsoft.com/office/powerpoint/2010/main" val="11879378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471055" y="839034"/>
            <a:ext cx="10882745" cy="4855183"/>
          </a:xfrm>
        </p:spPr>
        <p:txBody>
          <a:bodyPr>
            <a:normAutofit/>
          </a:bodyPr>
          <a:lstStyle/>
          <a:p>
            <a:pPr marL="0" indent="0">
              <a:buNone/>
            </a:pPr>
            <a:endParaRPr lang="en-GB" dirty="0">
              <a:latin typeface="Comic Sans MS" panose="030F0702030302020204" pitchFamily="66" charset="0"/>
            </a:endParaRPr>
          </a:p>
          <a:p>
            <a:pPr marL="0" indent="0">
              <a:buNone/>
            </a:pPr>
            <a:r>
              <a:rPr lang="en-GB" sz="3200" dirty="0">
                <a:solidFill>
                  <a:prstClr val="black"/>
                </a:solidFill>
                <a:latin typeface="Comic Sans MS" panose="030F0702030302020204" pitchFamily="66" charset="0"/>
              </a:rPr>
              <a:t>Muslims believe that the world would </a:t>
            </a:r>
          </a:p>
          <a:p>
            <a:pPr marL="0" indent="0">
              <a:buNone/>
            </a:pPr>
            <a:r>
              <a:rPr lang="en-GB" sz="3200" dirty="0">
                <a:solidFill>
                  <a:prstClr val="black"/>
                </a:solidFill>
                <a:latin typeface="Comic Sans MS" panose="030F0702030302020204" pitchFamily="66" charset="0"/>
              </a:rPr>
              <a:t>not function without God. A bit like the</a:t>
            </a:r>
          </a:p>
          <a:p>
            <a:pPr marL="0" indent="0">
              <a:buNone/>
            </a:pPr>
            <a:r>
              <a:rPr lang="en-GB" sz="3200" dirty="0">
                <a:solidFill>
                  <a:prstClr val="black"/>
                </a:solidFill>
                <a:latin typeface="Comic Sans MS" panose="030F0702030302020204" pitchFamily="66" charset="0"/>
              </a:rPr>
              <a:t>balloon would not inflate without air. </a:t>
            </a:r>
          </a:p>
          <a:p>
            <a:pPr marL="0" indent="0">
              <a:buNone/>
            </a:pPr>
            <a:endParaRPr lang="en-GB" sz="3200" dirty="0">
              <a:solidFill>
                <a:prstClr val="black"/>
              </a:solidFill>
              <a:latin typeface="Comic Sans MS" panose="030F0702030302020204" pitchFamily="66" charset="0"/>
            </a:endParaRPr>
          </a:p>
          <a:p>
            <a:pPr marL="0" indent="0">
              <a:buNone/>
            </a:pPr>
            <a:endParaRPr lang="en-GB" sz="3200" dirty="0">
              <a:solidFill>
                <a:prstClr val="black"/>
              </a:solidFill>
              <a:latin typeface="Comic Sans MS" panose="030F0702030302020204" pitchFamily="66" charset="0"/>
            </a:endParaRPr>
          </a:p>
          <a:p>
            <a:pPr marL="0" indent="0">
              <a:buNone/>
            </a:pPr>
            <a:r>
              <a:rPr lang="en-GB" sz="3200" dirty="0">
                <a:solidFill>
                  <a:prstClr val="black"/>
                </a:solidFill>
                <a:latin typeface="Comic Sans MS" panose="030F0702030302020204" pitchFamily="66" charset="0"/>
              </a:rPr>
              <a:t>Even though people </a:t>
            </a:r>
            <a:r>
              <a:rPr lang="en-GB" sz="3200" b="1" dirty="0">
                <a:solidFill>
                  <a:prstClr val="black"/>
                </a:solidFill>
                <a:latin typeface="Comic Sans MS" panose="030F0702030302020204" pitchFamily="66" charset="0"/>
              </a:rPr>
              <a:t>can’t see </a:t>
            </a:r>
            <a:r>
              <a:rPr lang="en-GB" sz="3200" dirty="0">
                <a:solidFill>
                  <a:prstClr val="black"/>
                </a:solidFill>
                <a:latin typeface="Comic Sans MS" panose="030F0702030302020204" pitchFamily="66" charset="0"/>
              </a:rPr>
              <a:t>God, some people think that the world would not be the place that it is without God.</a:t>
            </a:r>
          </a:p>
          <a:p>
            <a:pPr marL="0" indent="0">
              <a:buNone/>
            </a:pPr>
            <a:endParaRPr lang="en-GB" sz="3200" dirty="0">
              <a:solidFill>
                <a:prstClr val="black"/>
              </a:solidFill>
              <a:latin typeface="Comic Sans MS" panose="030F0702030302020204" pitchFamily="66" charset="0"/>
            </a:endParaRPr>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471055" y="352001"/>
            <a:ext cx="10882745" cy="1908215"/>
          </a:xfrm>
          <a:prstGeom prst="rect">
            <a:avLst/>
          </a:prstGeom>
        </p:spPr>
        <p:txBody>
          <a:bodyPr wrap="square">
            <a:spAutoFit/>
          </a:bodyPr>
          <a:lstStyle/>
          <a:p>
            <a:pPr algn="ctr"/>
            <a:r>
              <a:rPr lang="en-GB" sz="3600" u="sng" dirty="0">
                <a:solidFill>
                  <a:prstClr val="black"/>
                </a:solidFill>
                <a:latin typeface="Comic Sans MS" panose="030F0702030302020204" pitchFamily="66" charset="0"/>
                <a:ea typeface="+mj-ea"/>
                <a:cs typeface="+mj-cs"/>
              </a:rPr>
              <a:t>Religious Education</a:t>
            </a:r>
          </a:p>
          <a:p>
            <a:endParaRPr lang="en-GB" sz="3600" u="sng" dirty="0">
              <a:solidFill>
                <a:prstClr val="black"/>
              </a:solidFill>
              <a:latin typeface="Comic Sans MS" panose="030F0702030302020204" pitchFamily="66" charset="0"/>
              <a:ea typeface="+mj-ea"/>
              <a:cs typeface="+mj-cs"/>
            </a:endParaRPr>
          </a:p>
          <a:p>
            <a:r>
              <a:rPr lang="en-GB" sz="2800" dirty="0">
                <a:solidFill>
                  <a:prstClr val="black"/>
                </a:solidFill>
                <a:latin typeface="Comic Sans MS" panose="030F0702030302020204" pitchFamily="66" charset="0"/>
                <a:ea typeface="+mj-ea"/>
                <a:cs typeface="+mj-cs"/>
                <a:hlinkClick r:id="rId2"/>
              </a:rPr>
              <a:t> </a:t>
            </a:r>
            <a:r>
              <a:rPr lang="en-GB" sz="2800" u="sng" dirty="0">
                <a:solidFill>
                  <a:prstClr val="black"/>
                </a:solidFill>
                <a:latin typeface="Comic Sans MS" panose="030F0702030302020204" pitchFamily="66" charset="0"/>
                <a:ea typeface="+mj-ea"/>
                <a:cs typeface="+mj-cs"/>
                <a:hlinkClick r:id="rId2"/>
              </a:rPr>
              <a:t> </a:t>
            </a:r>
            <a:endParaRPr lang="en-GB" sz="3600" dirty="0">
              <a:solidFill>
                <a:prstClr val="black"/>
              </a:solidFill>
              <a:latin typeface="Comic Sans MS" panose="030F0702030302020204" pitchFamily="66" charset="0"/>
              <a:ea typeface="+mj-ea"/>
              <a:cs typeface="+mj-cs"/>
            </a:endParaRPr>
          </a:p>
          <a:p>
            <a:r>
              <a:rPr lang="en-GB" dirty="0"/>
              <a:t>   </a:t>
            </a:r>
          </a:p>
        </p:txBody>
      </p:sp>
      <p:pic>
        <p:nvPicPr>
          <p:cNvPr id="6" name="Picture 5">
            <a:extLst>
              <a:ext uri="{FF2B5EF4-FFF2-40B4-BE49-F238E27FC236}">
                <a16:creationId xmlns:a16="http://schemas.microsoft.com/office/drawing/2014/main" id="{DBDCF4F6-ECA9-4A66-B539-585C475E64FB}"/>
              </a:ext>
            </a:extLst>
          </p:cNvPr>
          <p:cNvPicPr>
            <a:picLocks noChangeAspect="1"/>
          </p:cNvPicPr>
          <p:nvPr/>
        </p:nvPicPr>
        <p:blipFill>
          <a:blip r:embed="rId3"/>
          <a:stretch>
            <a:fillRect/>
          </a:stretch>
        </p:blipFill>
        <p:spPr>
          <a:xfrm>
            <a:off x="8950035" y="344239"/>
            <a:ext cx="2279073" cy="1133098"/>
          </a:xfrm>
          <a:prstGeom prst="rect">
            <a:avLst/>
          </a:prstGeom>
        </p:spPr>
      </p:pic>
    </p:spTree>
    <p:extLst>
      <p:ext uri="{BB962C8B-B14F-4D97-AF65-F5344CB8AC3E}">
        <p14:creationId xmlns:p14="http://schemas.microsoft.com/office/powerpoint/2010/main" val="39429245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471055" y="352001"/>
            <a:ext cx="10882745" cy="5693866"/>
          </a:xfrm>
          <a:prstGeom prst="rect">
            <a:avLst/>
          </a:prstGeom>
        </p:spPr>
        <p:txBody>
          <a:bodyPr wrap="square">
            <a:spAutoFit/>
          </a:bodyPr>
          <a:lstStyle/>
          <a:p>
            <a:pPr algn="ctr"/>
            <a:r>
              <a:rPr lang="en-GB" sz="3600" u="sng" dirty="0">
                <a:solidFill>
                  <a:prstClr val="black"/>
                </a:solidFill>
                <a:latin typeface="Comic Sans MS" panose="030F0702030302020204" pitchFamily="66" charset="0"/>
                <a:ea typeface="+mj-ea"/>
                <a:cs typeface="+mj-cs"/>
              </a:rPr>
              <a:t>Religious Education</a:t>
            </a:r>
          </a:p>
          <a:p>
            <a:endParaRPr lang="en-GB" sz="3600" u="sng" dirty="0">
              <a:solidFill>
                <a:prstClr val="black"/>
              </a:solidFill>
              <a:latin typeface="Comic Sans MS" panose="030F0702030302020204" pitchFamily="66" charset="0"/>
              <a:ea typeface="+mj-ea"/>
              <a:cs typeface="+mj-cs"/>
            </a:endParaRPr>
          </a:p>
          <a:p>
            <a:endParaRPr lang="en-GB" sz="3600" dirty="0">
              <a:solidFill>
                <a:prstClr val="black"/>
              </a:solidFill>
              <a:latin typeface="Comic Sans MS" panose="030F0702030302020204" pitchFamily="66" charset="0"/>
              <a:ea typeface="+mj-ea"/>
              <a:cs typeface="+mj-cs"/>
            </a:endParaRPr>
          </a:p>
          <a:p>
            <a:r>
              <a:rPr lang="en-GB" sz="3200" dirty="0">
                <a:solidFill>
                  <a:prstClr val="black"/>
                </a:solidFill>
                <a:latin typeface="Comic Sans MS" panose="030F0702030302020204" pitchFamily="66" charset="0"/>
                <a:ea typeface="+mj-ea"/>
                <a:cs typeface="+mj-cs"/>
              </a:rPr>
              <a:t>These children are Muslim children.</a:t>
            </a:r>
          </a:p>
          <a:p>
            <a:endParaRPr lang="en-GB" sz="3200" dirty="0">
              <a:solidFill>
                <a:prstClr val="black"/>
              </a:solidFill>
              <a:latin typeface="Comic Sans MS" panose="030F0702030302020204" pitchFamily="66" charset="0"/>
              <a:ea typeface="+mj-ea"/>
              <a:cs typeface="+mj-cs"/>
            </a:endParaRPr>
          </a:p>
          <a:p>
            <a:r>
              <a:rPr lang="en-GB" sz="3200" dirty="0">
                <a:solidFill>
                  <a:prstClr val="black"/>
                </a:solidFill>
                <a:latin typeface="Comic Sans MS" panose="030F0702030302020204" pitchFamily="66" charset="0"/>
                <a:ea typeface="+mj-ea"/>
                <a:cs typeface="+mj-cs"/>
              </a:rPr>
              <a:t>They are similar to us. </a:t>
            </a:r>
          </a:p>
          <a:p>
            <a:r>
              <a:rPr lang="en-GB" sz="3200" dirty="0">
                <a:solidFill>
                  <a:prstClr val="black"/>
                </a:solidFill>
                <a:latin typeface="Comic Sans MS" panose="030F0702030302020204" pitchFamily="66" charset="0"/>
                <a:ea typeface="+mj-ea"/>
                <a:cs typeface="+mj-cs"/>
              </a:rPr>
              <a:t>They enjoy things we enjoy, </a:t>
            </a:r>
          </a:p>
          <a:p>
            <a:r>
              <a:rPr lang="en-GB" sz="3200" dirty="0">
                <a:solidFill>
                  <a:prstClr val="black"/>
                </a:solidFill>
                <a:latin typeface="Comic Sans MS" panose="030F0702030302020204" pitchFamily="66" charset="0"/>
                <a:ea typeface="+mj-ea"/>
                <a:cs typeface="+mj-cs"/>
              </a:rPr>
              <a:t>They like/get upset like we</a:t>
            </a:r>
          </a:p>
          <a:p>
            <a:r>
              <a:rPr lang="en-GB" sz="3200" dirty="0">
                <a:solidFill>
                  <a:prstClr val="black"/>
                </a:solidFill>
                <a:latin typeface="Comic Sans MS" panose="030F0702030302020204" pitchFamily="66" charset="0"/>
                <a:ea typeface="+mj-ea"/>
                <a:cs typeface="+mj-cs"/>
              </a:rPr>
              <a:t>do. </a:t>
            </a:r>
          </a:p>
          <a:p>
            <a:endParaRPr lang="en-GB" sz="3200" dirty="0">
              <a:solidFill>
                <a:prstClr val="black"/>
              </a:solidFill>
              <a:latin typeface="Comic Sans MS" panose="030F0702030302020204" pitchFamily="66" charset="0"/>
              <a:ea typeface="+mj-ea"/>
              <a:cs typeface="+mj-cs"/>
            </a:endParaRPr>
          </a:p>
          <a:p>
            <a:r>
              <a:rPr lang="en-GB" sz="3200" dirty="0">
                <a:solidFill>
                  <a:prstClr val="black"/>
                </a:solidFill>
                <a:latin typeface="Comic Sans MS" panose="030F0702030302020204" pitchFamily="66" charset="0"/>
                <a:ea typeface="+mj-ea"/>
                <a:cs typeface="+mj-cs"/>
              </a:rPr>
              <a:t>There are about 360 Muslims living in Hereford.</a:t>
            </a:r>
            <a:endParaRPr lang="en-GB" sz="3200" dirty="0"/>
          </a:p>
        </p:txBody>
      </p:sp>
      <p:pic>
        <p:nvPicPr>
          <p:cNvPr id="6" name="Picture 5">
            <a:extLst>
              <a:ext uri="{FF2B5EF4-FFF2-40B4-BE49-F238E27FC236}">
                <a16:creationId xmlns:a16="http://schemas.microsoft.com/office/drawing/2014/main" id="{DBDCF4F6-ECA9-4A66-B539-585C475E64FB}"/>
              </a:ext>
            </a:extLst>
          </p:cNvPr>
          <p:cNvPicPr>
            <a:picLocks noChangeAspect="1"/>
          </p:cNvPicPr>
          <p:nvPr/>
        </p:nvPicPr>
        <p:blipFill>
          <a:blip r:embed="rId2"/>
          <a:stretch>
            <a:fillRect/>
          </a:stretch>
        </p:blipFill>
        <p:spPr>
          <a:xfrm>
            <a:off x="8950035" y="344239"/>
            <a:ext cx="2279073" cy="1133098"/>
          </a:xfrm>
          <a:prstGeom prst="rect">
            <a:avLst/>
          </a:prstGeom>
        </p:spPr>
      </p:pic>
      <p:pic>
        <p:nvPicPr>
          <p:cNvPr id="5" name="Picture 4">
            <a:extLst>
              <a:ext uri="{FF2B5EF4-FFF2-40B4-BE49-F238E27FC236}">
                <a16:creationId xmlns:a16="http://schemas.microsoft.com/office/drawing/2014/main" id="{284DF57D-BDBE-444C-ACD3-B6D742A2262C}"/>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868388" y="2617361"/>
            <a:ext cx="4360720" cy="2434474"/>
          </a:xfrm>
          <a:prstGeom prst="rect">
            <a:avLst/>
          </a:prstGeom>
        </p:spPr>
      </p:pic>
    </p:spTree>
    <p:extLst>
      <p:ext uri="{BB962C8B-B14F-4D97-AF65-F5344CB8AC3E}">
        <p14:creationId xmlns:p14="http://schemas.microsoft.com/office/powerpoint/2010/main" val="16104996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471055" y="352001"/>
            <a:ext cx="10882745" cy="3570208"/>
          </a:xfrm>
          <a:prstGeom prst="rect">
            <a:avLst/>
          </a:prstGeom>
        </p:spPr>
        <p:txBody>
          <a:bodyPr wrap="square">
            <a:spAutoFit/>
          </a:bodyPr>
          <a:lstStyle/>
          <a:p>
            <a:pPr algn="ctr"/>
            <a:r>
              <a:rPr lang="en-GB" sz="3600" u="sng" dirty="0">
                <a:solidFill>
                  <a:prstClr val="black"/>
                </a:solidFill>
                <a:latin typeface="Comic Sans MS" panose="030F0702030302020204" pitchFamily="66" charset="0"/>
                <a:ea typeface="+mj-ea"/>
                <a:cs typeface="+mj-cs"/>
              </a:rPr>
              <a:t>Religious Education</a:t>
            </a:r>
          </a:p>
          <a:p>
            <a:endParaRPr lang="en-GB" sz="3600" u="sng" dirty="0">
              <a:solidFill>
                <a:prstClr val="black"/>
              </a:solidFill>
              <a:latin typeface="Comic Sans MS" panose="030F0702030302020204" pitchFamily="66" charset="0"/>
              <a:ea typeface="+mj-ea"/>
              <a:cs typeface="+mj-cs"/>
            </a:endParaRPr>
          </a:p>
          <a:p>
            <a:endParaRPr lang="en-GB" sz="3600" dirty="0">
              <a:solidFill>
                <a:prstClr val="black"/>
              </a:solidFill>
              <a:latin typeface="Comic Sans MS" panose="030F0702030302020204" pitchFamily="66" charset="0"/>
              <a:ea typeface="+mj-ea"/>
              <a:cs typeface="+mj-cs"/>
            </a:endParaRPr>
          </a:p>
          <a:p>
            <a:endParaRPr lang="en-GB" sz="3600" dirty="0">
              <a:solidFill>
                <a:prstClr val="black"/>
              </a:solidFill>
              <a:latin typeface="Comic Sans MS" panose="030F0702030302020204" pitchFamily="66" charset="0"/>
              <a:ea typeface="+mj-ea"/>
              <a:cs typeface="+mj-cs"/>
            </a:endParaRPr>
          </a:p>
          <a:p>
            <a:endParaRPr lang="en-GB" sz="3600" dirty="0">
              <a:solidFill>
                <a:prstClr val="black"/>
              </a:solidFill>
              <a:latin typeface="Comic Sans MS" panose="030F0702030302020204" pitchFamily="66" charset="0"/>
              <a:ea typeface="+mj-ea"/>
              <a:cs typeface="+mj-cs"/>
            </a:endParaRPr>
          </a:p>
          <a:p>
            <a:r>
              <a:rPr lang="en-GB" sz="2800" dirty="0">
                <a:solidFill>
                  <a:prstClr val="black"/>
                </a:solidFill>
                <a:latin typeface="Comic Sans MS" panose="030F0702030302020204" pitchFamily="66" charset="0"/>
                <a:ea typeface="+mj-ea"/>
                <a:cs typeface="+mj-cs"/>
                <a:hlinkClick r:id="rId2"/>
              </a:rPr>
              <a:t> </a:t>
            </a:r>
            <a:r>
              <a:rPr lang="en-GB" sz="2800" u="sng" dirty="0">
                <a:solidFill>
                  <a:prstClr val="black"/>
                </a:solidFill>
                <a:latin typeface="Comic Sans MS" panose="030F0702030302020204" pitchFamily="66" charset="0"/>
                <a:ea typeface="+mj-ea"/>
                <a:cs typeface="+mj-cs"/>
                <a:hlinkClick r:id="rId2"/>
              </a:rPr>
              <a:t> </a:t>
            </a:r>
            <a:endParaRPr lang="en-GB" sz="3600" dirty="0">
              <a:solidFill>
                <a:prstClr val="black"/>
              </a:solidFill>
              <a:latin typeface="Comic Sans MS" panose="030F0702030302020204" pitchFamily="66" charset="0"/>
              <a:ea typeface="+mj-ea"/>
              <a:cs typeface="+mj-cs"/>
            </a:endParaRPr>
          </a:p>
          <a:p>
            <a:r>
              <a:rPr lang="en-GB" dirty="0"/>
              <a:t>   </a:t>
            </a:r>
          </a:p>
        </p:txBody>
      </p:sp>
      <p:pic>
        <p:nvPicPr>
          <p:cNvPr id="6" name="Picture 5">
            <a:extLst>
              <a:ext uri="{FF2B5EF4-FFF2-40B4-BE49-F238E27FC236}">
                <a16:creationId xmlns:a16="http://schemas.microsoft.com/office/drawing/2014/main" id="{DBDCF4F6-ECA9-4A66-B539-585C475E64FB}"/>
              </a:ext>
            </a:extLst>
          </p:cNvPr>
          <p:cNvPicPr>
            <a:picLocks noChangeAspect="1"/>
          </p:cNvPicPr>
          <p:nvPr/>
        </p:nvPicPr>
        <p:blipFill>
          <a:blip r:embed="rId3"/>
          <a:stretch>
            <a:fillRect/>
          </a:stretch>
        </p:blipFill>
        <p:spPr>
          <a:xfrm>
            <a:off x="8950035" y="344239"/>
            <a:ext cx="2279073" cy="1133098"/>
          </a:xfrm>
          <a:prstGeom prst="rect">
            <a:avLst/>
          </a:prstGeom>
        </p:spPr>
      </p:pic>
      <p:pic>
        <p:nvPicPr>
          <p:cNvPr id="5" name="Picture 4">
            <a:extLst>
              <a:ext uri="{FF2B5EF4-FFF2-40B4-BE49-F238E27FC236}">
                <a16:creationId xmlns:a16="http://schemas.microsoft.com/office/drawing/2014/main" id="{E2C4122D-1A04-4647-ABF1-2FFB86AC9727}"/>
              </a:ext>
            </a:extLst>
          </p:cNvPr>
          <p:cNvPicPr>
            <a:picLocks noChangeAspect="1"/>
          </p:cNvPicPr>
          <p:nvPr/>
        </p:nvPicPr>
        <p:blipFill>
          <a:blip r:embed="rId4"/>
          <a:stretch>
            <a:fillRect/>
          </a:stretch>
        </p:blipFill>
        <p:spPr>
          <a:xfrm>
            <a:off x="9602206" y="4995783"/>
            <a:ext cx="1626902" cy="1618384"/>
          </a:xfrm>
          <a:prstGeom prst="rect">
            <a:avLst/>
          </a:prstGeom>
        </p:spPr>
      </p:pic>
      <p:sp>
        <p:nvSpPr>
          <p:cNvPr id="2" name="Rectangle 1">
            <a:extLst>
              <a:ext uri="{FF2B5EF4-FFF2-40B4-BE49-F238E27FC236}">
                <a16:creationId xmlns:a16="http://schemas.microsoft.com/office/drawing/2014/main" id="{3A68C390-EED5-4A13-B22A-4082B4D741C9}"/>
              </a:ext>
            </a:extLst>
          </p:cNvPr>
          <p:cNvSpPr/>
          <p:nvPr/>
        </p:nvSpPr>
        <p:spPr>
          <a:xfrm>
            <a:off x="1288471" y="1928713"/>
            <a:ext cx="7439891" cy="4801314"/>
          </a:xfrm>
          <a:prstGeom prst="rect">
            <a:avLst/>
          </a:prstGeom>
        </p:spPr>
        <p:txBody>
          <a:bodyPr wrap="square">
            <a:spAutoFit/>
          </a:bodyPr>
          <a:lstStyle/>
          <a:p>
            <a:r>
              <a:rPr lang="en-GB" sz="3200" dirty="0">
                <a:solidFill>
                  <a:prstClr val="black"/>
                </a:solidFill>
                <a:latin typeface="Comic Sans MS" panose="030F0702030302020204" pitchFamily="66" charset="0"/>
              </a:rPr>
              <a:t>Muslims believe in one God, </a:t>
            </a:r>
            <a:r>
              <a:rPr lang="en-GB" sz="3200" dirty="0">
                <a:solidFill>
                  <a:srgbClr val="FF0000"/>
                </a:solidFill>
                <a:latin typeface="Comic Sans MS" panose="030F0702030302020204" pitchFamily="66" charset="0"/>
              </a:rPr>
              <a:t>Allah</a:t>
            </a:r>
            <a:r>
              <a:rPr lang="en-GB" sz="3200" dirty="0">
                <a:solidFill>
                  <a:prstClr val="black"/>
                </a:solidFill>
                <a:latin typeface="Comic Sans MS" panose="030F0702030302020204" pitchFamily="66" charset="0"/>
              </a:rPr>
              <a:t>, who is all powerful. </a:t>
            </a:r>
          </a:p>
          <a:p>
            <a:endParaRPr lang="en-GB" sz="3200" dirty="0">
              <a:solidFill>
                <a:prstClr val="black"/>
              </a:solidFill>
              <a:latin typeface="Comic Sans MS" panose="030F0702030302020204" pitchFamily="66" charset="0"/>
            </a:endParaRPr>
          </a:p>
          <a:p>
            <a:r>
              <a:rPr lang="en-GB" sz="3200" dirty="0">
                <a:solidFill>
                  <a:prstClr val="black"/>
                </a:solidFill>
                <a:latin typeface="Comic Sans MS" panose="030F0702030302020204" pitchFamily="66" charset="0"/>
              </a:rPr>
              <a:t>The Muslim word for God in Arabic is </a:t>
            </a:r>
          </a:p>
          <a:p>
            <a:endParaRPr lang="en-GB" sz="3200" dirty="0">
              <a:solidFill>
                <a:prstClr val="black"/>
              </a:solidFill>
              <a:latin typeface="Comic Sans MS" panose="030F0702030302020204" pitchFamily="66" charset="0"/>
            </a:endParaRPr>
          </a:p>
          <a:p>
            <a:r>
              <a:rPr lang="en-GB" sz="3200" dirty="0">
                <a:solidFill>
                  <a:prstClr val="black"/>
                </a:solidFill>
                <a:latin typeface="Comic Sans MS" panose="030F0702030302020204" pitchFamily="66" charset="0"/>
              </a:rPr>
              <a:t>Allah              .</a:t>
            </a:r>
          </a:p>
          <a:p>
            <a:endParaRPr lang="en-GB" sz="3200" dirty="0">
              <a:solidFill>
                <a:prstClr val="black"/>
              </a:solidFill>
              <a:latin typeface="Comic Sans MS" panose="030F0702030302020204" pitchFamily="66" charset="0"/>
            </a:endParaRPr>
          </a:p>
          <a:p>
            <a:r>
              <a:rPr lang="en-GB" sz="3200" dirty="0">
                <a:solidFill>
                  <a:prstClr val="black"/>
                </a:solidFill>
                <a:latin typeface="Comic Sans MS" panose="030F0702030302020204" pitchFamily="66" charset="0"/>
              </a:rPr>
              <a:t>Muslim people are not allowed to draw Allah so always write the word.</a:t>
            </a:r>
          </a:p>
          <a:p>
            <a:endParaRPr lang="en-GB" dirty="0">
              <a:solidFill>
                <a:prstClr val="black"/>
              </a:solidFill>
              <a:latin typeface="Comic Sans MS" panose="030F0702030302020204" pitchFamily="66" charset="0"/>
            </a:endParaRPr>
          </a:p>
        </p:txBody>
      </p:sp>
      <p:pic>
        <p:nvPicPr>
          <p:cNvPr id="7" name="Picture 6">
            <a:extLst>
              <a:ext uri="{FF2B5EF4-FFF2-40B4-BE49-F238E27FC236}">
                <a16:creationId xmlns:a16="http://schemas.microsoft.com/office/drawing/2014/main" id="{8ACB49D5-9B81-43AF-967A-FDB4B73E3565}"/>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2578653" y="4095101"/>
            <a:ext cx="1014894" cy="987936"/>
          </a:xfrm>
          <a:prstGeom prst="rect">
            <a:avLst/>
          </a:prstGeom>
        </p:spPr>
      </p:pic>
    </p:spTree>
    <p:extLst>
      <p:ext uri="{BB962C8B-B14F-4D97-AF65-F5344CB8AC3E}">
        <p14:creationId xmlns:p14="http://schemas.microsoft.com/office/powerpoint/2010/main" val="30322245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471055" y="352001"/>
            <a:ext cx="10882745" cy="7448193"/>
          </a:xfrm>
          <a:prstGeom prst="rect">
            <a:avLst/>
          </a:prstGeom>
        </p:spPr>
        <p:txBody>
          <a:bodyPr wrap="square">
            <a:spAutoFit/>
          </a:bodyPr>
          <a:lstStyle/>
          <a:p>
            <a:pPr algn="ctr"/>
            <a:r>
              <a:rPr lang="en-GB" sz="3600" u="sng" dirty="0">
                <a:solidFill>
                  <a:prstClr val="black"/>
                </a:solidFill>
                <a:latin typeface="Comic Sans MS" panose="030F0702030302020204" pitchFamily="66" charset="0"/>
                <a:ea typeface="+mj-ea"/>
                <a:cs typeface="+mj-cs"/>
              </a:rPr>
              <a:t>Religious Education</a:t>
            </a:r>
          </a:p>
          <a:p>
            <a:endParaRPr lang="en-GB" sz="3600" dirty="0">
              <a:solidFill>
                <a:prstClr val="black"/>
              </a:solidFill>
              <a:latin typeface="Comic Sans MS" panose="030F0702030302020204" pitchFamily="66" charset="0"/>
              <a:ea typeface="+mj-ea"/>
              <a:cs typeface="+mj-cs"/>
            </a:endParaRPr>
          </a:p>
          <a:p>
            <a:r>
              <a:rPr lang="en-GB" sz="3600" dirty="0">
                <a:solidFill>
                  <a:prstClr val="black"/>
                </a:solidFill>
                <a:latin typeface="Comic Sans MS" panose="030F0702030302020204" pitchFamily="66" charset="0"/>
                <a:ea typeface="+mj-ea"/>
                <a:cs typeface="+mj-cs"/>
              </a:rPr>
              <a:t>Can you think about: </a:t>
            </a:r>
            <a:r>
              <a:rPr lang="en-GB" sz="3600" i="1" dirty="0">
                <a:solidFill>
                  <a:prstClr val="black"/>
                </a:solidFill>
                <a:latin typeface="Comic Sans MS" panose="030F0702030302020204" pitchFamily="66" charset="0"/>
                <a:ea typeface="+mj-ea"/>
                <a:cs typeface="+mj-cs"/>
              </a:rPr>
              <a:t>Where you think you could find God? </a:t>
            </a:r>
            <a:r>
              <a:rPr lang="en-GB" sz="3600" dirty="0">
                <a:solidFill>
                  <a:prstClr val="black"/>
                </a:solidFill>
                <a:latin typeface="Comic Sans MS" panose="030F0702030302020204" pitchFamily="66" charset="0"/>
                <a:ea typeface="+mj-ea"/>
                <a:cs typeface="+mj-cs"/>
              </a:rPr>
              <a:t> </a:t>
            </a:r>
            <a:r>
              <a:rPr lang="en-GB" sz="3600" i="1" dirty="0">
                <a:solidFill>
                  <a:prstClr val="black"/>
                </a:solidFill>
                <a:latin typeface="Comic Sans MS" panose="030F0702030302020204" pitchFamily="66" charset="0"/>
                <a:ea typeface="+mj-ea"/>
                <a:cs typeface="+mj-cs"/>
              </a:rPr>
              <a:t>What is God like?</a:t>
            </a:r>
            <a:endParaRPr lang="en-GB" sz="3600" dirty="0">
              <a:solidFill>
                <a:prstClr val="black"/>
              </a:solidFill>
              <a:latin typeface="Comic Sans MS" panose="030F0702030302020204" pitchFamily="66" charset="0"/>
              <a:ea typeface="+mj-ea"/>
              <a:cs typeface="+mj-cs"/>
            </a:endParaRPr>
          </a:p>
          <a:p>
            <a:endParaRPr lang="en-GB" sz="3600" dirty="0">
              <a:solidFill>
                <a:prstClr val="black"/>
              </a:solidFill>
              <a:latin typeface="Comic Sans MS" panose="030F0702030302020204" pitchFamily="66" charset="0"/>
              <a:ea typeface="+mj-ea"/>
              <a:cs typeface="+mj-cs"/>
            </a:endParaRPr>
          </a:p>
          <a:p>
            <a:r>
              <a:rPr lang="en-GB" sz="3600" dirty="0">
                <a:solidFill>
                  <a:prstClr val="black"/>
                </a:solidFill>
                <a:latin typeface="Comic Sans MS" panose="030F0702030302020204" pitchFamily="66" charset="0"/>
                <a:ea typeface="+mj-ea"/>
                <a:cs typeface="+mj-cs"/>
              </a:rPr>
              <a:t>In the back of your purple books, write the date </a:t>
            </a:r>
            <a:r>
              <a:rPr lang="en-GB" sz="3600" u="sng" dirty="0">
                <a:solidFill>
                  <a:prstClr val="black"/>
                </a:solidFill>
                <a:latin typeface="Comic Sans MS" panose="030F0702030302020204" pitchFamily="66" charset="0"/>
                <a:ea typeface="+mj-ea"/>
                <a:cs typeface="+mj-cs"/>
              </a:rPr>
              <a:t>Monday 18</a:t>
            </a:r>
            <a:r>
              <a:rPr lang="en-GB" sz="3600" u="sng" baseline="30000" dirty="0">
                <a:solidFill>
                  <a:prstClr val="black"/>
                </a:solidFill>
                <a:latin typeface="Comic Sans MS" panose="030F0702030302020204" pitchFamily="66" charset="0"/>
                <a:ea typeface="+mj-ea"/>
                <a:cs typeface="+mj-cs"/>
              </a:rPr>
              <a:t>th</a:t>
            </a:r>
            <a:r>
              <a:rPr lang="en-GB" sz="3600" u="sng" dirty="0">
                <a:solidFill>
                  <a:prstClr val="black"/>
                </a:solidFill>
                <a:latin typeface="Comic Sans MS" panose="030F0702030302020204" pitchFamily="66" charset="0"/>
                <a:ea typeface="+mj-ea"/>
                <a:cs typeface="+mj-cs"/>
              </a:rPr>
              <a:t> January </a:t>
            </a:r>
            <a:r>
              <a:rPr lang="en-GB" sz="3600" dirty="0">
                <a:solidFill>
                  <a:prstClr val="black"/>
                </a:solidFill>
                <a:latin typeface="Comic Sans MS" panose="030F0702030302020204" pitchFamily="66" charset="0"/>
                <a:ea typeface="+mj-ea"/>
                <a:cs typeface="+mj-cs"/>
              </a:rPr>
              <a:t>and title </a:t>
            </a:r>
            <a:r>
              <a:rPr lang="en-GB" sz="3600" u="sng" dirty="0">
                <a:solidFill>
                  <a:prstClr val="black"/>
                </a:solidFill>
                <a:latin typeface="Comic Sans MS" panose="030F0702030302020204" pitchFamily="66" charset="0"/>
                <a:ea typeface="+mj-ea"/>
                <a:cs typeface="+mj-cs"/>
              </a:rPr>
              <a:t>God</a:t>
            </a:r>
            <a:r>
              <a:rPr lang="en-GB" sz="3600" dirty="0">
                <a:solidFill>
                  <a:prstClr val="black"/>
                </a:solidFill>
                <a:latin typeface="Comic Sans MS" panose="030F0702030302020204" pitchFamily="66" charset="0"/>
                <a:ea typeface="+mj-ea"/>
                <a:cs typeface="+mj-cs"/>
              </a:rPr>
              <a:t>.</a:t>
            </a:r>
          </a:p>
          <a:p>
            <a:r>
              <a:rPr lang="en-GB" sz="3600" dirty="0">
                <a:solidFill>
                  <a:prstClr val="black"/>
                </a:solidFill>
                <a:latin typeface="Comic Sans MS" panose="030F0702030302020204" pitchFamily="66" charset="0"/>
                <a:ea typeface="+mj-ea"/>
                <a:cs typeface="+mj-cs"/>
              </a:rPr>
              <a:t> </a:t>
            </a:r>
          </a:p>
          <a:p>
            <a:r>
              <a:rPr lang="en-GB" sz="3600" dirty="0">
                <a:solidFill>
                  <a:prstClr val="black"/>
                </a:solidFill>
                <a:latin typeface="Comic Sans MS" panose="030F0702030302020204" pitchFamily="66" charset="0"/>
                <a:ea typeface="+mj-ea"/>
                <a:cs typeface="+mj-cs"/>
              </a:rPr>
              <a:t>Draw, colour in or paint a picture of where you think that you would find God (There are some ideas on the next slide).</a:t>
            </a:r>
          </a:p>
          <a:p>
            <a:endParaRPr lang="en-GB" sz="3600" dirty="0">
              <a:solidFill>
                <a:prstClr val="black"/>
              </a:solidFill>
              <a:latin typeface="Comic Sans MS" panose="030F0702030302020204" pitchFamily="66" charset="0"/>
              <a:ea typeface="+mj-ea"/>
              <a:cs typeface="+mj-cs"/>
            </a:endParaRPr>
          </a:p>
          <a:p>
            <a:r>
              <a:rPr lang="en-GB" sz="2800" dirty="0">
                <a:solidFill>
                  <a:prstClr val="black"/>
                </a:solidFill>
                <a:latin typeface="Comic Sans MS" panose="030F0702030302020204" pitchFamily="66" charset="0"/>
                <a:ea typeface="+mj-ea"/>
                <a:cs typeface="+mj-cs"/>
                <a:hlinkClick r:id="rId2"/>
              </a:rPr>
              <a:t> </a:t>
            </a:r>
            <a:r>
              <a:rPr lang="en-GB" sz="2800" u="sng" dirty="0">
                <a:solidFill>
                  <a:prstClr val="black"/>
                </a:solidFill>
                <a:latin typeface="Comic Sans MS" panose="030F0702030302020204" pitchFamily="66" charset="0"/>
                <a:ea typeface="+mj-ea"/>
                <a:cs typeface="+mj-cs"/>
                <a:hlinkClick r:id="rId2"/>
              </a:rPr>
              <a:t> </a:t>
            </a:r>
            <a:endParaRPr lang="en-GB" sz="3600" dirty="0">
              <a:solidFill>
                <a:prstClr val="black"/>
              </a:solidFill>
              <a:latin typeface="Comic Sans MS" panose="030F0702030302020204" pitchFamily="66" charset="0"/>
              <a:ea typeface="+mj-ea"/>
              <a:cs typeface="+mj-cs"/>
            </a:endParaRPr>
          </a:p>
          <a:p>
            <a:r>
              <a:rPr lang="en-GB" dirty="0"/>
              <a:t>   </a:t>
            </a:r>
          </a:p>
        </p:txBody>
      </p:sp>
      <p:pic>
        <p:nvPicPr>
          <p:cNvPr id="6" name="Picture 5">
            <a:extLst>
              <a:ext uri="{FF2B5EF4-FFF2-40B4-BE49-F238E27FC236}">
                <a16:creationId xmlns:a16="http://schemas.microsoft.com/office/drawing/2014/main" id="{DBDCF4F6-ECA9-4A66-B539-585C475E64FB}"/>
              </a:ext>
            </a:extLst>
          </p:cNvPr>
          <p:cNvPicPr>
            <a:picLocks noChangeAspect="1"/>
          </p:cNvPicPr>
          <p:nvPr/>
        </p:nvPicPr>
        <p:blipFill>
          <a:blip r:embed="rId3"/>
          <a:stretch>
            <a:fillRect/>
          </a:stretch>
        </p:blipFill>
        <p:spPr>
          <a:xfrm>
            <a:off x="8950035" y="344239"/>
            <a:ext cx="2279073" cy="1133098"/>
          </a:xfrm>
          <a:prstGeom prst="rect">
            <a:avLst/>
          </a:prstGeom>
        </p:spPr>
      </p:pic>
    </p:spTree>
    <p:extLst>
      <p:ext uri="{BB962C8B-B14F-4D97-AF65-F5344CB8AC3E}">
        <p14:creationId xmlns:p14="http://schemas.microsoft.com/office/powerpoint/2010/main" val="416425855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471055" y="506077"/>
            <a:ext cx="10882745" cy="4678204"/>
          </a:xfrm>
          <a:prstGeom prst="rect">
            <a:avLst/>
          </a:prstGeom>
        </p:spPr>
        <p:txBody>
          <a:bodyPr wrap="square">
            <a:spAutoFit/>
          </a:bodyPr>
          <a:lstStyle/>
          <a:p>
            <a:pPr algn="ctr"/>
            <a:r>
              <a:rPr lang="en-GB" sz="3600" u="sng" dirty="0">
                <a:solidFill>
                  <a:prstClr val="black"/>
                </a:solidFill>
                <a:latin typeface="Comic Sans MS" panose="030F0702030302020204" pitchFamily="66" charset="0"/>
                <a:ea typeface="+mj-ea"/>
                <a:cs typeface="+mj-cs"/>
              </a:rPr>
              <a:t>Religious Education</a:t>
            </a:r>
          </a:p>
          <a:p>
            <a:endParaRPr lang="en-GB" sz="3600" u="sng" dirty="0">
              <a:solidFill>
                <a:prstClr val="black"/>
              </a:solidFill>
              <a:latin typeface="Comic Sans MS" panose="030F0702030302020204" pitchFamily="66" charset="0"/>
              <a:ea typeface="+mj-ea"/>
              <a:cs typeface="+mj-cs"/>
            </a:endParaRPr>
          </a:p>
          <a:p>
            <a:endParaRPr lang="en-GB" sz="3600" dirty="0">
              <a:solidFill>
                <a:prstClr val="black"/>
              </a:solidFill>
              <a:latin typeface="Comic Sans MS" panose="030F0702030302020204" pitchFamily="66" charset="0"/>
              <a:ea typeface="+mj-ea"/>
              <a:cs typeface="+mj-cs"/>
            </a:endParaRPr>
          </a:p>
          <a:p>
            <a:endParaRPr lang="en-GB" sz="3600" dirty="0">
              <a:solidFill>
                <a:prstClr val="black"/>
              </a:solidFill>
              <a:latin typeface="Comic Sans MS" panose="030F0702030302020204" pitchFamily="66" charset="0"/>
              <a:ea typeface="+mj-ea"/>
              <a:cs typeface="+mj-cs"/>
            </a:endParaRPr>
          </a:p>
          <a:p>
            <a:endParaRPr lang="en-GB" sz="3600" dirty="0">
              <a:solidFill>
                <a:prstClr val="black"/>
              </a:solidFill>
              <a:latin typeface="Comic Sans MS" panose="030F0702030302020204" pitchFamily="66" charset="0"/>
              <a:ea typeface="+mj-ea"/>
              <a:cs typeface="+mj-cs"/>
            </a:endParaRPr>
          </a:p>
          <a:p>
            <a:endParaRPr lang="en-GB" sz="3600" dirty="0">
              <a:solidFill>
                <a:prstClr val="black"/>
              </a:solidFill>
              <a:latin typeface="Comic Sans MS" panose="030F0702030302020204" pitchFamily="66" charset="0"/>
              <a:ea typeface="+mj-ea"/>
              <a:cs typeface="+mj-cs"/>
            </a:endParaRPr>
          </a:p>
          <a:p>
            <a:endParaRPr lang="en-GB" sz="3600" dirty="0">
              <a:solidFill>
                <a:prstClr val="black"/>
              </a:solidFill>
              <a:latin typeface="Comic Sans MS" panose="030F0702030302020204" pitchFamily="66" charset="0"/>
              <a:ea typeface="+mj-ea"/>
              <a:cs typeface="+mj-cs"/>
            </a:endParaRPr>
          </a:p>
          <a:p>
            <a:r>
              <a:rPr lang="en-GB" sz="2800" dirty="0">
                <a:solidFill>
                  <a:prstClr val="black"/>
                </a:solidFill>
                <a:latin typeface="Comic Sans MS" panose="030F0702030302020204" pitchFamily="66" charset="0"/>
                <a:ea typeface="+mj-ea"/>
                <a:cs typeface="+mj-cs"/>
                <a:hlinkClick r:id="rId2"/>
              </a:rPr>
              <a:t> </a:t>
            </a:r>
            <a:r>
              <a:rPr lang="en-GB" sz="2800" u="sng" dirty="0">
                <a:solidFill>
                  <a:prstClr val="black"/>
                </a:solidFill>
                <a:latin typeface="Comic Sans MS" panose="030F0702030302020204" pitchFamily="66" charset="0"/>
                <a:ea typeface="+mj-ea"/>
                <a:cs typeface="+mj-cs"/>
                <a:hlinkClick r:id="rId2"/>
              </a:rPr>
              <a:t> </a:t>
            </a:r>
            <a:endParaRPr lang="en-GB" sz="3600" dirty="0">
              <a:solidFill>
                <a:prstClr val="black"/>
              </a:solidFill>
              <a:latin typeface="Comic Sans MS" panose="030F0702030302020204" pitchFamily="66" charset="0"/>
              <a:ea typeface="+mj-ea"/>
              <a:cs typeface="+mj-cs"/>
            </a:endParaRPr>
          </a:p>
          <a:p>
            <a:r>
              <a:rPr lang="en-GB" dirty="0"/>
              <a:t>   </a:t>
            </a:r>
          </a:p>
        </p:txBody>
      </p:sp>
      <p:pic>
        <p:nvPicPr>
          <p:cNvPr id="6" name="Picture 5">
            <a:extLst>
              <a:ext uri="{FF2B5EF4-FFF2-40B4-BE49-F238E27FC236}">
                <a16:creationId xmlns:a16="http://schemas.microsoft.com/office/drawing/2014/main" id="{DBDCF4F6-ECA9-4A66-B539-585C475E64FB}"/>
              </a:ext>
            </a:extLst>
          </p:cNvPr>
          <p:cNvPicPr>
            <a:picLocks noChangeAspect="1"/>
          </p:cNvPicPr>
          <p:nvPr/>
        </p:nvPicPr>
        <p:blipFill>
          <a:blip r:embed="rId3"/>
          <a:stretch>
            <a:fillRect/>
          </a:stretch>
        </p:blipFill>
        <p:spPr>
          <a:xfrm>
            <a:off x="8950035" y="344239"/>
            <a:ext cx="2279073" cy="1133098"/>
          </a:xfrm>
          <a:prstGeom prst="rect">
            <a:avLst/>
          </a:prstGeom>
        </p:spPr>
      </p:pic>
      <p:pic>
        <p:nvPicPr>
          <p:cNvPr id="2" name="Picture 1">
            <a:extLst>
              <a:ext uri="{FF2B5EF4-FFF2-40B4-BE49-F238E27FC236}">
                <a16:creationId xmlns:a16="http://schemas.microsoft.com/office/drawing/2014/main" id="{6E68D8FD-2D97-4CD2-BC90-1EE6D0FF0DA7}"/>
              </a:ext>
            </a:extLst>
          </p:cNvPr>
          <p:cNvPicPr>
            <a:picLocks noChangeAspect="1"/>
          </p:cNvPicPr>
          <p:nvPr/>
        </p:nvPicPr>
        <p:blipFill>
          <a:blip r:embed="rId4"/>
          <a:stretch>
            <a:fillRect/>
          </a:stretch>
        </p:blipFill>
        <p:spPr>
          <a:xfrm>
            <a:off x="471055" y="933398"/>
            <a:ext cx="2844944" cy="2047917"/>
          </a:xfrm>
          <a:prstGeom prst="rect">
            <a:avLst/>
          </a:prstGeom>
        </p:spPr>
      </p:pic>
      <p:pic>
        <p:nvPicPr>
          <p:cNvPr id="5" name="Picture 4">
            <a:extLst>
              <a:ext uri="{FF2B5EF4-FFF2-40B4-BE49-F238E27FC236}">
                <a16:creationId xmlns:a16="http://schemas.microsoft.com/office/drawing/2014/main" id="{9E7F582F-E430-42CC-91D0-ACF342B9CB61}"/>
              </a:ext>
            </a:extLst>
          </p:cNvPr>
          <p:cNvPicPr>
            <a:picLocks noChangeAspect="1"/>
          </p:cNvPicPr>
          <p:nvPr/>
        </p:nvPicPr>
        <p:blipFill>
          <a:blip r:embed="rId5"/>
          <a:stretch>
            <a:fillRect/>
          </a:stretch>
        </p:blipFill>
        <p:spPr>
          <a:xfrm>
            <a:off x="8268833" y="2169268"/>
            <a:ext cx="2696063" cy="2309977"/>
          </a:xfrm>
          <a:prstGeom prst="rect">
            <a:avLst/>
          </a:prstGeom>
        </p:spPr>
      </p:pic>
      <p:pic>
        <p:nvPicPr>
          <p:cNvPr id="7" name="Picture 6">
            <a:extLst>
              <a:ext uri="{FF2B5EF4-FFF2-40B4-BE49-F238E27FC236}">
                <a16:creationId xmlns:a16="http://schemas.microsoft.com/office/drawing/2014/main" id="{11D4F083-C126-47EE-AC7F-92314F82873D}"/>
              </a:ext>
            </a:extLst>
          </p:cNvPr>
          <p:cNvPicPr>
            <a:picLocks noChangeAspect="1"/>
          </p:cNvPicPr>
          <p:nvPr/>
        </p:nvPicPr>
        <p:blipFill>
          <a:blip r:embed="rId6"/>
          <a:stretch>
            <a:fillRect/>
          </a:stretch>
        </p:blipFill>
        <p:spPr>
          <a:xfrm>
            <a:off x="5672928" y="3521252"/>
            <a:ext cx="2276256" cy="1915985"/>
          </a:xfrm>
          <a:prstGeom prst="rect">
            <a:avLst/>
          </a:prstGeom>
        </p:spPr>
      </p:pic>
      <p:pic>
        <p:nvPicPr>
          <p:cNvPr id="8" name="Picture 7">
            <a:extLst>
              <a:ext uri="{FF2B5EF4-FFF2-40B4-BE49-F238E27FC236}">
                <a16:creationId xmlns:a16="http://schemas.microsoft.com/office/drawing/2014/main" id="{98F98473-6202-47FE-B114-BD72A6406C8F}"/>
              </a:ext>
            </a:extLst>
          </p:cNvPr>
          <p:cNvPicPr>
            <a:picLocks noChangeAspect="1"/>
          </p:cNvPicPr>
          <p:nvPr/>
        </p:nvPicPr>
        <p:blipFill>
          <a:blip r:embed="rId7"/>
          <a:stretch>
            <a:fillRect/>
          </a:stretch>
        </p:blipFill>
        <p:spPr>
          <a:xfrm>
            <a:off x="858911" y="3324257"/>
            <a:ext cx="2696063" cy="2265249"/>
          </a:xfrm>
          <a:prstGeom prst="rect">
            <a:avLst/>
          </a:prstGeom>
        </p:spPr>
      </p:pic>
      <p:pic>
        <p:nvPicPr>
          <p:cNvPr id="9" name="Picture 8">
            <a:extLst>
              <a:ext uri="{FF2B5EF4-FFF2-40B4-BE49-F238E27FC236}">
                <a16:creationId xmlns:a16="http://schemas.microsoft.com/office/drawing/2014/main" id="{90BDC880-AE30-4C5F-AAEC-12BAAD836416}"/>
              </a:ext>
            </a:extLst>
          </p:cNvPr>
          <p:cNvPicPr>
            <a:picLocks noChangeAspect="1"/>
          </p:cNvPicPr>
          <p:nvPr/>
        </p:nvPicPr>
        <p:blipFill>
          <a:blip r:embed="rId8"/>
          <a:stretch>
            <a:fillRect/>
          </a:stretch>
        </p:blipFill>
        <p:spPr>
          <a:xfrm>
            <a:off x="4324897" y="1422575"/>
            <a:ext cx="2696063" cy="1919133"/>
          </a:xfrm>
          <a:prstGeom prst="rect">
            <a:avLst/>
          </a:prstGeom>
        </p:spPr>
      </p:pic>
      <p:sp>
        <p:nvSpPr>
          <p:cNvPr id="10" name="Rectangle 9">
            <a:extLst>
              <a:ext uri="{FF2B5EF4-FFF2-40B4-BE49-F238E27FC236}">
                <a16:creationId xmlns:a16="http://schemas.microsoft.com/office/drawing/2014/main" id="{E5DE501E-11D4-4092-AA10-E7BB30C5A153}"/>
              </a:ext>
            </a:extLst>
          </p:cNvPr>
          <p:cNvSpPr/>
          <p:nvPr/>
        </p:nvSpPr>
        <p:spPr>
          <a:xfrm>
            <a:off x="4277401" y="6000824"/>
            <a:ext cx="8647752" cy="584775"/>
          </a:xfrm>
          <a:prstGeom prst="rect">
            <a:avLst/>
          </a:prstGeom>
        </p:spPr>
        <p:txBody>
          <a:bodyPr wrap="none">
            <a:spAutoFit/>
          </a:bodyPr>
          <a:lstStyle/>
          <a:p>
            <a:r>
              <a:rPr lang="en-US" sz="3200" dirty="0">
                <a:solidFill>
                  <a:srgbClr val="0070C0"/>
                </a:solidFill>
              </a:rPr>
              <a:t>https://www.youtube.com/watch?v=DhRuKt5b0y0</a:t>
            </a:r>
          </a:p>
        </p:txBody>
      </p:sp>
    </p:spTree>
    <p:extLst>
      <p:ext uri="{BB962C8B-B14F-4D97-AF65-F5344CB8AC3E}">
        <p14:creationId xmlns:p14="http://schemas.microsoft.com/office/powerpoint/2010/main" val="306519959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D98A0CD-DF4E-43A0-95D0-AB8013C96D4D}"/>
              </a:ext>
            </a:extLst>
          </p:cNvPr>
          <p:cNvPicPr>
            <a:picLocks noChangeAspect="1"/>
          </p:cNvPicPr>
          <p:nvPr/>
        </p:nvPicPr>
        <p:blipFill>
          <a:blip r:embed="rId2">
            <a:extLst>
              <a:ext uri="{BEBA8EAE-BF5A-486C-A8C5-ECC9F3942E4B}">
                <a14:imgProps xmlns:a14="http://schemas.microsoft.com/office/drawing/2010/main">
                  <a14:imgLayer r:embed="rId3">
                    <a14:imgEffect>
                      <a14:saturation sat="49000"/>
                    </a14:imgEffect>
                  </a14:imgLayer>
                </a14:imgProps>
              </a:ex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0" y="0"/>
            <a:ext cx="12192000" cy="7097486"/>
          </a:xfrm>
          <a:prstGeom prst="rect">
            <a:avLst/>
          </a:prstGeom>
          <a:effectLst>
            <a:glow rad="127000">
              <a:schemeClr val="accent1">
                <a:alpha val="20000"/>
              </a:schemeClr>
            </a:glow>
          </a:effectLst>
        </p:spPr>
      </p:pic>
      <p:sp>
        <p:nvSpPr>
          <p:cNvPr id="2" name="Title 1">
            <a:extLst>
              <a:ext uri="{FF2B5EF4-FFF2-40B4-BE49-F238E27FC236}">
                <a16:creationId xmlns:a16="http://schemas.microsoft.com/office/drawing/2014/main" id="{CB7B4CF0-CF0C-4064-A8FA-E5A4A1FFC5CA}"/>
              </a:ext>
            </a:extLst>
          </p:cNvPr>
          <p:cNvSpPr>
            <a:spLocks noGrp="1"/>
          </p:cNvSpPr>
          <p:nvPr>
            <p:ph type="title"/>
          </p:nvPr>
        </p:nvSpPr>
        <p:spPr/>
        <p:txBody>
          <a:bodyPr>
            <a:normAutofit fontScale="90000"/>
          </a:bodyPr>
          <a:lstStyle/>
          <a:p>
            <a:br>
              <a:rPr lang="en-GB" dirty="0">
                <a:latin typeface="Comic Sans MS" panose="030F0702030302020204" pitchFamily="66" charset="0"/>
              </a:rPr>
            </a:br>
            <a:r>
              <a:rPr lang="en-GB" sz="6000" dirty="0">
                <a:solidFill>
                  <a:srgbClr val="FFFF00"/>
                </a:solidFill>
                <a:latin typeface="Comic Sans MS" panose="030F0702030302020204" pitchFamily="66" charset="0"/>
              </a:rPr>
              <a:t>Worship Time with:</a:t>
            </a:r>
            <a:br>
              <a:rPr lang="en-GB" dirty="0">
                <a:latin typeface="Comic Sans MS" panose="030F0702030302020204" pitchFamily="66" charset="0"/>
              </a:rPr>
            </a:br>
            <a:endParaRPr lang="en-US" dirty="0"/>
          </a:p>
        </p:txBody>
      </p:sp>
      <p:sp>
        <p:nvSpPr>
          <p:cNvPr id="3" name="Content Placeholder 2">
            <a:extLst>
              <a:ext uri="{FF2B5EF4-FFF2-40B4-BE49-F238E27FC236}">
                <a16:creationId xmlns:a16="http://schemas.microsoft.com/office/drawing/2014/main" id="{D167FA2D-F5F9-4CF8-A2FB-5645018D853C}"/>
              </a:ext>
            </a:extLst>
          </p:cNvPr>
          <p:cNvSpPr>
            <a:spLocks noGrp="1"/>
          </p:cNvSpPr>
          <p:nvPr>
            <p:ph idx="1"/>
          </p:nvPr>
        </p:nvSpPr>
        <p:spPr/>
        <p:txBody>
          <a:bodyPr/>
          <a:lstStyle/>
          <a:p>
            <a:pPr marL="0" indent="0">
              <a:buNone/>
            </a:pPr>
            <a:endParaRPr lang="en-GB" dirty="0"/>
          </a:p>
          <a:p>
            <a:endParaRPr lang="en-GB" dirty="0"/>
          </a:p>
          <a:p>
            <a:pPr marL="0" indent="0" algn="ctr">
              <a:buNone/>
            </a:pPr>
            <a:r>
              <a:rPr lang="en-GB" sz="7200" dirty="0">
                <a:solidFill>
                  <a:srgbClr val="FF0000"/>
                </a:solidFill>
                <a:latin typeface="Comic Sans MS" panose="030F0702030302020204" pitchFamily="66" charset="0"/>
              </a:rPr>
              <a:t>Rev. Julie</a:t>
            </a:r>
            <a:endParaRPr lang="en-US" sz="72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66442369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CD34A68-369E-4EAE-BC55-1F5E08471443}"/>
              </a:ext>
            </a:extLst>
          </p:cNvPr>
          <p:cNvSpPr>
            <a:spLocks noGrp="1"/>
          </p:cNvSpPr>
          <p:nvPr>
            <p:ph idx="1"/>
          </p:nvPr>
        </p:nvSpPr>
        <p:spPr>
          <a:xfrm>
            <a:off x="838200" y="841953"/>
            <a:ext cx="10515600" cy="5531138"/>
          </a:xfrm>
        </p:spPr>
        <p:txBody>
          <a:bodyPr>
            <a:normAutofit/>
          </a:bodyPr>
          <a:lstStyle/>
          <a:p>
            <a:pPr marL="0" indent="0">
              <a:buNone/>
            </a:pPr>
            <a:r>
              <a:rPr lang="en-US" sz="3200" dirty="0">
                <a:latin typeface="Comic Sans MS" panose="030F0702030302020204" pitchFamily="66" charset="0"/>
              </a:rPr>
              <a:t>Most importantly encourage </a:t>
            </a:r>
            <a:r>
              <a:rPr lang="en-US" sz="3200" b="1" dirty="0">
                <a:latin typeface="Comic Sans MS" panose="030F0702030302020204" pitchFamily="66" charset="0"/>
              </a:rPr>
              <a:t>your child to read</a:t>
            </a:r>
            <a:r>
              <a:rPr lang="en-US" sz="3200" dirty="0">
                <a:latin typeface="Comic Sans MS" panose="030F0702030302020204" pitchFamily="66" charset="0"/>
              </a:rPr>
              <a:t> a suitable  book to you.  Later on it would be great if you could </a:t>
            </a:r>
            <a:r>
              <a:rPr lang="en-US" sz="3200" b="1" dirty="0">
                <a:latin typeface="Comic Sans MS" panose="030F0702030302020204" pitchFamily="66" charset="0"/>
              </a:rPr>
              <a:t>read</a:t>
            </a:r>
            <a:r>
              <a:rPr lang="en-US" sz="3200" dirty="0">
                <a:latin typeface="Comic Sans MS" panose="030F0702030302020204" pitchFamily="66" charset="0"/>
              </a:rPr>
              <a:t> a bedtime story to them. </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buNone/>
            </a:pPr>
            <a:r>
              <a:rPr lang="en-US" sz="3200" dirty="0">
                <a:solidFill>
                  <a:srgbClr val="FF0000"/>
                </a:solidFill>
                <a:latin typeface="Comic Sans MS" panose="030F0702030302020204" pitchFamily="66" charset="0"/>
              </a:rPr>
              <a:t>Please remember to send an email containing the work that they have done to</a:t>
            </a:r>
            <a:r>
              <a:rPr lang="en-US" sz="3200" dirty="0">
                <a:latin typeface="Comic Sans MS" panose="030F0702030302020204" pitchFamily="66" charset="0"/>
              </a:rPr>
              <a:t> </a:t>
            </a:r>
            <a:r>
              <a:rPr lang="en-US" sz="3200" u="sng" dirty="0">
                <a:latin typeface="Comic Sans MS" panose="030F0702030302020204" pitchFamily="66" charset="0"/>
                <a:hlinkClick r:id="rId2"/>
              </a:rPr>
              <a:t>teacher@kingslandengland.hereford.sch.uk</a:t>
            </a:r>
            <a:endParaRPr lang="en-US" sz="32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933BEF15-73D7-497C-A681-2CE28AF367E1}"/>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897092" y="2128081"/>
            <a:ext cx="2992583" cy="2239449"/>
          </a:xfrm>
          <a:prstGeom prst="rect">
            <a:avLst/>
          </a:prstGeom>
        </p:spPr>
      </p:pic>
    </p:spTree>
    <p:extLst>
      <p:ext uri="{BB962C8B-B14F-4D97-AF65-F5344CB8AC3E}">
        <p14:creationId xmlns:p14="http://schemas.microsoft.com/office/powerpoint/2010/main" val="18540424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2136</TotalTime>
  <Words>1389</Words>
  <Application>Microsoft Office PowerPoint</Application>
  <PresentationFormat>Widescreen</PresentationFormat>
  <Paragraphs>273</Paragraphs>
  <Slides>30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30</vt:i4>
      </vt:variant>
    </vt:vector>
  </HeadingPairs>
  <TitlesOfParts>
    <vt:vector size="36" baseType="lpstr">
      <vt:lpstr>Arial</vt:lpstr>
      <vt:lpstr>Calibri</vt:lpstr>
      <vt:lpstr>Calibri Light</vt:lpstr>
      <vt:lpstr>Comic Sans MS</vt:lpstr>
      <vt:lpstr>Times New Roman</vt:lpstr>
      <vt:lpstr>Office Theme</vt:lpstr>
      <vt:lpstr>    Monday 18th January 2021</vt:lpstr>
      <vt:lpstr>             RWI     Each day for RWI you will need:                  Rainbow Group                       Sunshine Group                                     The Web                                  Snow                     book                                         book                                                      ‘Weekly Writing sheet’ RWI (from                         your pack)                    Could you please download the relevant book for your child as we will continue to read it throughout the week.                       </vt:lpstr>
      <vt:lpstr>          Rainbow Group            Our new sound for this week: ir</vt:lpstr>
      <vt:lpstr>          Sunshine Group            Our new sound for this week: are</vt:lpstr>
      <vt:lpstr>Our Structure for RWI</vt:lpstr>
      <vt:lpstr>Our Structure for RWI</vt:lpstr>
      <vt:lpstr>Our Structure for RWI</vt:lpstr>
      <vt:lpstr>Our Structure for RWI</vt:lpstr>
      <vt:lpstr>Our Structure for RWI</vt:lpstr>
      <vt:lpstr>          Rainbow Group Today’s Hold a Sentence is:    It is a bug with spots.</vt:lpstr>
      <vt:lpstr>Our Structure for RWI  Now you are ready to write the Hold a Sentence down on your paper.</vt:lpstr>
      <vt:lpstr>           Time to check                      Rainbow Group  It is a bug with spots.</vt:lpstr>
      <vt:lpstr>        Stick your sheet in the front of your purple book.     Thank you for working hard.                                         Now have a break and a snack.  </vt:lpstr>
      <vt:lpstr>                          White Rose Maths</vt:lpstr>
      <vt:lpstr>                                                                               White Rose Maths  To begin today’s session I would like you to get some counting objects, such as: Cheerios, Shreddies, cubes, pasta, raisins, socks etc.  I would like each person to take an  amount of the counting objects and  compare your amounts using vocabulary:  least or less than;  the same as or equal to;  most, more than or greater than.                         “I have more than you.”  </vt:lpstr>
      <vt:lpstr>                  White Rose Maths  Is this true or false?</vt:lpstr>
      <vt:lpstr>                  White Rose Maths  </vt:lpstr>
      <vt:lpstr>                  White Rose Maths  </vt:lpstr>
      <vt:lpstr>                  White Rose Maths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Worship Time with: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WILSON</dc:creator>
  <cp:lastModifiedBy>HELEN WILSON</cp:lastModifiedBy>
  <cp:revision>77</cp:revision>
  <dcterms:created xsi:type="dcterms:W3CDTF">2021-01-05T21:58:22Z</dcterms:created>
  <dcterms:modified xsi:type="dcterms:W3CDTF">2021-01-17T19:44:49Z</dcterms:modified>
</cp:coreProperties>
</file>