
<file path=[Content_Types].xml><?xml version="1.0" encoding="utf-8"?>
<Types xmlns="http://schemas.openxmlformats.org/package/2006/content-types">
  <Default Extension="png" ContentType="image/png"/>
  <Default Extension="bin" ContentType="application/vnd.ms-office.activeX"/>
  <Default Extension="wmf" ContentType="image/x-w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activeX/activeX1.xml" ContentType="application/vnd.ms-office.activeX+xml"/>
  <Override PartName="/ppt/activeX/activeX2.xml" ContentType="application/vnd.ms-office.activeX+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0" r:id="rId2"/>
    <p:sldId id="259" r:id="rId3"/>
    <p:sldId id="262" r:id="rId4"/>
    <p:sldId id="293" r:id="rId5"/>
    <p:sldId id="305" r:id="rId6"/>
    <p:sldId id="294" r:id="rId7"/>
    <p:sldId id="298" r:id="rId8"/>
    <p:sldId id="299" r:id="rId9"/>
    <p:sldId id="300" r:id="rId10"/>
    <p:sldId id="257" r:id="rId11"/>
    <p:sldId id="270" r:id="rId12"/>
    <p:sldId id="281" r:id="rId13"/>
    <p:sldId id="309" r:id="rId14"/>
    <p:sldId id="310" r:id="rId15"/>
    <p:sldId id="287" r:id="rId16"/>
    <p:sldId id="306" r:id="rId17"/>
    <p:sldId id="286" r:id="rId18"/>
    <p:sldId id="307" r:id="rId19"/>
    <p:sldId id="289" r:id="rId20"/>
    <p:sldId id="308" r:id="rId21"/>
    <p:sldId id="301" r:id="rId22"/>
    <p:sldId id="263" r:id="rId23"/>
    <p:sldId id="264" r:id="rId24"/>
    <p:sldId id="275" r:id="rId25"/>
    <p:sldId id="292" r:id="rId26"/>
    <p:sldId id="319" r:id="rId27"/>
    <p:sldId id="313" r:id="rId28"/>
    <p:sldId id="265" r:id="rId29"/>
    <p:sldId id="296" r:id="rId30"/>
    <p:sldId id="31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3" autoAdjust="0"/>
    <p:restoredTop sz="94660"/>
  </p:normalViewPr>
  <p:slideViewPr>
    <p:cSldViewPr snapToGrid="0">
      <p:cViewPr varScale="1">
        <p:scale>
          <a:sx n="69" d="100"/>
          <a:sy n="69"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activeX1.xml><?xml version="1.0" encoding="utf-8"?>
<ax:ocx xmlns:ax="http://schemas.microsoft.com/office/2006/activeX" xmlns:r="http://schemas.openxmlformats.org/officeDocument/2006/relationships" ax:classid="{8BD21D10-EC42-11CE-9E0D-00AA006002F3}" ax:persistence="persistStorage" r:id="rId1"/>
</file>

<file path=ppt/activeX/activeX2.xml><?xml version="1.0" encoding="utf-8"?>
<ax:ocx xmlns:ax="http://schemas.microsoft.com/office/2006/activeX" xmlns:r="http://schemas.openxmlformats.org/officeDocument/2006/relationships" ax:classid="{8BD21D10-EC42-11CE-9E0D-00AA006002F3}"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18.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2/25/2021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2/25/2021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junior1.cumbresblogs.com/2014/02/25/welcome-to-junior-1-2/" TargetMode="External"/><Relationship Id="rId7" Type="http://schemas.openxmlformats.org/officeDocument/2006/relationships/hyperlink" Target="https://pixabay.com/en/rainbow-default-colors-948520/" TargetMode="External"/><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hyperlink" Target="http://www.pngall.com/sunshine-png"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hyperlink" Target="https://pixabay.com/en/rainbow-default-colors-948520/"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hyperlink" Target="http://www.pngall.com/sunshine-pn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4.png"/><Relationship Id="rId4" Type="http://schemas.openxmlformats.org/officeDocument/2006/relationships/hyperlink" Target="http://www.pngall.com/sunshine-pn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4.png"/><Relationship Id="rId4" Type="http://schemas.openxmlformats.org/officeDocument/2006/relationships/hyperlink" Target="http://www.pngall.com/sunshine-pn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4.png"/><Relationship Id="rId4" Type="http://schemas.openxmlformats.org/officeDocument/2006/relationships/hyperlink" Target="http://www.pngall.com/sunshine-png"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4.png"/><Relationship Id="rId4" Type="http://schemas.openxmlformats.org/officeDocument/2006/relationships/hyperlink" Target="http://www.pngall.com/sunshine-png"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s://tscpl.org/kids-library/parents"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hyperlink" Target="https://pixabay.com/en/rainbow-default-colors-948520/" TargetMode="Externa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hyperlink" Target="http://www.pngall.com/sunshine-png" TargetMode="Externa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hyperlink" Target="http://neophilosophical.blogspot.com/2013/01/an-ethical-solution-to-terminal-problem.html" TargetMode="External"/><Relationship Id="rId2" Type="http://schemas.openxmlformats.org/officeDocument/2006/relationships/image" Target="../media/image16.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s://creativecommons.org/licenses/by/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hyperlink" Target="https://pixabay.com/en/rainbow-default-colors-948520/"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18.wmf"/><Relationship Id="rId3" Type="http://schemas.openxmlformats.org/officeDocument/2006/relationships/control" Target="../activeX/activeX2.xml"/><Relationship Id="rId7" Type="http://schemas.openxmlformats.org/officeDocument/2006/relationships/hyperlink" Target="https://pixabay.com/en/rainbow-default-colors-948520/" TargetMode="External"/><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s://pixabay.com/en/rainbow-default-colors-948520/"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www.pngall.com/sunshine-png"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www.pngall.com/sunshine-png"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pixabay.com/en/rainbow-default-colors-948520/" TargetMode="Externa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hyperlink" Target="http://www.pngall.com/sunshine-png"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mailto:teacher@kingslandengland.hereford.sch.uk" TargetMode="External"/><Relationship Id="rId2" Type="http://schemas.openxmlformats.org/officeDocument/2006/relationships/hyperlink" Target="https://www.youtube.com/watch?v=i9dXoz9z4R0" TargetMode="External"/><Relationship Id="rId1" Type="http://schemas.openxmlformats.org/officeDocument/2006/relationships/slideLayout" Target="../slideLayouts/slideLayout2.xml"/><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66E45-6881-4D40-9D04-3C8FB0C9AD87}"/>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id="{4E802A63-1BF4-4D7D-AD33-2DE53EE433EA}"/>
              </a:ext>
            </a:extLst>
          </p:cNvPr>
          <p:cNvSpPr>
            <a:spLocks noGrp="1"/>
          </p:cNvSpPr>
          <p:nvPr>
            <p:ph type="subTitle" idx="1"/>
          </p:nvPr>
        </p:nvSpPr>
        <p:spPr/>
        <p:txBody>
          <a:bodyPr/>
          <a:lstStyle/>
          <a:p>
            <a:endParaRPr lang="en-US"/>
          </a:p>
        </p:txBody>
      </p:sp>
      <p:pic>
        <p:nvPicPr>
          <p:cNvPr id="10" name="Picture 9">
            <a:extLst>
              <a:ext uri="{FF2B5EF4-FFF2-40B4-BE49-F238E27FC236}">
                <a16:creationId xmlns:a16="http://schemas.microsoft.com/office/drawing/2014/main" id="{D53C1177-0B67-44A1-9CEE-125B75EE0EA4}"/>
              </a:ext>
            </a:extLst>
          </p:cNvPr>
          <p:cNvPicPr>
            <a:picLocks noChangeAspect="1"/>
          </p:cNvPicPr>
          <p:nvPr/>
        </p:nvPicPr>
        <p:blipFill rotWithShape="1">
          <a:blip r:embed="rId2"/>
          <a:srcRect l="1938" r="1422"/>
          <a:stretch/>
        </p:blipFill>
        <p:spPr>
          <a:xfrm>
            <a:off x="-1" y="0"/>
            <a:ext cx="12192001" cy="6858000"/>
          </a:xfrm>
          <a:prstGeom prst="rect">
            <a:avLst/>
          </a:prstGeom>
        </p:spPr>
      </p:pic>
    </p:spTree>
    <p:extLst>
      <p:ext uri="{BB962C8B-B14F-4D97-AF65-F5344CB8AC3E}">
        <p14:creationId xmlns:p14="http://schemas.microsoft.com/office/powerpoint/2010/main" val="1447751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Friday 24</a:t>
            </a:r>
            <a:r>
              <a:rPr lang="en-GB" baseline="30000" dirty="0">
                <a:solidFill>
                  <a:srgbClr val="FF0000"/>
                </a:solidFill>
                <a:latin typeface="Comic Sans MS" panose="030F0702030302020204" pitchFamily="66" charset="0"/>
              </a:rPr>
              <a:t>th</a:t>
            </a:r>
            <a:r>
              <a:rPr lang="en-GB" dirty="0">
                <a:solidFill>
                  <a:srgbClr val="FF0000"/>
                </a:solidFill>
                <a:latin typeface="Comic Sans MS" panose="030F0702030302020204" pitchFamily="66" charset="0"/>
              </a:rPr>
              <a:t> February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554182" y="1514148"/>
            <a:ext cx="11430000" cy="2339885"/>
          </a:xfrm>
        </p:spPr>
        <p:txBody>
          <a:bodyPr>
            <a:noAutofit/>
          </a:bodyPr>
          <a:lstStyle/>
          <a:p>
            <a:pPr marL="0" indent="0">
              <a:buNone/>
            </a:pPr>
            <a:endParaRPr lang="en-GB" sz="2400" i="1" u="sng" dirty="0">
              <a:solidFill>
                <a:srgbClr val="FFC000"/>
              </a:solidFill>
              <a:latin typeface="Comic Sans MS" panose="030F0702030302020204" pitchFamily="66" charset="0"/>
            </a:endParaRPr>
          </a:p>
          <a:p>
            <a:pPr marL="0" indent="0">
              <a:buNone/>
            </a:pPr>
            <a:r>
              <a:rPr lang="en-GB" i="1" dirty="0">
                <a:solidFill>
                  <a:srgbClr val="FFC000"/>
                </a:solidFill>
                <a:latin typeface="Comic Sans MS" panose="030F0702030302020204" pitchFamily="66" charset="0"/>
              </a:rPr>
              <a:t>For maths you need to be able to see or have a copy of the Subtraction Revision grid and worksheet. For RWI you need the red words to spell sheet and lines for spelling words.</a:t>
            </a:r>
            <a:endParaRPr lang="en-US" i="1"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61068741"/>
              </p:ext>
            </p:extLst>
          </p:nvPr>
        </p:nvGraphicFramePr>
        <p:xfrm>
          <a:off x="838200" y="4068775"/>
          <a:ext cx="10245439" cy="2105891"/>
        </p:xfrm>
        <a:graphic>
          <a:graphicData uri="http://schemas.openxmlformats.org/drawingml/2006/table">
            <a:tbl>
              <a:tblPr firstRow="1" bandRow="1">
                <a:tableStyleId>{5C22544A-7EE6-4342-B048-85BDC9FD1C3A}</a:tableStyleId>
              </a:tblPr>
              <a:tblGrid>
                <a:gridCol w="853787">
                  <a:extLst>
                    <a:ext uri="{9D8B030D-6E8A-4147-A177-3AD203B41FA5}">
                      <a16:colId xmlns:a16="http://schemas.microsoft.com/office/drawing/2014/main" val="1057356747"/>
                    </a:ext>
                  </a:extLst>
                </a:gridCol>
                <a:gridCol w="1451071">
                  <a:extLst>
                    <a:ext uri="{9D8B030D-6E8A-4147-A177-3AD203B41FA5}">
                      <a16:colId xmlns:a16="http://schemas.microsoft.com/office/drawing/2014/main" val="2036603641"/>
                    </a:ext>
                  </a:extLst>
                </a:gridCol>
                <a:gridCol w="1492591">
                  <a:extLst>
                    <a:ext uri="{9D8B030D-6E8A-4147-A177-3AD203B41FA5}">
                      <a16:colId xmlns:a16="http://schemas.microsoft.com/office/drawing/2014/main" val="3670510117"/>
                    </a:ext>
                  </a:extLst>
                </a:gridCol>
                <a:gridCol w="298518">
                  <a:extLst>
                    <a:ext uri="{9D8B030D-6E8A-4147-A177-3AD203B41FA5}">
                      <a16:colId xmlns:a16="http://schemas.microsoft.com/office/drawing/2014/main" val="853626756"/>
                    </a:ext>
                  </a:extLst>
                </a:gridCol>
                <a:gridCol w="2340383">
                  <a:extLst>
                    <a:ext uri="{9D8B030D-6E8A-4147-A177-3AD203B41FA5}">
                      <a16:colId xmlns:a16="http://schemas.microsoft.com/office/drawing/2014/main" val="1405776208"/>
                    </a:ext>
                  </a:extLst>
                </a:gridCol>
                <a:gridCol w="322399">
                  <a:extLst>
                    <a:ext uri="{9D8B030D-6E8A-4147-A177-3AD203B41FA5}">
                      <a16:colId xmlns:a16="http://schemas.microsoft.com/office/drawing/2014/main" val="3688789344"/>
                    </a:ext>
                  </a:extLst>
                </a:gridCol>
                <a:gridCol w="1623939">
                  <a:extLst>
                    <a:ext uri="{9D8B030D-6E8A-4147-A177-3AD203B41FA5}">
                      <a16:colId xmlns:a16="http://schemas.microsoft.com/office/drawing/2014/main" val="1246538563"/>
                    </a:ext>
                  </a:extLst>
                </a:gridCol>
                <a:gridCol w="859732">
                  <a:extLst>
                    <a:ext uri="{9D8B030D-6E8A-4147-A177-3AD203B41FA5}">
                      <a16:colId xmlns:a16="http://schemas.microsoft.com/office/drawing/2014/main" val="1958461331"/>
                    </a:ext>
                  </a:extLst>
                </a:gridCol>
                <a:gridCol w="1003019">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practice green</a:t>
                      </a: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words</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practice green</a:t>
                      </a: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words</a:t>
                      </a:r>
                    </a:p>
                    <a:p>
                      <a:pPr marL="0" marR="0" indent="0" algn="ctr" defTabSz="973138">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Tag</a:t>
                      </a:r>
                      <a:endParaRPr lang="en-US" sz="10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chemeClr val="accent2"/>
                          </a:solidFill>
                          <a:effectLst/>
                          <a:latin typeface="Comic Sans MS" panose="030F0702030302020204" pitchFamily="66" charset="0"/>
                          <a:ea typeface="Calibri" panose="020F0502020204030204" pitchFamily="34" charset="0"/>
                          <a:cs typeface="Times New Roman" panose="02020603050405020304" pitchFamily="18" charset="0"/>
                        </a:rPr>
                        <a:t>Follow Me!</a:t>
                      </a:r>
                      <a:endParaRPr lang="en-US" sz="10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-Big Write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800" dirty="0">
                          <a:effectLst/>
                          <a:latin typeface="Comic Sans MS" panose="030F0702030302020204" pitchFamily="66" charset="0"/>
                          <a:ea typeface="Calibri" panose="020F0502020204030204" pitchFamily="34" charset="0"/>
                          <a:cs typeface="Times New Roman" panose="02020603050405020304" pitchFamily="18" charset="0"/>
                        </a:rPr>
                        <a:t>Fact Families using bar model</a:t>
                      </a:r>
                      <a:endParaRPr lang="en-GB" sz="800" dirty="0">
                        <a:latin typeface="Comic Sans MS" panose="030F0702030302020204" pitchFamily="66" charset="0"/>
                      </a:endParaRPr>
                    </a:p>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800" dirty="0">
                          <a:effectLst/>
                          <a:latin typeface="Comic Sans MS" panose="030F0702030302020204" pitchFamily="66" charset="0"/>
                          <a:ea typeface="Calibri" panose="020F0502020204030204" pitchFamily="34" charset="0"/>
                          <a:cs typeface="Times New Roman" panose="02020603050405020304" pitchFamily="18" charset="0"/>
                        </a:rPr>
                        <a:t>worksheet</a:t>
                      </a: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PE and Golden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Big Joe</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10" name="Picture 9">
            <a:extLst>
              <a:ext uri="{FF2B5EF4-FFF2-40B4-BE49-F238E27FC236}">
                <a16:creationId xmlns:a16="http://schemas.microsoft.com/office/drawing/2014/main" id="{455759E2-5C1F-490C-97B4-308BB054A767}"/>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863282" y="5455920"/>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3279120" y="4833681"/>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3298169" y="5121721"/>
            <a:ext cx="180975" cy="184785"/>
          </a:xfrm>
          <a:prstGeom prst="rect">
            <a:avLst/>
          </a:prstGeom>
        </p:spPr>
      </p:pic>
      <p:pic>
        <p:nvPicPr>
          <p:cNvPr id="13" name="Picture 12">
            <a:extLst>
              <a:ext uri="{FF2B5EF4-FFF2-40B4-BE49-F238E27FC236}">
                <a16:creationId xmlns:a16="http://schemas.microsoft.com/office/drawing/2014/main" id="{02B797F0-AFED-48D2-9303-EB77251118EB}"/>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810739" y="4833681"/>
            <a:ext cx="219075" cy="106680"/>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79166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dirty="0">
                <a:latin typeface="Comic Sans MS" panose="030F0702030302020204" pitchFamily="66" charset="0"/>
              </a:rPr>
              <a:t>                  Tag                                             Follow Me!</a:t>
            </a:r>
            <a:br>
              <a:rPr lang="en-GB" sz="3200" dirty="0">
                <a:latin typeface="Comic Sans MS" panose="030F0702030302020204" pitchFamily="66" charset="0"/>
              </a:rPr>
            </a:br>
            <a:r>
              <a:rPr lang="en-GB" sz="3200" dirty="0">
                <a:latin typeface="Comic Sans MS" panose="030F0702030302020204" pitchFamily="66" charset="0"/>
              </a:rPr>
              <a:t>                  book                                           </a:t>
            </a:r>
            <a:r>
              <a:rPr lang="en-GB" sz="3200" dirty="0" err="1">
                <a:latin typeface="Comic Sans MS" panose="030F0702030302020204" pitchFamily="66" charset="0"/>
              </a:rPr>
              <a:t>book</a:t>
            </a:r>
            <a:br>
              <a:rPr lang="en-GB" sz="3200" dirty="0">
                <a:latin typeface="Comic Sans MS" panose="030F0702030302020204" pitchFamily="66" charset="0"/>
              </a:rPr>
            </a:br>
            <a:r>
              <a:rPr lang="en-GB" sz="32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‘Weekly Writing sheet’</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100" i="1" dirty="0">
                <a:solidFill>
                  <a:srgbClr val="FFC000"/>
                </a:solidFill>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962893" y="4848729"/>
            <a:ext cx="2126672" cy="1381778"/>
          </a:xfrm>
          <a:prstGeom prst="rect">
            <a:avLst/>
          </a:prstGeom>
        </p:spPr>
      </p:pic>
      <p:pic>
        <p:nvPicPr>
          <p:cNvPr id="8" name="Picture 7">
            <a:extLst>
              <a:ext uri="{FF2B5EF4-FFF2-40B4-BE49-F238E27FC236}">
                <a16:creationId xmlns:a16="http://schemas.microsoft.com/office/drawing/2014/main" id="{0E431AE1-0D9F-4798-BDD0-24E3B0516E25}"/>
              </a:ext>
            </a:extLst>
          </p:cNvPr>
          <p:cNvPicPr>
            <a:picLocks noChangeAspect="1"/>
          </p:cNvPicPr>
          <p:nvPr/>
        </p:nvPicPr>
        <p:blipFill>
          <a:blip r:embed="rId4"/>
          <a:stretch>
            <a:fillRect/>
          </a:stretch>
        </p:blipFill>
        <p:spPr>
          <a:xfrm>
            <a:off x="838201" y="2507882"/>
            <a:ext cx="1976437" cy="1495446"/>
          </a:xfrm>
          <a:prstGeom prst="rect">
            <a:avLst/>
          </a:prstGeom>
        </p:spPr>
      </p:pic>
      <p:pic>
        <p:nvPicPr>
          <p:cNvPr id="9" name="Picture 8">
            <a:extLst>
              <a:ext uri="{FF2B5EF4-FFF2-40B4-BE49-F238E27FC236}">
                <a16:creationId xmlns:a16="http://schemas.microsoft.com/office/drawing/2014/main" id="{F22BCA92-1353-4361-90B0-4F28AC2D24E4}"/>
              </a:ext>
            </a:extLst>
          </p:cNvPr>
          <p:cNvPicPr>
            <a:picLocks noChangeAspect="1"/>
          </p:cNvPicPr>
          <p:nvPr/>
        </p:nvPicPr>
        <p:blipFill rotWithShape="1">
          <a:blip r:embed="rId5"/>
          <a:srcRect b="3484"/>
          <a:stretch/>
        </p:blipFill>
        <p:spPr>
          <a:xfrm>
            <a:off x="6096001" y="2507883"/>
            <a:ext cx="2175684" cy="1495446"/>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302327" y="1057041"/>
            <a:ext cx="7772400" cy="1569659"/>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6700" u="sng" dirty="0">
              <a:solidFill>
                <a:srgbClr val="C00000"/>
              </a:solidFill>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2328778" y="2930706"/>
            <a:ext cx="8248732" cy="2062103"/>
          </a:xfrm>
          <a:prstGeom prst="rect">
            <a:avLst/>
          </a:prstGeom>
          <a:noFill/>
        </p:spPr>
        <p:txBody>
          <a:bodyPr wrap="square" rtlCol="0">
            <a:spAutoFit/>
          </a:bodyPr>
          <a:lstStyle/>
          <a:p>
            <a:r>
              <a:rPr lang="en-GB" sz="3200" dirty="0">
                <a:latin typeface="Comic Sans MS" panose="030F0702030302020204" pitchFamily="66" charset="0"/>
              </a:rPr>
              <a:t>Today we are going to have a very brief start to our phonic session to </a:t>
            </a:r>
            <a:r>
              <a:rPr lang="en-GB" sz="3200" u="sng" dirty="0">
                <a:latin typeface="Comic Sans MS" panose="030F0702030302020204" pitchFamily="66" charset="0"/>
              </a:rPr>
              <a:t>read</a:t>
            </a:r>
            <a:r>
              <a:rPr lang="en-GB" sz="3200" dirty="0">
                <a:latin typeface="Comic Sans MS" panose="030F0702030302020204" pitchFamily="66" charset="0"/>
              </a:rPr>
              <a:t> through the green words and </a:t>
            </a:r>
            <a:r>
              <a:rPr lang="en-GB" sz="3200" u="sng" dirty="0">
                <a:latin typeface="Comic Sans MS" panose="030F0702030302020204" pitchFamily="66" charset="0"/>
              </a:rPr>
              <a:t>spell </a:t>
            </a:r>
            <a:r>
              <a:rPr lang="en-GB" sz="3200" dirty="0">
                <a:latin typeface="Comic Sans MS" panose="030F0702030302020204" pitchFamily="66" charset="0"/>
              </a:rPr>
              <a:t>some words. </a:t>
            </a:r>
            <a:endParaRPr lang="en-US" sz="3200" dirty="0">
              <a:latin typeface="Comic Sans MS" panose="030F0702030302020204" pitchFamily="66" charset="0"/>
            </a:endParaRPr>
          </a:p>
        </p:txBody>
      </p:sp>
      <p:pic>
        <p:nvPicPr>
          <p:cNvPr id="8" name="Picture 7">
            <a:extLst>
              <a:ext uri="{FF2B5EF4-FFF2-40B4-BE49-F238E27FC236}">
                <a16:creationId xmlns:a16="http://schemas.microsoft.com/office/drawing/2014/main" id="{2A62E01B-A633-46BA-91BA-C5E2970924D2}"/>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180174" y="753035"/>
            <a:ext cx="1162050" cy="552449"/>
          </a:xfrm>
          <a:prstGeom prst="rect">
            <a:avLst/>
          </a:prstGeom>
        </p:spPr>
      </p:pic>
    </p:spTree>
    <p:extLst>
      <p:ext uri="{BB962C8B-B14F-4D97-AF65-F5344CB8AC3E}">
        <p14:creationId xmlns:p14="http://schemas.microsoft.com/office/powerpoint/2010/main" val="2619122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154905" y="1057042"/>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2328778" y="2837846"/>
            <a:ext cx="8248732" cy="2062103"/>
          </a:xfrm>
          <a:prstGeom prst="rect">
            <a:avLst/>
          </a:prstGeom>
          <a:noFill/>
        </p:spPr>
        <p:txBody>
          <a:bodyPr wrap="square" rtlCol="0">
            <a:spAutoFit/>
          </a:bodyPr>
          <a:lstStyle/>
          <a:p>
            <a:r>
              <a:rPr lang="en-GB" sz="3200" dirty="0">
                <a:latin typeface="Comic Sans MS" panose="030F0702030302020204" pitchFamily="66" charset="0"/>
              </a:rPr>
              <a:t>Today we are going to have a very brief start to our phonic session to </a:t>
            </a:r>
            <a:r>
              <a:rPr lang="en-GB" sz="3200" u="sng" dirty="0">
                <a:latin typeface="Comic Sans MS" panose="030F0702030302020204" pitchFamily="66" charset="0"/>
              </a:rPr>
              <a:t>read</a:t>
            </a:r>
            <a:r>
              <a:rPr lang="en-GB" sz="3200" dirty="0">
                <a:latin typeface="Comic Sans MS" panose="030F0702030302020204" pitchFamily="66" charset="0"/>
              </a:rPr>
              <a:t> through the green words and </a:t>
            </a:r>
            <a:r>
              <a:rPr lang="en-GB" sz="3200" u="sng" dirty="0">
                <a:latin typeface="Comic Sans MS" panose="030F0702030302020204" pitchFamily="66" charset="0"/>
              </a:rPr>
              <a:t>spell </a:t>
            </a:r>
            <a:r>
              <a:rPr lang="en-GB" sz="3200" dirty="0">
                <a:latin typeface="Comic Sans MS" panose="030F0702030302020204" pitchFamily="66" charset="0"/>
              </a:rPr>
              <a:t>some words.</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971634" y="753035"/>
            <a:ext cx="1069124" cy="1033753"/>
          </a:xfrm>
          <a:prstGeom prst="rect">
            <a:avLst/>
          </a:prstGeom>
        </p:spPr>
      </p:pic>
    </p:spTree>
    <p:extLst>
      <p:ext uri="{BB962C8B-B14F-4D97-AF65-F5344CB8AC3E}">
        <p14:creationId xmlns:p14="http://schemas.microsoft.com/office/powerpoint/2010/main" val="3484488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639125" y="2516678"/>
            <a:ext cx="8248732" cy="3539430"/>
          </a:xfrm>
          <a:prstGeom prst="rect">
            <a:avLst/>
          </a:prstGeom>
          <a:noFill/>
        </p:spPr>
        <p:txBody>
          <a:bodyPr wrap="square" rtlCol="0">
            <a:spAutoFit/>
          </a:bodyPr>
          <a:lstStyle/>
          <a:p>
            <a:r>
              <a:rPr lang="en-GB" sz="3200" dirty="0">
                <a:latin typeface="Comic Sans MS" panose="030F0702030302020204" pitchFamily="66" charset="0"/>
              </a:rPr>
              <a:t>Yesterday we had the Spelling Quiz.</a:t>
            </a:r>
          </a:p>
          <a:p>
            <a:r>
              <a:rPr lang="en-GB" sz="3200" dirty="0">
                <a:latin typeface="Comic Sans MS" panose="030F0702030302020204" pitchFamily="66" charset="0"/>
              </a:rPr>
              <a:t>I would like you to look back at your quiz and see which words (if any) you found a challenge.</a:t>
            </a:r>
          </a:p>
          <a:p>
            <a:endParaRPr lang="en-GB" sz="3200" dirty="0">
              <a:latin typeface="Comic Sans MS" panose="030F0702030302020204" pitchFamily="66" charset="0"/>
            </a:endParaRPr>
          </a:p>
          <a:p>
            <a:r>
              <a:rPr lang="en-GB" sz="3200" dirty="0">
                <a:latin typeface="Comic Sans MS" panose="030F0702030302020204" pitchFamily="66" charset="0"/>
              </a:rPr>
              <a:t>I would like you to practise these words so you are able to spell them with ease.</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spTree>
    <p:extLst>
      <p:ext uri="{BB962C8B-B14F-4D97-AF65-F5344CB8AC3E}">
        <p14:creationId xmlns:p14="http://schemas.microsoft.com/office/powerpoint/2010/main" val="7739223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163782" y="2356545"/>
            <a:ext cx="9864435" cy="4524315"/>
          </a:xfrm>
          <a:prstGeom prst="rect">
            <a:avLst/>
          </a:prstGeom>
          <a:noFill/>
        </p:spPr>
        <p:txBody>
          <a:bodyPr wrap="square" rtlCol="0">
            <a:spAutoFit/>
          </a:bodyPr>
          <a:lstStyle/>
          <a:p>
            <a:r>
              <a:rPr lang="en-GB" sz="3200" dirty="0">
                <a:latin typeface="Comic Sans MS" panose="030F0702030302020204" pitchFamily="66" charset="0"/>
              </a:rPr>
              <a:t>In the Friday file are the </a:t>
            </a:r>
            <a:r>
              <a:rPr lang="en-GB" sz="3200" dirty="0">
                <a:solidFill>
                  <a:srgbClr val="FF0000"/>
                </a:solidFill>
                <a:latin typeface="Comic Sans MS" panose="030F0702030302020204" pitchFamily="66" charset="0"/>
              </a:rPr>
              <a:t>red </a:t>
            </a:r>
            <a:r>
              <a:rPr lang="en-GB" sz="3200" dirty="0">
                <a:latin typeface="Comic Sans MS" panose="030F0702030302020204" pitchFamily="66" charset="0"/>
              </a:rPr>
              <a:t>(tricky) words that you have been</a:t>
            </a:r>
            <a:r>
              <a:rPr lang="en-US" sz="3200" dirty="0">
                <a:latin typeface="Comic Sans MS" panose="030F0702030302020204" pitchFamily="66" charset="0"/>
              </a:rPr>
              <a:t> reading in your RWI book this week.</a:t>
            </a:r>
          </a:p>
          <a:p>
            <a:endParaRPr lang="en-GB" sz="3200" dirty="0">
              <a:latin typeface="Comic Sans MS" panose="030F0702030302020204" pitchFamily="66" charset="0"/>
            </a:endParaRPr>
          </a:p>
          <a:p>
            <a:endParaRPr lang="en-GB" sz="3200" dirty="0">
              <a:latin typeface="Comic Sans MS" panose="030F0702030302020204" pitchFamily="66" charset="0"/>
            </a:endParaRPr>
          </a:p>
          <a:p>
            <a:endParaRPr lang="en-US" sz="3200" dirty="0">
              <a:latin typeface="Comic Sans MS" panose="030F0702030302020204" pitchFamily="66" charset="0"/>
            </a:endParaRPr>
          </a:p>
          <a:p>
            <a:r>
              <a:rPr lang="en-US" sz="3200" dirty="0">
                <a:latin typeface="Comic Sans MS" panose="030F0702030302020204" pitchFamily="66" charset="0"/>
              </a:rPr>
              <a:t> </a:t>
            </a:r>
          </a:p>
          <a:p>
            <a:r>
              <a:rPr lang="en-GB" sz="3200" dirty="0">
                <a:latin typeface="Comic Sans MS" panose="030F0702030302020204" pitchFamily="66" charset="0"/>
              </a:rPr>
              <a:t>I</a:t>
            </a:r>
            <a:r>
              <a:rPr lang="en-US" sz="3200" dirty="0">
                <a:latin typeface="Comic Sans MS" panose="030F0702030302020204" pitchFamily="66" charset="0"/>
              </a:rPr>
              <a:t> would now like you to try to learn how to spell these words </a:t>
            </a:r>
            <a:r>
              <a:rPr lang="en-GB" sz="3200" dirty="0">
                <a:latin typeface="Comic Sans MS" panose="030F0702030302020204" pitchFamily="66" charset="0"/>
              </a:rPr>
              <a:t>so you are able to spell them with ease.</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pic>
        <p:nvPicPr>
          <p:cNvPr id="9" name="Picture 8">
            <a:extLst>
              <a:ext uri="{FF2B5EF4-FFF2-40B4-BE49-F238E27FC236}">
                <a16:creationId xmlns:a16="http://schemas.microsoft.com/office/drawing/2014/main" id="{48812186-B71A-47B0-AF1D-07DE8AF3E18A}"/>
              </a:ext>
            </a:extLst>
          </p:cNvPr>
          <p:cNvPicPr>
            <a:picLocks noChangeAspect="1"/>
          </p:cNvPicPr>
          <p:nvPr/>
        </p:nvPicPr>
        <p:blipFill>
          <a:blip r:embed="rId7"/>
          <a:stretch>
            <a:fillRect/>
          </a:stretch>
        </p:blipFill>
        <p:spPr>
          <a:xfrm>
            <a:off x="4280189" y="3602936"/>
            <a:ext cx="2966603" cy="1593865"/>
          </a:xfrm>
          <a:prstGeom prst="rect">
            <a:avLst/>
          </a:prstGeom>
        </p:spPr>
      </p:pic>
    </p:spTree>
    <p:extLst>
      <p:ext uri="{BB962C8B-B14F-4D97-AF65-F5344CB8AC3E}">
        <p14:creationId xmlns:p14="http://schemas.microsoft.com/office/powerpoint/2010/main" val="20594729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70397" y="1309448"/>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96039" y="1463362"/>
            <a:ext cx="1162050" cy="552449"/>
          </a:xfrm>
          <a:prstGeom prst="rect">
            <a:avLst/>
          </a:prstGeom>
        </p:spPr>
      </p:pic>
      <p:sp>
        <p:nvSpPr>
          <p:cNvPr id="3" name="Rectangle 2">
            <a:extLst>
              <a:ext uri="{FF2B5EF4-FFF2-40B4-BE49-F238E27FC236}">
                <a16:creationId xmlns:a16="http://schemas.microsoft.com/office/drawing/2014/main" id="{BB9325C0-63C8-4042-A3CC-73EDFFCBD59E}"/>
              </a:ext>
            </a:extLst>
          </p:cNvPr>
          <p:cNvSpPr/>
          <p:nvPr/>
        </p:nvSpPr>
        <p:spPr>
          <a:xfrm>
            <a:off x="810490" y="2264269"/>
            <a:ext cx="10792693" cy="4031873"/>
          </a:xfrm>
          <a:prstGeom prst="rect">
            <a:avLst/>
          </a:prstGeom>
        </p:spPr>
        <p:txBody>
          <a:bodyPr wrap="square">
            <a:spAutoFit/>
          </a:bodyPr>
          <a:lstStyle/>
          <a:p>
            <a:pPr lvl="0"/>
            <a:r>
              <a:rPr lang="en-US" sz="3200" dirty="0">
                <a:solidFill>
                  <a:prstClr val="black"/>
                </a:solidFill>
                <a:latin typeface="Comic Sans MS" panose="030F0702030302020204" pitchFamily="66" charset="0"/>
              </a:rPr>
              <a:t>Look at the words in the Look and Say column. You need to take your time to </a:t>
            </a:r>
            <a:r>
              <a:rPr lang="en-US" sz="3200" dirty="0">
                <a:solidFill>
                  <a:srgbClr val="00B050"/>
                </a:solidFill>
                <a:latin typeface="Comic Sans MS" panose="030F0702030302020204" pitchFamily="66" charset="0"/>
              </a:rPr>
              <a:t>look</a:t>
            </a:r>
            <a:r>
              <a:rPr lang="en-US" sz="3200" dirty="0">
                <a:solidFill>
                  <a:prstClr val="black"/>
                </a:solidFill>
                <a:latin typeface="Comic Sans MS" panose="030F0702030302020204" pitchFamily="66" charset="0"/>
              </a:rPr>
              <a:t> at each word, </a:t>
            </a:r>
            <a:r>
              <a:rPr lang="en-US" sz="3200" dirty="0">
                <a:solidFill>
                  <a:srgbClr val="00B050"/>
                </a:solidFill>
                <a:latin typeface="Comic Sans MS" panose="030F0702030302020204" pitchFamily="66" charset="0"/>
              </a:rPr>
              <a:t>say the letters </a:t>
            </a:r>
            <a:r>
              <a:rPr lang="en-US" sz="3200" dirty="0">
                <a:solidFill>
                  <a:prstClr val="black"/>
                </a:solidFill>
                <a:latin typeface="Comic Sans MS" panose="030F0702030302020204" pitchFamily="66" charset="0"/>
              </a:rPr>
              <a:t>out loud, </a:t>
            </a:r>
            <a:r>
              <a:rPr lang="en-US" sz="3200" dirty="0">
                <a:solidFill>
                  <a:srgbClr val="00B050"/>
                </a:solidFill>
                <a:latin typeface="Comic Sans MS" panose="030F0702030302020204" pitchFamily="66" charset="0"/>
              </a:rPr>
              <a:t>look at the shape </a:t>
            </a:r>
            <a:r>
              <a:rPr lang="en-US" sz="3200" dirty="0">
                <a:solidFill>
                  <a:prstClr val="black"/>
                </a:solidFill>
                <a:latin typeface="Comic Sans MS" panose="030F0702030302020204" pitchFamily="66" charset="0"/>
              </a:rPr>
              <a:t>of the word and try to </a:t>
            </a:r>
            <a:r>
              <a:rPr lang="en-US" sz="3200" dirty="0">
                <a:solidFill>
                  <a:srgbClr val="00B050"/>
                </a:solidFill>
                <a:latin typeface="Comic Sans MS" panose="030F0702030302020204" pitchFamily="66" charset="0"/>
              </a:rPr>
              <a:t>write it in the air</a:t>
            </a:r>
            <a:r>
              <a:rPr lang="en-US" sz="3200" dirty="0">
                <a:solidFill>
                  <a:prstClr val="black"/>
                </a:solidFill>
                <a:latin typeface="Comic Sans MS" panose="030F0702030302020204" pitchFamily="66" charset="0"/>
              </a:rPr>
              <a:t>. </a:t>
            </a:r>
            <a:r>
              <a:rPr lang="en-US" sz="3200" u="sng" dirty="0">
                <a:solidFill>
                  <a:prstClr val="black"/>
                </a:solidFill>
                <a:latin typeface="Comic Sans MS" panose="030F0702030302020204" pitchFamily="66" charset="0"/>
              </a:rPr>
              <a:t>Remember you can do this outside, if you prefer.</a:t>
            </a:r>
          </a:p>
          <a:p>
            <a:pPr lvl="0"/>
            <a:r>
              <a:rPr lang="en-US" sz="3200" dirty="0">
                <a:solidFill>
                  <a:prstClr val="black"/>
                </a:solidFill>
                <a:latin typeface="Comic Sans MS" panose="030F0702030302020204" pitchFamily="66" charset="0"/>
              </a:rPr>
              <a:t>Once you think you know how to spell them, have a go in the second column. </a:t>
            </a:r>
          </a:p>
          <a:p>
            <a:pPr lvl="0"/>
            <a:r>
              <a:rPr lang="en-US" sz="3200" dirty="0">
                <a:solidFill>
                  <a:prstClr val="black"/>
                </a:solidFill>
                <a:latin typeface="Comic Sans MS" panose="030F0702030302020204" pitchFamily="66" charset="0"/>
              </a:rPr>
              <a:t>In the final column, cover the words up and write them.</a:t>
            </a:r>
          </a:p>
        </p:txBody>
      </p:sp>
    </p:spTree>
    <p:extLst>
      <p:ext uri="{BB962C8B-B14F-4D97-AF65-F5344CB8AC3E}">
        <p14:creationId xmlns:p14="http://schemas.microsoft.com/office/powerpoint/2010/main" val="10948983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sp>
        <p:nvSpPr>
          <p:cNvPr id="3" name="Rectangle 2">
            <a:extLst>
              <a:ext uri="{FF2B5EF4-FFF2-40B4-BE49-F238E27FC236}">
                <a16:creationId xmlns:a16="http://schemas.microsoft.com/office/drawing/2014/main" id="{BB9325C0-63C8-4042-A3CC-73EDFFCBD59E}"/>
              </a:ext>
            </a:extLst>
          </p:cNvPr>
          <p:cNvSpPr/>
          <p:nvPr/>
        </p:nvSpPr>
        <p:spPr>
          <a:xfrm>
            <a:off x="699653" y="3310271"/>
            <a:ext cx="10792693" cy="2062103"/>
          </a:xfrm>
          <a:prstGeom prst="rect">
            <a:avLst/>
          </a:prstGeom>
        </p:spPr>
        <p:txBody>
          <a:bodyPr wrap="square">
            <a:spAutoFit/>
          </a:bodyPr>
          <a:lstStyle/>
          <a:p>
            <a:pPr lvl="0"/>
            <a:r>
              <a:rPr lang="en-US" sz="3200" u="sng" dirty="0">
                <a:solidFill>
                  <a:prstClr val="black"/>
                </a:solidFill>
                <a:latin typeface="Comic Sans MS" panose="030F0702030302020204" pitchFamily="66" charset="0"/>
              </a:rPr>
              <a:t>If you have time</a:t>
            </a:r>
            <a:r>
              <a:rPr lang="en-US" sz="3200" dirty="0">
                <a:solidFill>
                  <a:prstClr val="black"/>
                </a:solidFill>
                <a:latin typeface="Comic Sans MS" panose="030F0702030302020204" pitchFamily="66" charset="0"/>
              </a:rPr>
              <a:t>, write two different sentences using these words. </a:t>
            </a:r>
          </a:p>
          <a:p>
            <a:pPr lvl="0"/>
            <a:endParaRPr lang="en-GB" sz="3200" dirty="0">
              <a:solidFill>
                <a:prstClr val="black"/>
              </a:solidFill>
              <a:latin typeface="Comic Sans MS" panose="030F0702030302020204" pitchFamily="66" charset="0"/>
            </a:endParaRPr>
          </a:p>
          <a:p>
            <a:pPr lvl="0"/>
            <a:r>
              <a:rPr lang="en-GB" sz="3200" dirty="0">
                <a:solidFill>
                  <a:prstClr val="black"/>
                </a:solidFill>
                <a:latin typeface="Comic Sans MS" panose="030F0702030302020204" pitchFamily="66" charset="0"/>
              </a:rPr>
              <a:t>U</a:t>
            </a:r>
            <a:r>
              <a:rPr lang="en-US" sz="3200" dirty="0">
                <a:solidFill>
                  <a:prstClr val="black"/>
                </a:solidFill>
                <a:latin typeface="Comic Sans MS" panose="030F0702030302020204" pitchFamily="66" charset="0"/>
              </a:rPr>
              <a:t>se the handwriting lines to help you to keep it neat.</a:t>
            </a:r>
          </a:p>
        </p:txBody>
      </p:sp>
    </p:spTree>
    <p:extLst>
      <p:ext uri="{BB962C8B-B14F-4D97-AF65-F5344CB8AC3E}">
        <p14:creationId xmlns:p14="http://schemas.microsoft.com/office/powerpoint/2010/main" val="1687637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 </a:t>
            </a:r>
            <a:r>
              <a:rPr lang="en-GB" sz="3200" u="sng" dirty="0">
                <a:solidFill>
                  <a:srgbClr val="FF0000"/>
                </a:solidFill>
                <a:latin typeface="Comic Sans MS" panose="030F0702030302020204" pitchFamily="66" charset="0"/>
              </a:rPr>
              <a:t>Speed Words </a:t>
            </a:r>
            <a:r>
              <a:rPr lang="en-GB" sz="3200" dirty="0">
                <a:solidFill>
                  <a:srgbClr val="FF0000"/>
                </a:solidFill>
                <a:latin typeface="Comic Sans MS" panose="030F0702030302020204" pitchFamily="66" charset="0"/>
              </a:rPr>
              <a:t>(on page 15 of your book) to an adult.</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3" name="Picture 2">
            <a:extLst>
              <a:ext uri="{FF2B5EF4-FFF2-40B4-BE49-F238E27FC236}">
                <a16:creationId xmlns:a16="http://schemas.microsoft.com/office/drawing/2014/main" id="{84DD865A-A88F-4525-ACD8-05D7676448C7}"/>
              </a:ext>
            </a:extLst>
          </p:cNvPr>
          <p:cNvPicPr>
            <a:picLocks noChangeAspect="1"/>
          </p:cNvPicPr>
          <p:nvPr/>
        </p:nvPicPr>
        <p:blipFill>
          <a:blip r:embed="rId5"/>
          <a:stretch>
            <a:fillRect/>
          </a:stretch>
        </p:blipFill>
        <p:spPr>
          <a:xfrm>
            <a:off x="3951576" y="1917968"/>
            <a:ext cx="1798061" cy="2160260"/>
          </a:xfrm>
          <a:prstGeom prst="rect">
            <a:avLst/>
          </a:prstGeom>
        </p:spPr>
      </p:pic>
    </p:spTree>
    <p:extLst>
      <p:ext uri="{BB962C8B-B14F-4D97-AF65-F5344CB8AC3E}">
        <p14:creationId xmlns:p14="http://schemas.microsoft.com/office/powerpoint/2010/main" val="21287517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503526" y="2311661"/>
            <a:ext cx="7712219" cy="3539430"/>
          </a:xfrm>
          <a:prstGeom prst="rect">
            <a:avLst/>
          </a:prstGeom>
        </p:spPr>
        <p:txBody>
          <a:bodyPr wrap="square">
            <a:spAutoFit/>
          </a:bodyPr>
          <a:lstStyle/>
          <a:p>
            <a:r>
              <a:rPr lang="en-GB" sz="3200" dirty="0">
                <a:latin typeface="Comic Sans MS" panose="030F0702030302020204" pitchFamily="66" charset="0"/>
              </a:rPr>
              <a:t>Now you are ready to </a:t>
            </a:r>
            <a:r>
              <a:rPr lang="en-GB" sz="3200" u="sng" dirty="0">
                <a:latin typeface="Comic Sans MS" panose="030F0702030302020204" pitchFamily="66" charset="0"/>
              </a:rPr>
              <a:t>read the book </a:t>
            </a:r>
            <a:r>
              <a:rPr lang="en-GB" sz="3200" dirty="0">
                <a:latin typeface="Comic Sans MS" panose="030F0702030302020204" pitchFamily="66" charset="0"/>
              </a:rPr>
              <a:t>to an adult. You have been working on this story all week so you should be getting very confident!</a:t>
            </a:r>
          </a:p>
          <a:p>
            <a:r>
              <a:rPr lang="en-GB" sz="3200" dirty="0">
                <a:solidFill>
                  <a:srgbClr val="FF0000"/>
                </a:solidFill>
                <a:latin typeface="Comic Sans MS" panose="030F0702030302020204" pitchFamily="66" charset="0"/>
              </a:rPr>
              <a:t>Remember to think about your expression to make it interesting to listen to and pausing for punctuation. </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520205" y="901419"/>
            <a:ext cx="10515600" cy="1159342"/>
          </a:xfrm>
        </p:spPr>
        <p:txBody>
          <a:bodyPr>
            <a:normAutofit fontScale="90000"/>
          </a:bodyPr>
          <a:lstStyle/>
          <a:p>
            <a:pPr algn="ctr"/>
            <a:r>
              <a:rPr lang="en-GB" sz="4900" dirty="0">
                <a:latin typeface="Comic Sans MS" panose="030F0702030302020204" pitchFamily="66" charset="0"/>
              </a:rPr>
              <a:t>                 </a:t>
            </a:r>
            <a:r>
              <a:rPr lang="en-GB" sz="4900" u="sng" dirty="0">
                <a:latin typeface="Comic Sans MS" panose="030F0702030302020204" pitchFamily="66" charset="0"/>
              </a:rPr>
              <a:t>Star Big Write Work</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1026" name="Picture 2" descr="Free Gold Star, Download Free Clip Art, Free Clip Art on Clipart Library">
            <a:extLst>
              <a:ext uri="{FF2B5EF4-FFF2-40B4-BE49-F238E27FC236}">
                <a16:creationId xmlns:a16="http://schemas.microsoft.com/office/drawing/2014/main" id="{A896A677-A192-460B-8DA0-71570AF314E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056" y="1842326"/>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ree Gold Star, Download Free Clip Art, Free Clip Art on Clipart Library">
            <a:extLst>
              <a:ext uri="{FF2B5EF4-FFF2-40B4-BE49-F238E27FC236}">
                <a16:creationId xmlns:a16="http://schemas.microsoft.com/office/drawing/2014/main" id="{883BDB01-7B6D-4A02-A971-5DB518AB17F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75412" y="4461701"/>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6E35FB61-B746-406D-A5C1-4C46292D365D}"/>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873952" y="671243"/>
            <a:ext cx="1162050" cy="552449"/>
          </a:xfrm>
          <a:prstGeom prst="rect">
            <a:avLst/>
          </a:prstGeom>
        </p:spPr>
      </p:pic>
      <p:sp>
        <p:nvSpPr>
          <p:cNvPr id="11" name="TextBox 10">
            <a:extLst>
              <a:ext uri="{FF2B5EF4-FFF2-40B4-BE49-F238E27FC236}">
                <a16:creationId xmlns:a16="http://schemas.microsoft.com/office/drawing/2014/main" id="{3E98A8F2-7797-4BD3-B617-8853B8F30FB1}"/>
              </a:ext>
            </a:extLst>
          </p:cNvPr>
          <p:cNvSpPr txBox="1"/>
          <p:nvPr/>
        </p:nvSpPr>
        <p:spPr>
          <a:xfrm>
            <a:off x="7744778" y="5882831"/>
            <a:ext cx="884903" cy="369332"/>
          </a:xfrm>
          <a:prstGeom prst="rect">
            <a:avLst/>
          </a:prstGeom>
          <a:noFill/>
        </p:spPr>
        <p:txBody>
          <a:bodyPr wrap="square" rtlCol="0">
            <a:spAutoFit/>
          </a:bodyPr>
          <a:lstStyle/>
          <a:p>
            <a:r>
              <a:rPr lang="en-GB" dirty="0">
                <a:latin typeface="Comic Sans MS" panose="030F0702030302020204" pitchFamily="66" charset="0"/>
              </a:rPr>
              <a:t>Wilf</a:t>
            </a:r>
            <a:endParaRPr lang="en-US" dirty="0">
              <a:latin typeface="Comic Sans MS" panose="030F0702030302020204" pitchFamily="66" charset="0"/>
            </a:endParaRPr>
          </a:p>
        </p:txBody>
      </p:sp>
      <p:pic>
        <p:nvPicPr>
          <p:cNvPr id="12" name="Picture 11">
            <a:extLst>
              <a:ext uri="{FF2B5EF4-FFF2-40B4-BE49-F238E27FC236}">
                <a16:creationId xmlns:a16="http://schemas.microsoft.com/office/drawing/2014/main" id="{076AC23F-BAD1-4F50-81CF-A80D498ACA30}"/>
              </a:ext>
            </a:extLst>
          </p:cNvPr>
          <p:cNvPicPr/>
          <p:nvPr/>
        </p:nvPicPr>
        <p:blipFill rotWithShape="1">
          <a:blip r:embed="rId6"/>
          <a:srcRect l="17688" t="8442" r="51196" b="13969"/>
          <a:stretch/>
        </p:blipFill>
        <p:spPr bwMode="auto">
          <a:xfrm rot="5400000">
            <a:off x="4221568" y="1105371"/>
            <a:ext cx="3361718" cy="57328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179671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520205" y="901419"/>
            <a:ext cx="10515600" cy="1159342"/>
          </a:xfrm>
        </p:spPr>
        <p:txBody>
          <a:bodyPr>
            <a:normAutofit fontScale="90000"/>
          </a:bodyPr>
          <a:lstStyle/>
          <a:p>
            <a:pPr algn="ctr"/>
            <a:r>
              <a:rPr lang="en-GB" sz="4900" dirty="0">
                <a:latin typeface="Comic Sans MS" panose="030F0702030302020204" pitchFamily="66" charset="0"/>
              </a:rPr>
              <a:t>                     </a:t>
            </a:r>
            <a:r>
              <a:rPr lang="en-GB" sz="4900" u="sng" dirty="0">
                <a:latin typeface="Comic Sans MS" panose="030F0702030302020204" pitchFamily="66" charset="0"/>
              </a:rPr>
              <a:t>Star Big Write Work</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1026" name="Picture 2" descr="Free Gold Star, Download Free Clip Art, Free Clip Art on Clipart Library">
            <a:extLst>
              <a:ext uri="{FF2B5EF4-FFF2-40B4-BE49-F238E27FC236}">
                <a16:creationId xmlns:a16="http://schemas.microsoft.com/office/drawing/2014/main" id="{A896A677-A192-460B-8DA0-71570AF314E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6803" y="1601325"/>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ree Gold Star, Download Free Clip Art, Free Clip Art on Clipart Library">
            <a:extLst>
              <a:ext uri="{FF2B5EF4-FFF2-40B4-BE49-F238E27FC236}">
                <a16:creationId xmlns:a16="http://schemas.microsoft.com/office/drawing/2014/main" id="{883BDB01-7B6D-4A02-A971-5DB518AB17F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086" y="4315922"/>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2898580E-D233-4A84-8325-0188FD14BBC0}"/>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2657445" y="384542"/>
            <a:ext cx="1069124" cy="1033753"/>
          </a:xfrm>
          <a:prstGeom prst="rect">
            <a:avLst/>
          </a:prstGeom>
        </p:spPr>
      </p:pic>
      <p:sp>
        <p:nvSpPr>
          <p:cNvPr id="10" name="TextBox 9">
            <a:extLst>
              <a:ext uri="{FF2B5EF4-FFF2-40B4-BE49-F238E27FC236}">
                <a16:creationId xmlns:a16="http://schemas.microsoft.com/office/drawing/2014/main" id="{4C27527C-4DA6-4620-9812-932A03EF63AF}"/>
              </a:ext>
            </a:extLst>
          </p:cNvPr>
          <p:cNvSpPr txBox="1"/>
          <p:nvPr/>
        </p:nvSpPr>
        <p:spPr>
          <a:xfrm>
            <a:off x="6813607" y="6268547"/>
            <a:ext cx="1032388" cy="369332"/>
          </a:xfrm>
          <a:prstGeom prst="rect">
            <a:avLst/>
          </a:prstGeom>
          <a:noFill/>
        </p:spPr>
        <p:txBody>
          <a:bodyPr wrap="square" rtlCol="0">
            <a:spAutoFit/>
          </a:bodyPr>
          <a:lstStyle/>
          <a:p>
            <a:r>
              <a:rPr lang="en-GB" dirty="0">
                <a:latin typeface="Comic Sans MS" panose="030F0702030302020204" pitchFamily="66" charset="0"/>
              </a:rPr>
              <a:t>Aidan</a:t>
            </a:r>
            <a:endParaRPr lang="en-US" dirty="0">
              <a:latin typeface="Comic Sans MS" panose="030F0702030302020204" pitchFamily="66" charset="0"/>
            </a:endParaRPr>
          </a:p>
        </p:txBody>
      </p:sp>
      <p:pic>
        <p:nvPicPr>
          <p:cNvPr id="3" name="Picture 2">
            <a:extLst>
              <a:ext uri="{FF2B5EF4-FFF2-40B4-BE49-F238E27FC236}">
                <a16:creationId xmlns:a16="http://schemas.microsoft.com/office/drawing/2014/main" id="{20496F30-AB24-4082-BDEF-7A0CFA597F81}"/>
              </a:ext>
            </a:extLst>
          </p:cNvPr>
          <p:cNvPicPr>
            <a:picLocks noChangeAspect="1"/>
          </p:cNvPicPr>
          <p:nvPr/>
        </p:nvPicPr>
        <p:blipFill rotWithShape="1">
          <a:blip r:embed="rId6"/>
          <a:srcRect l="10943" t="23350" r="12020" b="8612"/>
          <a:stretch/>
        </p:blipFill>
        <p:spPr>
          <a:xfrm>
            <a:off x="3916915" y="1601325"/>
            <a:ext cx="3962400" cy="4666078"/>
          </a:xfrm>
          <a:prstGeom prst="rect">
            <a:avLst/>
          </a:prstGeom>
        </p:spPr>
      </p:pic>
    </p:spTree>
    <p:extLst>
      <p:ext uri="{BB962C8B-B14F-4D97-AF65-F5344CB8AC3E}">
        <p14:creationId xmlns:p14="http://schemas.microsoft.com/office/powerpoint/2010/main" val="35054893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0786151-D825-454B-A5AC-839D7CCAE1D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727673" y="4807527"/>
            <a:ext cx="2316688" cy="1831707"/>
          </a:xfrm>
          <a:prstGeom prst="rect">
            <a:avLst/>
          </a:prstGeom>
        </p:spPr>
      </p:pic>
      <p:sp>
        <p:nvSpPr>
          <p:cNvPr id="7" name="TextBox 6">
            <a:extLst>
              <a:ext uri="{FF2B5EF4-FFF2-40B4-BE49-F238E27FC236}">
                <a16:creationId xmlns:a16="http://schemas.microsoft.com/office/drawing/2014/main" id="{2F427CBB-2E9E-415C-8C31-E640E9650B8F}"/>
              </a:ext>
            </a:extLst>
          </p:cNvPr>
          <p:cNvSpPr txBox="1"/>
          <p:nvPr/>
        </p:nvSpPr>
        <p:spPr>
          <a:xfrm>
            <a:off x="9196388" y="7094833"/>
            <a:ext cx="2695574" cy="369332"/>
          </a:xfrm>
          <a:prstGeom prst="rect">
            <a:avLst/>
          </a:prstGeom>
          <a:noFill/>
        </p:spPr>
        <p:txBody>
          <a:bodyPr wrap="square" rtlCol="0">
            <a:spAutoFit/>
          </a:bodyPr>
          <a:lstStyle/>
          <a:p>
            <a:r>
              <a:rPr lang="en-US" sz="900">
                <a:hlinkClick r:id="rId3" tooltip="http://neophilosophical.blogspot.com/2013/01/an-ethical-solution-to-terminal-problem.html"/>
              </a:rPr>
              <a:t>This Photo</a:t>
            </a:r>
            <a:r>
              <a:rPr lang="en-US" sz="900"/>
              <a:t> by Unknown Author is licensed under </a:t>
            </a:r>
            <a:r>
              <a:rPr lang="en-US" sz="900">
                <a:hlinkClick r:id="rId4" tooltip="https://creativecommons.org/licenses/by/3.0/"/>
              </a:rPr>
              <a:t>CC BY</a:t>
            </a:r>
            <a:endParaRPr lang="en-US" sz="900"/>
          </a:p>
        </p:txBody>
      </p:sp>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5"/>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18680" y="974773"/>
            <a:ext cx="10028526" cy="1077218"/>
          </a:xfrm>
          <a:prstGeom prst="rect">
            <a:avLst/>
          </a:prstGeom>
        </p:spPr>
        <p:txBody>
          <a:bodyPr wrap="square">
            <a:spAutoFit/>
          </a:bodyPr>
          <a:lstStyle/>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                 </a:t>
            </a:r>
            <a:endParaRPr lang="en-GB" sz="3200" dirty="0">
              <a:latin typeface="Comic Sans MS" panose="030F0702030302020204" pitchFamily="66" charset="0"/>
            </a:endParaRPr>
          </a:p>
        </p:txBody>
      </p:sp>
      <p:sp>
        <p:nvSpPr>
          <p:cNvPr id="4" name="TextBox 3">
            <a:extLst>
              <a:ext uri="{FF2B5EF4-FFF2-40B4-BE49-F238E27FC236}">
                <a16:creationId xmlns:a16="http://schemas.microsoft.com/office/drawing/2014/main" id="{9ECA5402-6857-41E0-BBFD-2FCD05A69A6D}"/>
              </a:ext>
            </a:extLst>
          </p:cNvPr>
          <p:cNvSpPr txBox="1"/>
          <p:nvPr/>
        </p:nvSpPr>
        <p:spPr>
          <a:xfrm>
            <a:off x="518680" y="2673975"/>
            <a:ext cx="8677708" cy="2554545"/>
          </a:xfrm>
          <a:prstGeom prst="rect">
            <a:avLst/>
          </a:prstGeom>
          <a:noFill/>
        </p:spPr>
        <p:txBody>
          <a:bodyPr wrap="square" rtlCol="0">
            <a:spAutoFit/>
          </a:bodyPr>
          <a:lstStyle/>
          <a:p>
            <a:r>
              <a:rPr lang="en-GB" sz="3200" dirty="0">
                <a:latin typeface="Comic Sans MS" panose="030F0702030302020204" pitchFamily="66" charset="0"/>
              </a:rPr>
              <a:t>Today is the final day of RWI for the week.</a:t>
            </a:r>
          </a:p>
          <a:p>
            <a:r>
              <a:rPr lang="en-GB" sz="3200" dirty="0">
                <a:latin typeface="Comic Sans MS" panose="030F0702030302020204" pitchFamily="66" charset="0"/>
              </a:rPr>
              <a:t>This is when we do our </a:t>
            </a:r>
            <a:r>
              <a:rPr lang="en-GB" sz="3200" u="sng" dirty="0">
                <a:latin typeface="Comic Sans MS" panose="030F0702030302020204" pitchFamily="66" charset="0"/>
              </a:rPr>
              <a:t>Big Write</a:t>
            </a:r>
            <a:r>
              <a:rPr lang="en-GB" sz="3200" dirty="0">
                <a:latin typeface="Comic Sans MS" panose="030F0702030302020204" pitchFamily="66" charset="0"/>
              </a:rPr>
              <a:t>. We base this around the book that we have been reading in RWI. </a:t>
            </a:r>
          </a:p>
          <a:p>
            <a:endParaRPr lang="en-US" sz="3200" dirty="0">
              <a:latin typeface="Comic Sans MS" panose="030F0702030302020204" pitchFamily="66" charset="0"/>
            </a:endParaRPr>
          </a:p>
        </p:txBody>
      </p:sp>
    </p:spTree>
    <p:extLst>
      <p:ext uri="{BB962C8B-B14F-4D97-AF65-F5344CB8AC3E}">
        <p14:creationId xmlns:p14="http://schemas.microsoft.com/office/powerpoint/2010/main" val="32040749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457201" y="2812739"/>
            <a:ext cx="10377054" cy="852881"/>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Rainbow Group - Big Write</a:t>
            </a: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Today I want you to imagine that you are Tip inside the rocket as it blasts off. I want you to write about how you are feeling and what you are thinking as the rockets zooms off into space.</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How is the rocket moving?</a:t>
            </a:r>
            <a:br>
              <a:rPr lang="en-GB" sz="3600" dirty="0">
                <a:latin typeface="Comic Sans MS" panose="030F0702030302020204" pitchFamily="66" charset="0"/>
              </a:rPr>
            </a:br>
            <a:r>
              <a:rPr lang="en-GB" sz="3600" dirty="0">
                <a:latin typeface="Comic Sans MS" panose="030F0702030302020204" pitchFamily="66" charset="0"/>
              </a:rPr>
              <a:t>What can you hear?</a:t>
            </a:r>
            <a:br>
              <a:rPr lang="en-GB" sz="3600" dirty="0">
                <a:latin typeface="Comic Sans MS" panose="030F0702030302020204" pitchFamily="66" charset="0"/>
              </a:rPr>
            </a:br>
            <a:r>
              <a:rPr lang="en-GB" sz="3600" dirty="0">
                <a:latin typeface="Comic Sans MS" panose="030F0702030302020204" pitchFamily="66" charset="0"/>
              </a:rPr>
              <a:t>How is it making you feel?</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8786813" y="757157"/>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3800" y="832265"/>
            <a:ext cx="1276782" cy="702666"/>
          </a:xfrm>
          <a:prstGeom prst="rect">
            <a:avLst/>
          </a:prstGeom>
        </p:spPr>
      </p:pic>
      <p:sp>
        <p:nvSpPr>
          <p:cNvPr id="4" name="TextBox 3">
            <a:extLst>
              <a:ext uri="{FF2B5EF4-FFF2-40B4-BE49-F238E27FC236}">
                <a16:creationId xmlns:a16="http://schemas.microsoft.com/office/drawing/2014/main" id="{56D224B1-A00C-411D-8F1E-E0048EE1E809}"/>
              </a:ext>
            </a:extLst>
          </p:cNvPr>
          <p:cNvSpPr txBox="1"/>
          <p:nvPr/>
        </p:nvSpPr>
        <p:spPr>
          <a:xfrm>
            <a:off x="1592191" y="5095180"/>
            <a:ext cx="11238200" cy="1077218"/>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endParaRPr lang="en-GB" sz="3200" dirty="0">
              <a:solidFill>
                <a:srgbClr val="FF0000"/>
              </a:solidFill>
              <a:latin typeface="Comic Sans MS" panose="030F0702030302020204" pitchFamily="66" charset="0"/>
            </a:endParaRPr>
          </a:p>
        </p:txBody>
      </p:sp>
      <p:pic>
        <p:nvPicPr>
          <p:cNvPr id="3" name="Picture 2">
            <a:extLst>
              <a:ext uri="{FF2B5EF4-FFF2-40B4-BE49-F238E27FC236}">
                <a16:creationId xmlns:a16="http://schemas.microsoft.com/office/drawing/2014/main" id="{7C2FDEC0-33E6-4414-9FEE-A64D0184EE2C}"/>
              </a:ext>
            </a:extLst>
          </p:cNvPr>
          <p:cNvPicPr>
            <a:picLocks noChangeAspect="1"/>
          </p:cNvPicPr>
          <p:nvPr/>
        </p:nvPicPr>
        <p:blipFill>
          <a:blip r:embed="rId5"/>
          <a:stretch>
            <a:fillRect/>
          </a:stretch>
        </p:blipFill>
        <p:spPr>
          <a:xfrm>
            <a:off x="8195423" y="4100946"/>
            <a:ext cx="3001648" cy="2202873"/>
          </a:xfrm>
          <a:prstGeom prst="rect">
            <a:avLst/>
          </a:prstGeom>
        </p:spPr>
      </p:pic>
    </p:spTree>
    <p:extLst>
      <p:ext uri="{BB962C8B-B14F-4D97-AF65-F5344CB8AC3E}">
        <p14:creationId xmlns:p14="http://schemas.microsoft.com/office/powerpoint/2010/main" val="3764116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540327" y="789558"/>
            <a:ext cx="11651673" cy="852881"/>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Rainbow Group - Big Write</a:t>
            </a:r>
            <a:br>
              <a:rPr lang="en-GB" sz="3600" u="sng"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I would like you and your adult to think of some words to help you with your writing:</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1. What is happening inside the rocket? (Think about the sounds and the movement of the rocket)</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2.  How are you feeling?</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5"/>
          <a:stretch>
            <a:fillRect/>
          </a:stretch>
        </p:blipFill>
        <p:spPr>
          <a:xfrm>
            <a:off x="8786813" y="757157"/>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953800" y="832265"/>
            <a:ext cx="1276782" cy="702666"/>
          </a:xfrm>
          <a:prstGeom prst="rect">
            <a:avLst/>
          </a:prstGeom>
        </p:spPr>
      </p:pic>
    </p:spTree>
    <p:controls>
      <mc:AlternateContent xmlns:mc="http://schemas.openxmlformats.org/markup-compatibility/2006">
        <mc:Choice xmlns:v="urn:schemas-microsoft-com:vml" Requires="v">
          <p:control spid="3133" name="TextBox1" r:id="rId2" imgW="7458120" imgH="1104840"/>
        </mc:Choice>
        <mc:Fallback>
          <p:control name="TextBox1" r:id="rId2" imgW="7458120" imgH="1104840">
            <p:pic>
              <p:nvPicPr>
                <p:cNvPr id="3" name="TextBox1">
                  <a:extLst>
                    <a:ext uri="{FF2B5EF4-FFF2-40B4-BE49-F238E27FC236}">
                      <a16:creationId xmlns:a16="http://schemas.microsoft.com/office/drawing/2014/main" id="{B0900303-15B9-4CEC-853B-417CC12BFFC8}"/>
                    </a:ext>
                  </a:extLst>
                </p:cNvPr>
                <p:cNvPicPr>
                  <a:picLocks/>
                </p:cNvPicPr>
                <p:nvPr/>
              </p:nvPicPr>
              <p:blipFill>
                <a:blip r:embed="rId8"/>
                <a:stretch>
                  <a:fillRect/>
                </a:stretch>
              </p:blipFill>
              <p:spPr>
                <a:xfrm>
                  <a:off x="1092343" y="3857028"/>
                  <a:ext cx="7455911" cy="1102900"/>
                </a:xfrm>
                <a:prstGeom prst="rect">
                  <a:avLst/>
                </a:prstGeom>
              </p:spPr>
            </p:pic>
          </p:control>
        </mc:Fallback>
      </mc:AlternateContent>
      <mc:AlternateContent xmlns:mc="http://schemas.openxmlformats.org/markup-compatibility/2006">
        <mc:Choice xmlns:v="urn:schemas-microsoft-com:vml" Requires="v">
          <p:control spid="3134" name="TextBox2" r:id="rId3" imgW="7458120" imgH="1104840"/>
        </mc:Choice>
        <mc:Fallback>
          <p:control name="TextBox2" r:id="rId3" imgW="7458120" imgH="1104840">
            <p:pic>
              <p:nvPicPr>
                <p:cNvPr id="11" name="TextBox2">
                  <a:extLst>
                    <a:ext uri="{FF2B5EF4-FFF2-40B4-BE49-F238E27FC236}">
                      <a16:creationId xmlns:a16="http://schemas.microsoft.com/office/drawing/2014/main" id="{58FADA49-461B-441B-89DA-8225D7471228}"/>
                    </a:ext>
                  </a:extLst>
                </p:cNvPr>
                <p:cNvPicPr>
                  <a:picLocks/>
                </p:cNvPicPr>
                <p:nvPr/>
              </p:nvPicPr>
              <p:blipFill>
                <a:blip r:embed="rId8"/>
                <a:stretch>
                  <a:fillRect/>
                </a:stretch>
              </p:blipFill>
              <p:spPr>
                <a:xfrm>
                  <a:off x="1092342" y="5592553"/>
                  <a:ext cx="7455911" cy="1102900"/>
                </a:xfrm>
                <a:prstGeom prst="rect">
                  <a:avLst/>
                </a:prstGeom>
              </p:spPr>
            </p:pic>
          </p:control>
        </mc:Fallback>
      </mc:AlternateContent>
    </p:controls>
    <p:extLst>
      <p:ext uri="{BB962C8B-B14F-4D97-AF65-F5344CB8AC3E}">
        <p14:creationId xmlns:p14="http://schemas.microsoft.com/office/powerpoint/2010/main" val="4237975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274060" y="2317002"/>
            <a:ext cx="11055927" cy="852881"/>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Rainbow Group - Big Write</a:t>
            </a: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Here is an example of my sentence.</a:t>
            </a:r>
            <a:br>
              <a:rPr lang="en-GB" sz="3600" dirty="0">
                <a:latin typeface="Comic Sans MS" panose="030F0702030302020204" pitchFamily="66" charset="0"/>
              </a:rPr>
            </a:br>
            <a:br>
              <a:rPr lang="en-GB" sz="3600" dirty="0">
                <a:latin typeface="Comic Sans MS" panose="030F0702030302020204" pitchFamily="66" charset="0"/>
              </a:rPr>
            </a:br>
            <a:r>
              <a:rPr lang="en-GB" sz="3600" i="1" dirty="0">
                <a:solidFill>
                  <a:srgbClr val="7030A0"/>
                </a:solidFill>
                <a:latin typeface="Comic Sans MS" panose="030F0702030302020204" pitchFamily="66" charset="0"/>
              </a:rPr>
              <a:t>I was playing with my friends and I hid inside a shiny rocket. Suddenly I felt it begin to move and shake. There was a terrible clatter and a very loud noise. I was terrified. I was worried that I may never see Pip and Zip again.</a:t>
            </a:r>
            <a:br>
              <a:rPr lang="en-GB" sz="3600" i="1" dirty="0">
                <a:solidFill>
                  <a:srgbClr val="7030A0"/>
                </a:solidFill>
                <a:latin typeface="Comic Sans MS" panose="030F0702030302020204" pitchFamily="66" charset="0"/>
              </a:rPr>
            </a:br>
            <a:br>
              <a:rPr lang="en-GB" sz="3600" i="1" dirty="0">
                <a:solidFill>
                  <a:srgbClr val="7030A0"/>
                </a:solidFill>
                <a:latin typeface="Comic Sans MS" panose="030F0702030302020204" pitchFamily="66" charset="0"/>
              </a:rPr>
            </a:br>
            <a:r>
              <a:rPr lang="en-GB" sz="3600" dirty="0">
                <a:latin typeface="Comic Sans MS" panose="030F0702030302020204" pitchFamily="66" charset="0"/>
              </a:rPr>
              <a:t>Don’t forget to use </a:t>
            </a:r>
            <a:r>
              <a:rPr lang="en-GB" sz="3600" u="sng" dirty="0">
                <a:latin typeface="Comic Sans MS" panose="030F0702030302020204" pitchFamily="66" charset="0"/>
              </a:rPr>
              <a:t>adjectives</a:t>
            </a:r>
            <a:r>
              <a:rPr lang="en-GB" sz="3600" dirty="0">
                <a:latin typeface="Comic Sans MS" panose="030F0702030302020204" pitchFamily="66" charset="0"/>
              </a:rPr>
              <a:t> (describing words) and the wow words from yesterday’s Build a Sentence.</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8786813" y="757157"/>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3800" y="832265"/>
            <a:ext cx="1276782" cy="702666"/>
          </a:xfrm>
          <a:prstGeom prst="rect">
            <a:avLst/>
          </a:prstGeom>
        </p:spPr>
      </p:pic>
    </p:spTree>
    <p:extLst>
      <p:ext uri="{BB962C8B-B14F-4D97-AF65-F5344CB8AC3E}">
        <p14:creationId xmlns:p14="http://schemas.microsoft.com/office/powerpoint/2010/main" val="4627032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1262551" y="1478343"/>
            <a:ext cx="11833090" cy="426441"/>
          </a:xfrm>
        </p:spPr>
        <p:txBody>
          <a:bodyPr>
            <a:normAutofit fontScale="90000"/>
          </a:bodyPr>
          <a:lstStyle/>
          <a:p>
            <a:pPr marL="2119313" indent="-21193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4000" u="sng" dirty="0">
                <a:latin typeface="Comic Sans MS" panose="030F0702030302020204" pitchFamily="66" charset="0"/>
              </a:rPr>
              <a:t>Big Write</a:t>
            </a:r>
            <a:br>
              <a:rPr lang="en-GB" sz="4000" u="sng"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Sunshine Group - Big Write</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Today we are going to think about how Duckling 3 in the story Follow Me!.</a:t>
            </a:r>
            <a:br>
              <a:rPr lang="en-GB" sz="3600" dirty="0">
                <a:latin typeface="Comic Sans MS" panose="030F0702030302020204" pitchFamily="66" charset="0"/>
              </a:rPr>
            </a:br>
            <a:r>
              <a:rPr lang="en-GB" sz="3600" dirty="0">
                <a:solidFill>
                  <a:srgbClr val="FF0000"/>
                </a:solidFill>
                <a:latin typeface="Comic Sans MS" panose="030F0702030302020204" pitchFamily="66" charset="0"/>
              </a:rPr>
              <a:t>Where was he?</a:t>
            </a:r>
            <a:br>
              <a:rPr lang="en-GB" sz="3600" dirty="0">
                <a:solidFill>
                  <a:srgbClr val="FF0000"/>
                </a:solidFill>
                <a:latin typeface="Comic Sans MS" panose="030F0702030302020204" pitchFamily="66" charset="0"/>
              </a:rPr>
            </a:br>
            <a:r>
              <a:rPr lang="en-GB" sz="3600" dirty="0">
                <a:solidFill>
                  <a:srgbClr val="FF0000"/>
                </a:solidFill>
                <a:latin typeface="Comic Sans MS" panose="030F0702030302020204" pitchFamily="66" charset="0"/>
              </a:rPr>
              <a:t>What was he doing?</a:t>
            </a:r>
            <a:br>
              <a:rPr lang="en-GB" sz="3600" dirty="0">
                <a:solidFill>
                  <a:srgbClr val="FF0000"/>
                </a:solidFill>
                <a:latin typeface="Comic Sans MS" panose="030F0702030302020204" pitchFamily="66" charset="0"/>
              </a:rPr>
            </a:br>
            <a:r>
              <a:rPr lang="en-GB" sz="3600" dirty="0">
                <a:solidFill>
                  <a:srgbClr val="FF0000"/>
                </a:solidFill>
                <a:latin typeface="Comic Sans MS" panose="030F0702030302020204" pitchFamily="66" charset="0"/>
              </a:rPr>
              <a:t>How was he feeling at the start?</a:t>
            </a:r>
            <a:br>
              <a:rPr lang="en-GB" sz="3600" dirty="0">
                <a:solidFill>
                  <a:srgbClr val="FF0000"/>
                </a:solidFill>
                <a:latin typeface="Comic Sans MS" panose="030F0702030302020204" pitchFamily="66" charset="0"/>
              </a:rPr>
            </a:br>
            <a:r>
              <a:rPr lang="en-GB" sz="3600" dirty="0">
                <a:solidFill>
                  <a:srgbClr val="FF0000"/>
                </a:solidFill>
                <a:latin typeface="Comic Sans MS" panose="030F0702030302020204" pitchFamily="66" charset="0"/>
              </a:rPr>
              <a:t>What happened next?</a:t>
            </a:r>
            <a:br>
              <a:rPr lang="en-GB" sz="3600" dirty="0">
                <a:solidFill>
                  <a:srgbClr val="FF0000"/>
                </a:solidFill>
                <a:latin typeface="Comic Sans MS" panose="030F0702030302020204" pitchFamily="66" charset="0"/>
              </a:rPr>
            </a:br>
            <a:r>
              <a:rPr lang="en-GB" sz="3600" dirty="0">
                <a:solidFill>
                  <a:srgbClr val="FF0000"/>
                </a:solidFill>
                <a:latin typeface="Comic Sans MS" panose="030F0702030302020204" pitchFamily="66" charset="0"/>
              </a:rPr>
              <a:t>How did he feel in the end and why?</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Don’t forget to use details/adjectives to make your writing interesting. Think about how you start your sentences.</a:t>
            </a: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143708"/>
            <a:ext cx="2695574" cy="852881"/>
          </a:xfrm>
          <a:prstGeom prst="rect">
            <a:avLst/>
          </a:prstGeom>
        </p:spPr>
      </p:pic>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398000" y="187179"/>
            <a:ext cx="1214596" cy="1083346"/>
          </a:xfrm>
          <a:prstGeom prst="rect">
            <a:avLst/>
          </a:prstGeom>
        </p:spPr>
      </p:pic>
    </p:spTree>
    <p:extLst>
      <p:ext uri="{BB962C8B-B14F-4D97-AF65-F5344CB8AC3E}">
        <p14:creationId xmlns:p14="http://schemas.microsoft.com/office/powerpoint/2010/main" val="21392962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443345" y="1840205"/>
            <a:ext cx="11833090" cy="662936"/>
          </a:xfrm>
        </p:spPr>
        <p:txBody>
          <a:bodyPr>
            <a:normAutofit fontScale="90000"/>
          </a:bodyPr>
          <a:lstStyle/>
          <a:p>
            <a:pPr marL="2119313" indent="-21193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4000" u="sng"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Sunshine Group - Big Write</a:t>
            </a: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u="sng"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143708"/>
            <a:ext cx="2695574" cy="852881"/>
          </a:xfrm>
          <a:prstGeom prst="rect">
            <a:avLst/>
          </a:prstGeom>
        </p:spPr>
      </p:pic>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209165" y="784936"/>
            <a:ext cx="1214596" cy="1083346"/>
          </a:xfrm>
          <a:prstGeom prst="rect">
            <a:avLst/>
          </a:prstGeom>
        </p:spPr>
      </p:pic>
      <p:sp>
        <p:nvSpPr>
          <p:cNvPr id="11" name="TextBox 10">
            <a:extLst>
              <a:ext uri="{FF2B5EF4-FFF2-40B4-BE49-F238E27FC236}">
                <a16:creationId xmlns:a16="http://schemas.microsoft.com/office/drawing/2014/main" id="{87752345-D176-4ED2-8305-EE477C77C442}"/>
              </a:ext>
            </a:extLst>
          </p:cNvPr>
          <p:cNvSpPr txBox="1"/>
          <p:nvPr/>
        </p:nvSpPr>
        <p:spPr>
          <a:xfrm>
            <a:off x="802255" y="1463023"/>
            <a:ext cx="10193126" cy="5016758"/>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r>
              <a:rPr lang="en-GB" sz="3200" dirty="0">
                <a:latin typeface="Comic Sans MS" panose="030F0702030302020204" pitchFamily="66" charset="0"/>
              </a:rPr>
              <a:t>Use these ideas to write about your playday. Here is an example of what I would do.</a:t>
            </a:r>
          </a:p>
          <a:p>
            <a:endParaRPr lang="en-GB" sz="3200" dirty="0">
              <a:highlight>
                <a:srgbClr val="FFFF00"/>
              </a:highlight>
              <a:latin typeface="Comic Sans MS" panose="030F0702030302020204" pitchFamily="66" charset="0"/>
            </a:endParaRPr>
          </a:p>
          <a:p>
            <a:r>
              <a:rPr lang="en-GB" sz="3200" dirty="0">
                <a:solidFill>
                  <a:srgbClr val="7030A0"/>
                </a:solidFill>
                <a:latin typeface="Comic Sans MS" panose="030F0702030302020204" pitchFamily="66" charset="0"/>
              </a:rPr>
              <a:t>Yesterday I was so glum sitting on the grassy bank of the pond. I could see my brothers and sisters having so much fun. The problem is that I couldn’t swim until the thoughtful crow came to help me. Now I am overjoyed because I can join in with the others.</a:t>
            </a:r>
            <a:endParaRPr lang="en-GB" sz="3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393331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3043" y="2490689"/>
            <a:ext cx="10304082" cy="95349"/>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3600" u="sng" dirty="0">
                <a:latin typeface="Comic Sans MS" panose="030F0702030302020204" pitchFamily="66" charset="0"/>
              </a:rPr>
              <a:t>Big Write</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You are ready to think about how you can use these words in some super sentences.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Talk through your sentences with an adult, one sentence at a time.  When you are happy with your sentence,  ‘put your headphones on’ say it again and then write it down.</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 will look forward to reading your finished pieces of writing.</a:t>
            </a: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8591551" y="341769"/>
            <a:ext cx="2695574" cy="852881"/>
          </a:xfrm>
          <a:prstGeom prst="rect">
            <a:avLst/>
          </a:prstGeom>
        </p:spPr>
      </p:pic>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858308" y="267942"/>
            <a:ext cx="1214596" cy="1083346"/>
          </a:xfrm>
          <a:prstGeom prst="rect">
            <a:avLst/>
          </a:prstGeom>
        </p:spPr>
      </p:pic>
      <p:pic>
        <p:nvPicPr>
          <p:cNvPr id="8" name="Picture 7">
            <a:extLst>
              <a:ext uri="{FF2B5EF4-FFF2-40B4-BE49-F238E27FC236}">
                <a16:creationId xmlns:a16="http://schemas.microsoft.com/office/drawing/2014/main" id="{B7B3B5EA-24F8-4F97-85DB-CFEB3642F090}"/>
              </a:ext>
            </a:extLst>
          </p:cNvPr>
          <p:cNvPicPr>
            <a:picLocks noChangeAspect="1"/>
          </p:cNvPicPr>
          <p:nvPr/>
        </p:nvPicPr>
        <p:blipFill>
          <a:blip r:embed="rId5"/>
          <a:stretch>
            <a:fillRect/>
          </a:stretch>
        </p:blipFill>
        <p:spPr>
          <a:xfrm>
            <a:off x="334025" y="4780886"/>
            <a:ext cx="859611" cy="859611"/>
          </a:xfrm>
          <a:prstGeom prst="rect">
            <a:avLst/>
          </a:prstGeom>
        </p:spPr>
      </p:pic>
      <p:sp>
        <p:nvSpPr>
          <p:cNvPr id="3" name="Rectangle 2">
            <a:extLst>
              <a:ext uri="{FF2B5EF4-FFF2-40B4-BE49-F238E27FC236}">
                <a16:creationId xmlns:a16="http://schemas.microsoft.com/office/drawing/2014/main" id="{6A382521-344C-48CC-808D-5C6F376AF883}"/>
              </a:ext>
            </a:extLst>
          </p:cNvPr>
          <p:cNvSpPr/>
          <p:nvPr/>
        </p:nvSpPr>
        <p:spPr>
          <a:xfrm>
            <a:off x="1508837" y="4452274"/>
            <a:ext cx="9174326" cy="1077218"/>
          </a:xfrm>
          <a:prstGeom prst="rect">
            <a:avLst/>
          </a:prstGeom>
        </p:spPr>
        <p:txBody>
          <a:bodyPr wrap="square">
            <a:spAutoFit/>
          </a:bodyPr>
          <a:lstStyle/>
          <a:p>
            <a:pPr lvl="0"/>
            <a:r>
              <a:rPr lang="en-GB" sz="3200" dirty="0">
                <a:solidFill>
                  <a:srgbClr val="FF0000"/>
                </a:solidFill>
                <a:latin typeface="Comic Sans MS" panose="030F0702030302020204" pitchFamily="66" charset="0"/>
              </a:rPr>
              <a:t>Don’t forget to use neat handwriting, finger spaces, capital letters and full stops.</a:t>
            </a:r>
          </a:p>
        </p:txBody>
      </p:sp>
      <p:pic>
        <p:nvPicPr>
          <p:cNvPr id="13" name="Picture 12">
            <a:extLst>
              <a:ext uri="{FF2B5EF4-FFF2-40B4-BE49-F238E27FC236}">
                <a16:creationId xmlns:a16="http://schemas.microsoft.com/office/drawing/2014/main" id="{7B617499-95F7-475D-A9E0-1C31E0A54EDC}"/>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193636" y="416876"/>
            <a:ext cx="1276782" cy="702666"/>
          </a:xfrm>
          <a:prstGeom prst="rect">
            <a:avLst/>
          </a:prstGeom>
        </p:spPr>
      </p:pic>
    </p:spTree>
    <p:extLst>
      <p:ext uri="{BB962C8B-B14F-4D97-AF65-F5344CB8AC3E}">
        <p14:creationId xmlns:p14="http://schemas.microsoft.com/office/powerpoint/2010/main" val="4034372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sentence on the next page at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Subtraction crossing 10</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Subtraction Revision grid</a:t>
            </a:r>
          </a:p>
          <a:p>
            <a:pPr>
              <a:buFontTx/>
              <a:buChar char="-"/>
            </a:pPr>
            <a:r>
              <a:rPr lang="en-GB" dirty="0">
                <a:latin typeface="Comic Sans MS" panose="030F0702030302020204" pitchFamily="66" charset="0"/>
              </a:rPr>
              <a:t>Bar Models and Related Facts</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9" name="Picture 8">
            <a:extLst>
              <a:ext uri="{FF2B5EF4-FFF2-40B4-BE49-F238E27FC236}">
                <a16:creationId xmlns:a16="http://schemas.microsoft.com/office/drawing/2014/main" id="{C7B6F727-DFB8-4B26-A857-332A1DD405B6}"/>
              </a:ext>
            </a:extLst>
          </p:cNvPr>
          <p:cNvPicPr>
            <a:picLocks noChangeAspect="1"/>
          </p:cNvPicPr>
          <p:nvPr/>
        </p:nvPicPr>
        <p:blipFill>
          <a:blip r:embed="rId4"/>
          <a:stretch>
            <a:fillRect/>
          </a:stretch>
        </p:blipFill>
        <p:spPr>
          <a:xfrm>
            <a:off x="8714508" y="253963"/>
            <a:ext cx="3269673" cy="629204"/>
          </a:xfrm>
          <a:prstGeom prst="rect">
            <a:avLst/>
          </a:prstGeom>
        </p:spPr>
      </p:pic>
      <p:pic>
        <p:nvPicPr>
          <p:cNvPr id="4" name="Picture 3">
            <a:extLst>
              <a:ext uri="{FF2B5EF4-FFF2-40B4-BE49-F238E27FC236}">
                <a16:creationId xmlns:a16="http://schemas.microsoft.com/office/drawing/2014/main" id="{731D30F7-E8EC-44B6-B45A-F810E5644E40}"/>
              </a:ext>
            </a:extLst>
          </p:cNvPr>
          <p:cNvPicPr>
            <a:picLocks noChangeAspect="1"/>
          </p:cNvPicPr>
          <p:nvPr/>
        </p:nvPicPr>
        <p:blipFill>
          <a:blip r:embed="rId5"/>
          <a:stretch>
            <a:fillRect/>
          </a:stretch>
        </p:blipFill>
        <p:spPr>
          <a:xfrm>
            <a:off x="4156365" y="4757546"/>
            <a:ext cx="3010332" cy="1427209"/>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pPr algn="ct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    (answer on slide 14)</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sp>
        <p:nvSpPr>
          <p:cNvPr id="7" name="TextBox 6">
            <a:extLst>
              <a:ext uri="{FF2B5EF4-FFF2-40B4-BE49-F238E27FC236}">
                <a16:creationId xmlns:a16="http://schemas.microsoft.com/office/drawing/2014/main" id="{E190CCDF-7408-48CD-8E3E-0D3FDDE0A7DE}"/>
              </a:ext>
            </a:extLst>
          </p:cNvPr>
          <p:cNvSpPr txBox="1"/>
          <p:nvPr/>
        </p:nvSpPr>
        <p:spPr>
          <a:xfrm>
            <a:off x="1929460" y="6205538"/>
            <a:ext cx="923795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Think about…can you have the = at the beginning?</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t>
            </a:r>
            <a:endParaRPr kumimoji="0" lang="en-US"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pic>
        <p:nvPicPr>
          <p:cNvPr id="8" name="Picture 7">
            <a:extLst>
              <a:ext uri="{FF2B5EF4-FFF2-40B4-BE49-F238E27FC236}">
                <a16:creationId xmlns:a16="http://schemas.microsoft.com/office/drawing/2014/main" id="{D58913B0-0D90-49D1-B15F-3261B0FF7FEE}"/>
              </a:ext>
            </a:extLst>
          </p:cNvPr>
          <p:cNvPicPr>
            <a:picLocks noChangeAspect="1"/>
          </p:cNvPicPr>
          <p:nvPr/>
        </p:nvPicPr>
        <p:blipFill>
          <a:blip r:embed="rId2"/>
          <a:stretch>
            <a:fillRect/>
          </a:stretch>
        </p:blipFill>
        <p:spPr>
          <a:xfrm>
            <a:off x="8714508" y="253963"/>
            <a:ext cx="3269673" cy="629204"/>
          </a:xfrm>
          <a:prstGeom prst="rect">
            <a:avLst/>
          </a:prstGeom>
        </p:spPr>
      </p:pic>
      <p:pic>
        <p:nvPicPr>
          <p:cNvPr id="5" name="Picture 4">
            <a:extLst>
              <a:ext uri="{FF2B5EF4-FFF2-40B4-BE49-F238E27FC236}">
                <a16:creationId xmlns:a16="http://schemas.microsoft.com/office/drawing/2014/main" id="{6EAE7D75-DC2E-45DB-9057-6A57C67F45DD}"/>
              </a:ext>
            </a:extLst>
          </p:cNvPr>
          <p:cNvPicPr>
            <a:picLocks noChangeAspect="1"/>
          </p:cNvPicPr>
          <p:nvPr/>
        </p:nvPicPr>
        <p:blipFill>
          <a:blip r:embed="rId3"/>
          <a:stretch>
            <a:fillRect/>
          </a:stretch>
        </p:blipFill>
        <p:spPr>
          <a:xfrm>
            <a:off x="3208518" y="1935055"/>
            <a:ext cx="5774964" cy="4058286"/>
          </a:xfrm>
          <a:prstGeom prst="rect">
            <a:avLst/>
          </a:prstGeom>
        </p:spPr>
      </p:pic>
    </p:spTree>
    <p:extLst>
      <p:ext uri="{BB962C8B-B14F-4D97-AF65-F5344CB8AC3E}">
        <p14:creationId xmlns:p14="http://schemas.microsoft.com/office/powerpoint/2010/main" val="42054531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7" name="Picture 6">
            <a:extLst>
              <a:ext uri="{FF2B5EF4-FFF2-40B4-BE49-F238E27FC236}">
                <a16:creationId xmlns:a16="http://schemas.microsoft.com/office/drawing/2014/main" id="{0D1180AD-EB2D-4211-9FAC-D720E91A79C4}"/>
              </a:ext>
            </a:extLst>
          </p:cNvPr>
          <p:cNvPicPr>
            <a:picLocks noChangeAspect="1"/>
          </p:cNvPicPr>
          <p:nvPr/>
        </p:nvPicPr>
        <p:blipFill>
          <a:blip r:embed="rId2"/>
          <a:stretch>
            <a:fillRect/>
          </a:stretch>
        </p:blipFill>
        <p:spPr>
          <a:xfrm>
            <a:off x="8714508" y="253963"/>
            <a:ext cx="3269673" cy="629204"/>
          </a:xfrm>
          <a:prstGeom prst="rect">
            <a:avLst/>
          </a:prstGeom>
        </p:spPr>
      </p:pic>
      <p:pic>
        <p:nvPicPr>
          <p:cNvPr id="5" name="Picture 4">
            <a:extLst>
              <a:ext uri="{FF2B5EF4-FFF2-40B4-BE49-F238E27FC236}">
                <a16:creationId xmlns:a16="http://schemas.microsoft.com/office/drawing/2014/main" id="{FA351345-E401-42C2-B3FC-E540298BED50}"/>
              </a:ext>
            </a:extLst>
          </p:cNvPr>
          <p:cNvPicPr>
            <a:picLocks noChangeAspect="1"/>
          </p:cNvPicPr>
          <p:nvPr/>
        </p:nvPicPr>
        <p:blipFill>
          <a:blip r:embed="rId3"/>
          <a:stretch>
            <a:fillRect/>
          </a:stretch>
        </p:blipFill>
        <p:spPr>
          <a:xfrm>
            <a:off x="2269547" y="1330325"/>
            <a:ext cx="7410450" cy="5162550"/>
          </a:xfrm>
          <a:prstGeom prst="rect">
            <a:avLst/>
          </a:prstGeom>
        </p:spPr>
      </p:pic>
    </p:spTree>
    <p:extLst>
      <p:ext uri="{BB962C8B-B14F-4D97-AF65-F5344CB8AC3E}">
        <p14:creationId xmlns:p14="http://schemas.microsoft.com/office/powerpoint/2010/main" val="33919169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Have a look in files for the Subtraction Revision Grid that you have been looking at these past few days. I would like you to have another go and see how quickly you can fill it in today.</a:t>
            </a: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5F7826B0-1FCA-4BC1-82CC-F831FF8EBA1C}"/>
              </a:ext>
            </a:extLst>
          </p:cNvPr>
          <p:cNvPicPr>
            <a:picLocks noChangeAspect="1"/>
          </p:cNvPicPr>
          <p:nvPr/>
        </p:nvPicPr>
        <p:blipFill rotWithShape="1">
          <a:blip r:embed="rId4"/>
          <a:srcRect t="10004"/>
          <a:stretch/>
        </p:blipFill>
        <p:spPr>
          <a:xfrm>
            <a:off x="3761942" y="3656832"/>
            <a:ext cx="3922568" cy="2374815"/>
          </a:xfrm>
          <a:prstGeom prst="rect">
            <a:avLst/>
          </a:prstGeom>
        </p:spPr>
      </p:pic>
      <p:pic>
        <p:nvPicPr>
          <p:cNvPr id="6" name="Picture 5">
            <a:extLst>
              <a:ext uri="{FF2B5EF4-FFF2-40B4-BE49-F238E27FC236}">
                <a16:creationId xmlns:a16="http://schemas.microsoft.com/office/drawing/2014/main" id="{43082A71-5311-4F7C-894C-C4BC67D33603}"/>
              </a:ext>
            </a:extLst>
          </p:cNvPr>
          <p:cNvPicPr>
            <a:picLocks noChangeAspect="1"/>
          </p:cNvPicPr>
          <p:nvPr/>
        </p:nvPicPr>
        <p:blipFill>
          <a:blip r:embed="rId5"/>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25302347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4" y="796397"/>
            <a:ext cx="10758055" cy="5265206"/>
          </a:xfrm>
        </p:spPr>
        <p:txBody>
          <a:bodyPr>
            <a:normAutofit/>
          </a:bodyPr>
          <a:lstStyle/>
          <a:p>
            <a:pPr marL="0" marR="0" indent="0" algn="ctr">
              <a:lnSpc>
                <a:spcPct val="107000"/>
              </a:lnSpc>
              <a:spcBef>
                <a:spcPts val="0"/>
              </a:spcBef>
              <a:spcAft>
                <a:spcPts val="800"/>
              </a:spcAft>
              <a:buNone/>
            </a:pPr>
            <a:endParaRPr lang="en-GB" sz="3200" dirty="0">
              <a:latin typeface="Comic Sans MS" panose="030F0702030302020204" pitchFamily="66" charset="0"/>
            </a:endParaRPr>
          </a:p>
          <a:p>
            <a:pPr marL="0" marR="0" indent="0">
              <a:lnSpc>
                <a:spcPct val="107000"/>
              </a:lnSpc>
              <a:spcBef>
                <a:spcPts val="0"/>
              </a:spcBef>
              <a:spcAft>
                <a:spcPts val="800"/>
              </a:spcAft>
              <a:buNone/>
            </a:pPr>
            <a:r>
              <a:rPr lang="en-GB" sz="3200" dirty="0">
                <a:latin typeface="Comic Sans MS" panose="030F0702030302020204" pitchFamily="66" charset="0"/>
              </a:rPr>
              <a:t>We are not going to use a video today	We are going to go over what we were doing yesterday – related number facts.</a:t>
            </a:r>
          </a:p>
          <a:p>
            <a:pPr marL="0" marR="0" indent="0">
              <a:lnSpc>
                <a:spcPct val="107000"/>
              </a:lnSpc>
              <a:spcBef>
                <a:spcPts val="0"/>
              </a:spcBef>
              <a:spcAft>
                <a:spcPts val="800"/>
              </a:spcAft>
              <a:buNone/>
            </a:pPr>
            <a:r>
              <a:rPr lang="en-GB" sz="3200" dirty="0">
                <a:latin typeface="Comic Sans MS" panose="030F0702030302020204" pitchFamily="66" charset="0"/>
              </a:rPr>
              <a:t>Today we are looking at bar models instead of whole/part/part models. I would like you to work out the related facts.</a:t>
            </a:r>
          </a:p>
          <a:p>
            <a:pPr marL="0" marR="0" indent="0">
              <a:lnSpc>
                <a:spcPct val="107000"/>
              </a:lnSpc>
              <a:spcBef>
                <a:spcPts val="0"/>
              </a:spcBef>
              <a:spcAft>
                <a:spcPts val="800"/>
              </a:spcAft>
              <a:buNone/>
            </a:pPr>
            <a:r>
              <a:rPr lang="en-GB" sz="3200" dirty="0">
                <a:latin typeface="Comic Sans MS" panose="030F0702030302020204" pitchFamily="66" charset="0"/>
              </a:rPr>
              <a:t>I have also put in a deeper thinking sheet for those of you who want to have a bit of a challenge.</a:t>
            </a:r>
          </a:p>
          <a:p>
            <a:pPr marL="0" marR="0" indent="0">
              <a:lnSpc>
                <a:spcPct val="107000"/>
              </a:lnSpc>
              <a:spcBef>
                <a:spcPts val="0"/>
              </a:spcBef>
              <a:spcAft>
                <a:spcPts val="800"/>
              </a:spcAft>
              <a:buNone/>
            </a:pP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31B4D412-1B36-4A32-9CE9-B125D7D045A0}"/>
              </a:ext>
            </a:extLst>
          </p:cNvPr>
          <p:cNvPicPr>
            <a:picLocks noChangeAspect="1"/>
          </p:cNvPicPr>
          <p:nvPr/>
        </p:nvPicPr>
        <p:blipFill>
          <a:blip r:embed="rId2"/>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11279499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713510" y="114134"/>
            <a:ext cx="10515600" cy="5733143"/>
          </a:xfrm>
        </p:spPr>
        <p:txBody>
          <a:bodyPr>
            <a:normAutofit fontScale="25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11200" dirty="0">
                <a:solidFill>
                  <a:srgbClr val="FF0000"/>
                </a:solidFill>
                <a:latin typeface="Comic Sans MS" panose="030F0702030302020204" pitchFamily="66" charset="0"/>
              </a:rPr>
              <a:t>If you have used a sheet, stick it into the front of your blue maths book. </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We will continue with some White Rose teaching again tomorrow.</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600" dirty="0">
                <a:latin typeface="Comic Sans MS" panose="030F0702030302020204" pitchFamily="66" charset="0"/>
              </a:rPr>
              <a:t>.</a:t>
            </a:r>
          </a:p>
          <a:p>
            <a:pPr marL="0" indent="0">
              <a:buNone/>
            </a:pPr>
            <a:r>
              <a:rPr lang="en-GB" sz="11200" dirty="0">
                <a:latin typeface="Comic Sans MS" panose="030F0702030302020204" pitchFamily="66" charset="0"/>
              </a:rPr>
              <a:t>This afternoon there is 100 days </a:t>
            </a:r>
          </a:p>
          <a:p>
            <a:pPr marL="0" indent="0">
              <a:buNone/>
            </a:pPr>
            <a:r>
              <a:rPr lang="en-GB" sz="11200" dirty="0">
                <a:latin typeface="Comic Sans MS" panose="030F0702030302020204" pitchFamily="66" charset="0"/>
              </a:rPr>
              <a:t>at school session and after that it </a:t>
            </a:r>
          </a:p>
          <a:p>
            <a:pPr marL="0" indent="0">
              <a:buNone/>
            </a:pPr>
            <a:r>
              <a:rPr lang="en-GB" sz="11200" dirty="0">
                <a:latin typeface="Comic Sans MS" panose="030F0702030302020204" pitchFamily="66" charset="0"/>
              </a:rPr>
              <a:t>is Golden Time. First of all go and </a:t>
            </a:r>
          </a:p>
          <a:p>
            <a:pPr marL="0" indent="0">
              <a:buNone/>
            </a:pPr>
            <a:r>
              <a:rPr lang="en-GB" sz="11200" dirty="0">
                <a:latin typeface="Comic Sans MS" panose="030F0702030302020204" pitchFamily="66" charset="0"/>
              </a:rPr>
              <a:t>enjoy your lunch.</a:t>
            </a:r>
          </a:p>
          <a:p>
            <a:pPr marL="0" indent="0">
              <a:buNone/>
            </a:pPr>
            <a:r>
              <a:rPr lang="en-GB" sz="11200" dirty="0">
                <a:latin typeface="Comic Sans MS" panose="030F0702030302020204" pitchFamily="66" charset="0"/>
              </a:rPr>
              <a:t> </a:t>
            </a: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588819" y="3525981"/>
            <a:ext cx="6597978" cy="2152147"/>
          </a:xfrm>
          <a:prstGeom prst="wedgeRoundRectCallout">
            <a:avLst>
              <a:gd name="adj1" fmla="val 56200"/>
              <a:gd name="adj2" fmla="val 8318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Big Joe</a:t>
            </a:r>
            <a:endParaRPr lang="en-US" sz="7200" dirty="0">
              <a:solidFill>
                <a:srgbClr val="FF0000"/>
              </a:solidFill>
              <a:latin typeface="Comic Sans MS" panose="030F0702030302020204" pitchFamily="66" charset="0"/>
            </a:endParaRPr>
          </a:p>
        </p:txBody>
      </p:sp>
      <p:sp>
        <p:nvSpPr>
          <p:cNvPr id="6" name="Rectangle 5">
            <a:extLst>
              <a:ext uri="{FF2B5EF4-FFF2-40B4-BE49-F238E27FC236}">
                <a16:creationId xmlns:a16="http://schemas.microsoft.com/office/drawing/2014/main" id="{118AAFAF-95FC-4860-A0EF-0A5C2F210FD3}"/>
              </a:ext>
            </a:extLst>
          </p:cNvPr>
          <p:cNvSpPr/>
          <p:nvPr/>
        </p:nvSpPr>
        <p:spPr>
          <a:xfrm>
            <a:off x="2147454" y="5665569"/>
            <a:ext cx="6650181" cy="369332"/>
          </a:xfrm>
          <a:prstGeom prst="rect">
            <a:avLst/>
          </a:prstGeom>
        </p:spPr>
        <p:txBody>
          <a:bodyPr wrap="square">
            <a:spAutoFit/>
          </a:bodyPr>
          <a:lstStyle/>
          <a:p>
            <a:r>
              <a:rPr lang="en-US" dirty="0">
                <a:solidFill>
                  <a:srgbClr val="FFFF00"/>
                </a:solidFill>
              </a:rPr>
              <a:t>https://www.youtube.com/watch?v=rC6vih99Fnc&amp;feature=youtu.be</a:t>
            </a:r>
          </a:p>
        </p:txBody>
      </p:sp>
    </p:spTree>
    <p:extLst>
      <p:ext uri="{BB962C8B-B14F-4D97-AF65-F5344CB8AC3E}">
        <p14:creationId xmlns:p14="http://schemas.microsoft.com/office/powerpoint/2010/main" val="6644236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766916" y="360218"/>
            <a:ext cx="10586884" cy="6012873"/>
          </a:xfrm>
        </p:spPr>
        <p:txBody>
          <a:bodyPr>
            <a:normAutofit fontScale="92500"/>
          </a:bodyPr>
          <a:lstStyle/>
          <a:p>
            <a:pPr marL="0" indent="0">
              <a:buNone/>
            </a:pPr>
            <a:r>
              <a:rPr lang="en-US" sz="3500" dirty="0">
                <a:latin typeface="Comic Sans MS" panose="030F0702030302020204" pitchFamily="66" charset="0"/>
              </a:rPr>
              <a:t>Most importantly encourage </a:t>
            </a:r>
            <a:r>
              <a:rPr lang="en-US" sz="3500" b="1" dirty="0">
                <a:latin typeface="Comic Sans MS" panose="030F0702030302020204" pitchFamily="66" charset="0"/>
              </a:rPr>
              <a:t>your child to read</a:t>
            </a:r>
            <a:r>
              <a:rPr lang="en-US" sz="3500" dirty="0">
                <a:latin typeface="Comic Sans MS" panose="030F0702030302020204" pitchFamily="66" charset="0"/>
              </a:rPr>
              <a:t> a suitable  book to you.  Later on it would be great if you let them listen to a story called Little Penguin. </a:t>
            </a:r>
          </a:p>
          <a:p>
            <a:pPr marL="0" indent="0">
              <a:buNone/>
            </a:pPr>
            <a:endParaRPr lang="en-US" sz="2200" dirty="0">
              <a:latin typeface="Comic Sans MS" panose="030F0702030302020204" pitchFamily="66" charset="0"/>
              <a:hlinkClick r:id="rId2"/>
            </a:endParaRPr>
          </a:p>
          <a:p>
            <a:pPr marL="0" indent="0">
              <a:buNone/>
            </a:pPr>
            <a:endParaRPr lang="en-US" sz="2200" dirty="0">
              <a:latin typeface="Comic Sans MS" panose="030F0702030302020204" pitchFamily="66" charset="0"/>
              <a:hlinkClick r:id="rId2"/>
            </a:endParaRPr>
          </a:p>
          <a:p>
            <a:pPr marL="0" indent="0">
              <a:buNone/>
            </a:pPr>
            <a:r>
              <a:rPr lang="en-US" sz="2600" dirty="0">
                <a:latin typeface="Comic Sans MS" panose="030F0702030302020204" pitchFamily="66" charset="0"/>
                <a:hlinkClick r:id="rId2"/>
              </a:rPr>
              <a:t>https://www.youtube.com/watch?v=i9dXoz9z4R0</a:t>
            </a:r>
            <a:endParaRPr lang="en-US" sz="2600" dirty="0">
              <a:latin typeface="Comic Sans MS" panose="030F0702030302020204" pitchFamily="66" charset="0"/>
            </a:endParaRPr>
          </a:p>
          <a:p>
            <a:pPr marL="0" indent="0">
              <a:buNone/>
            </a:pPr>
            <a:endParaRPr lang="en-US" sz="3500"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sz="2400" dirty="0">
                <a:latin typeface="Comic Sans MS" panose="030F0702030302020204" pitchFamily="66" charset="0"/>
              </a:rPr>
              <a:t>                               </a:t>
            </a:r>
            <a:endParaRPr lang="en-GB" dirty="0">
              <a:latin typeface="Comic Sans MS" panose="030F0702030302020204" pitchFamily="66" charset="0"/>
            </a:endParaRPr>
          </a:p>
          <a:p>
            <a:pPr marL="0" indent="0" algn="ctr">
              <a:buNone/>
            </a:pPr>
            <a:r>
              <a:rPr lang="en-US" sz="3200" dirty="0">
                <a:solidFill>
                  <a:srgbClr val="FF0000"/>
                </a:solidFill>
                <a:latin typeface="Comic Sans MS" panose="030F0702030302020204" pitchFamily="66" charset="0"/>
              </a:rPr>
              <a:t>Please remember to send an email containing the completed work to </a:t>
            </a:r>
            <a:r>
              <a:rPr lang="en-US" sz="3200" u="sng" dirty="0">
                <a:latin typeface="Comic Sans MS" panose="030F0702030302020204" pitchFamily="66" charset="0"/>
                <a:hlinkClick r:id="rId3"/>
              </a:rPr>
              <a:t>teacher@kingslandengland.hereford.sch.uk</a:t>
            </a:r>
            <a:endParaRPr lang="en-US" sz="3200" dirty="0">
              <a:solidFill>
                <a:srgbClr val="FF0000"/>
              </a:solidFill>
              <a:latin typeface="Comic Sans MS" panose="030F0702030302020204" pitchFamily="66" charset="0"/>
            </a:endParaRPr>
          </a:p>
        </p:txBody>
      </p:sp>
      <p:pic>
        <p:nvPicPr>
          <p:cNvPr id="4" name="Picture 3">
            <a:extLst>
              <a:ext uri="{FF2B5EF4-FFF2-40B4-BE49-F238E27FC236}">
                <a16:creationId xmlns:a16="http://schemas.microsoft.com/office/drawing/2014/main" id="{01F16099-4BE0-4A58-9D7E-188A10D9DB8A}"/>
              </a:ext>
            </a:extLst>
          </p:cNvPr>
          <p:cNvPicPr>
            <a:picLocks noChangeAspect="1"/>
          </p:cNvPicPr>
          <p:nvPr/>
        </p:nvPicPr>
        <p:blipFill>
          <a:blip r:embed="rId4"/>
          <a:stretch>
            <a:fillRect/>
          </a:stretch>
        </p:blipFill>
        <p:spPr>
          <a:xfrm>
            <a:off x="8400184" y="2173747"/>
            <a:ext cx="2512868" cy="2385813"/>
          </a:xfrm>
          <a:prstGeom prst="rect">
            <a:avLst/>
          </a:prstGeom>
        </p:spPr>
      </p:pic>
    </p:spTree>
    <p:extLst>
      <p:ext uri="{BB962C8B-B14F-4D97-AF65-F5344CB8AC3E}">
        <p14:creationId xmlns:p14="http://schemas.microsoft.com/office/powerpoint/2010/main" val="27380640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3445</TotalTime>
  <Words>1660</Words>
  <Application>Microsoft Office PowerPoint</Application>
  <PresentationFormat>Widescreen</PresentationFormat>
  <Paragraphs>167</Paragraphs>
  <Slides>30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Calibri Light</vt:lpstr>
      <vt:lpstr>Comic Sans MS</vt:lpstr>
      <vt:lpstr>Times New Roman</vt:lpstr>
      <vt:lpstr>Office Theme</vt:lpstr>
      <vt:lpstr>PowerPoint Presentation</vt:lpstr>
      <vt:lpstr>    Friday 24th February 2021</vt:lpstr>
      <vt:lpstr>             RWI     Each day for RWI you will need:                  Rainbow Group                       Sunshine Group                   Tag                                             Follow Me!                   book                                           book                                    ‘Weekly Writing sheet’                                            </vt:lpstr>
      <vt:lpstr>                   Rainbow Group       </vt:lpstr>
      <vt:lpstr>             Sunshine Group                </vt:lpstr>
      <vt:lpstr>             Sunshine and Rainbow Groups                </vt:lpstr>
      <vt:lpstr>             Sunshine and Rainbow Groups                </vt:lpstr>
      <vt:lpstr>             Sunshine and Rainbow Groups                </vt:lpstr>
      <vt:lpstr>             Sunshine and Rainbow Groups                </vt:lpstr>
      <vt:lpstr>Continue with RWI</vt:lpstr>
      <vt:lpstr>Continue with RWI</vt:lpstr>
      <vt:lpstr>Continue with RWI</vt:lpstr>
      <vt:lpstr>                 Star Big Write Work                </vt:lpstr>
      <vt:lpstr>                     Star Big Write Work                </vt:lpstr>
      <vt:lpstr>Our Structure for RWI</vt:lpstr>
      <vt:lpstr>                                                                                                                                                               Rainbow Group - Big Write   Today I want you to imagine that you are Tip inside the rocket as it blasts off. I want you to write about how you are feeling and what you are thinking as the rockets zooms off into space.  How is the rocket moving? What can you hear? How is it making you feel?               </vt:lpstr>
      <vt:lpstr>                                                                                                                          Rainbow Group - Big Write  I would like you and your adult to think of some words to help you with your writing:  1. What is happening inside the rocket? (Think about the sounds and the movement of the rocket)    2.  How are you feeling?   </vt:lpstr>
      <vt:lpstr>                                                                                                        Rainbow Group - Big Write   Here is an example of my sentence.  I was playing with my friends and I hid inside a shiny rocket. Suddenly I felt it begin to move and shake. There was a terrible clatter and a very loud noise. I was terrified. I was worried that I may never see Pip and Zip again.  Don’t forget to use adjectives (describing words) and the wow words from yesterday’s Build a Sentence.   </vt:lpstr>
      <vt:lpstr>                        Big Write                    Sunshine Group - Big Write  Today we are going to think about how Duckling 3 in the story Follow Me!. Where was he? What was he doing? How was he feeling at the start? What happened next? How did he feel in the end and why?  Don’t forget to use details/adjectives to make your writing interesting. Think about how you start your sentences. </vt:lpstr>
      <vt:lpstr>                                                      Sunshine Group - Big Write              </vt:lpstr>
      <vt:lpstr>                                                                                Big Write  You are ready to think about how you can use these words in some super sentences.   Talk through your sentences with an adult, one sentence at a time.  When you are happy with your sentence,  ‘put your headphones on’ say it again and then write it down.    I will look forward to reading your finished pieces of writing.</vt:lpstr>
      <vt:lpstr>        Stick your sentence on the next page at the front of your purple book.     Thank you for working hard.                                         Now have a break and a snack.  </vt:lpstr>
      <vt:lpstr>                          White Rose Maths</vt:lpstr>
      <vt:lpstr>White Rose Maths  Is this true or false?    (answer on slide 14)</vt:lpstr>
      <vt:lpstr>                  White Rose Maths  </vt:lpstr>
      <vt:lpstr>                          White Rose Maths</vt:lpstr>
      <vt:lpstr>                  White Rose Maths  </vt:lpstr>
      <vt:lpstr>PowerPoint Presentation</vt:lpstr>
      <vt:lpstr> Worship Time: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187</cp:revision>
  <dcterms:created xsi:type="dcterms:W3CDTF">2021-01-05T21:58:22Z</dcterms:created>
  <dcterms:modified xsi:type="dcterms:W3CDTF">2021-02-25T16:45:02Z</dcterms:modified>
</cp:coreProperties>
</file>