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94" r:id="rId3"/>
    <p:sldId id="268" r:id="rId4"/>
    <p:sldId id="293" r:id="rId5"/>
    <p:sldId id="257" r:id="rId6"/>
    <p:sldId id="270" r:id="rId7"/>
    <p:sldId id="281" r:id="rId8"/>
    <p:sldId id="287" r:id="rId9"/>
    <p:sldId id="286" r:id="rId10"/>
    <p:sldId id="289" r:id="rId11"/>
    <p:sldId id="263" r:id="rId12"/>
    <p:sldId id="264" r:id="rId13"/>
    <p:sldId id="275" r:id="rId14"/>
    <p:sldId id="292" r:id="rId15"/>
    <p:sldId id="276" r:id="rId16"/>
    <p:sldId id="277" r:id="rId17"/>
    <p:sldId id="298" r:id="rId18"/>
    <p:sldId id="265" r:id="rId19"/>
    <p:sldId id="296" r:id="rId20"/>
    <p:sldId id="267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ELEN WILSON" initials="HW" lastIdx="1" clrIdx="0">
    <p:extLst>
      <p:ext uri="{19B8F6BF-5375-455C-9EA6-DF929625EA0E}">
        <p15:presenceInfo xmlns:p15="http://schemas.microsoft.com/office/powerpoint/2012/main" userId="S-1-5-21-1935655697-1500820517-725345543-114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E75F8-C2D2-46B4-91CD-B6477B3639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D5AEF8-CFEE-494D-8962-5930BFB076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148C1C-317F-4234-90D3-858B1C51E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8E8954-227A-4FA4-A718-C879F21FA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A9FC0F-30D6-45BD-9B26-5C4F128AA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052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07524-9612-4886-80DA-44E809639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76F6BA-9DAA-403B-AD9F-C0C56CFABF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CA9122-ACB0-4D81-A593-32D771CFE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40F172-EE75-46D8-8037-51463ABD9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9417F8-2D3F-4886-B07A-36ECB349D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820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E9D5B-5492-4370-B469-4C729B54F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BE9536-ED36-488C-B98A-C7DA401123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FADB02-A0E6-489E-8D47-01878BF468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DB5BAD-385A-41ED-9115-DCC1F35A7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8CB355-EAC6-463E-AC70-9FFC9F48A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661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16AB51-22EA-4C9D-8C76-D0A312343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F93D3B-538C-4879-8716-1F76039432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DEAF02-93A9-4BEA-8717-2FFEB765BA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9F6FEB-8DFE-4E04-B4EC-4A0F33B0D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269E10-0418-4D41-B0E1-28649B9AF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0FC307-9ACD-4B1A-BF2C-D8FB44C11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11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FB1CB1-3934-4407-89CC-10D9B1943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C48165-24C8-44E2-8C40-8C70769325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EE0EF7-DBE5-41A8-AB63-CB18D82CFE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DCA44E-DA14-494C-B2A1-0CBF76FB0C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B0326C-7CFD-4774-9E4D-D7CB99A548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AB7AEB-D3A2-46C8-A525-ABB6479FF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699CDD-8D88-4163-9F27-53A507B66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7E2793-BFAD-4649-BCE9-C7D37A170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589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80181-AC03-4F30-A894-FC5D8A104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6DA194-BFC0-4935-8D0E-594B71F01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815172-4AFA-4081-BF23-5F9024CCD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2C4209-B4AF-4A1B-81FE-994CE977F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010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B91DA4-C751-4E51-BDD4-4B1AFC888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0B8E6A-5793-45BC-BE06-DA0972E37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0BAB44-8E72-49FF-8B99-BD64C72A4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247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37901-4457-4DED-8EC1-7CB3C00BAD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41ACC4-B288-43E6-8BA5-3D48264A63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4F2AD0-F4CB-4B08-9D6A-8E425AEE52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11993A-9043-48BE-AE3F-1043186CC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64515A-204B-43D3-95D2-69188EB55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54DA68-E0CF-469A-A324-294E73953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913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4086A5-7F7E-46DD-A343-26EC14EDA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849C1E-0660-4A00-BA38-63148491B4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DB325B-F262-403F-9462-A991F3A6EA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0D13A5-B16C-47A5-9493-15BFE49C8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2C53F8-6E10-413F-92AB-4FC524D35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AF80F0-7169-41F9-BDF3-5B46270E9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536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840DAD-96AD-48A4-8656-525891B67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97F310-6542-4B73-BF01-C8E1261113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757A15-C169-4D1C-930F-CF719B473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21BAC7-7723-4AF8-A00B-F359D9E90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C3C379-4021-41FC-BEC8-F546190F2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099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DD79A53-10FA-4BD7-AB75-A521CE4F2F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49B1EB-ACCF-40A0-94B6-BAB1DA46CD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D8F155-48BF-48D2-9F3A-088BAD433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EE9492-9244-495C-B736-EAEF10EE8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48AB28-5614-41AC-B798-972F1CEAA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7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D65CC5-1AC1-4E3D-9355-2147AE836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4D9BED-0822-429D-96ED-7C477E67E8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B9279B-B44B-4A5B-BFFD-5AB52C09DA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7791A6-C1F6-4F09-A01F-EAE90D5CCDD0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0F673E-08E5-481C-9BC2-5BC053EA17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62F6C1-D621-474B-B7A5-757F428673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261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ngall.com/sunshine-png" TargetMode="External"/><Relationship Id="rId3" Type="http://schemas.openxmlformats.org/officeDocument/2006/relationships/hyperlink" Target="http://junior1.cumbresblogs.com/2014/02/25/welcome-to-junior-1-2/" TargetMode="External"/><Relationship Id="rId7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ixabay.com/en/rainbow-default-colors-948520/" TargetMode="External"/><Relationship Id="rId5" Type="http://schemas.openxmlformats.org/officeDocument/2006/relationships/image" Target="../media/image2.png"/><Relationship Id="rId4" Type="http://schemas.openxmlformats.org/officeDocument/2006/relationships/hyperlink" Target="https://vimeo.com/483539572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rainbow-default-colors-948520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www.pngall.com/sunshine-pn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hyperlink" Target="https://tscpl.org/kids-library/parents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s://tscpl.org/kids-library/parents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tscpl.org/kids-library/parents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neophilosophical.blogspot.com/2013/01/an-ethical-solution-to-terminal-problem.html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hyperlink" Target="https://creativecommons.org/licenses/by/3.0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hyperlink" Target="https://pixabay.com/en/rainbow-default-colors-948520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hyperlink" Target="http://www.pngall.com/sunshine-pn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nearemmaus.wordpress.com/2009/05/08/the-fruit-of-the-spirit-in-galatians-522-23-love/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File:Operators_(maths)_linear.svg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vimeo.com/483539572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myfabfinance.com/a-frugal-moms-guide-to-healthy-eating-on-a-budget/" TargetMode="Externa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writerightwords.com/worship-is-a-posture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s.wikipedia.org/wiki/El_gato_en_el_sombrer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8A2B00-1D4F-47A1-9B7A-E8D1ED3E8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    Thursday 21</a:t>
            </a:r>
            <a:r>
              <a:rPr lang="en-GB" baseline="30000" dirty="0">
                <a:solidFill>
                  <a:srgbClr val="FF0000"/>
                </a:solidFill>
                <a:latin typeface="Comic Sans MS" panose="030F0702030302020204" pitchFamily="66" charset="0"/>
              </a:rPr>
              <a:t>st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 January 2021</a:t>
            </a:r>
            <a:endParaRPr lang="en-US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 useBgFill="1">
        <p:nvSpPr>
          <p:cNvPr id="7" name="Content Placeholder 6">
            <a:extLst>
              <a:ext uri="{FF2B5EF4-FFF2-40B4-BE49-F238E27FC236}">
                <a16:creationId xmlns:a16="http://schemas.microsoft.com/office/drawing/2014/main" id="{D96FBEBA-9AC9-4A5C-BEA2-A58CBDDB13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182" y="1514148"/>
            <a:ext cx="11430000" cy="233988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      Below is the timetable for today.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      It is here to give you a guide on today’s work.</a:t>
            </a:r>
          </a:p>
          <a:p>
            <a:pPr marL="0" indent="0">
              <a:buNone/>
            </a:pPr>
            <a:r>
              <a:rPr lang="en-GB" sz="2400" i="1" u="sng" dirty="0">
                <a:solidFill>
                  <a:srgbClr val="FFC000"/>
                </a:solidFill>
                <a:latin typeface="Comic Sans MS" panose="030F0702030302020204" pitchFamily="66" charset="0"/>
              </a:rPr>
              <a:t>For RWI you will need to be able to see a copy of the words for the Spelling Quiz. For maths you need to be able to see a copy of the worksheet</a:t>
            </a:r>
            <a:r>
              <a:rPr lang="en-GB" sz="1800" i="1" u="sng" dirty="0">
                <a:solidFill>
                  <a:srgbClr val="FFC000"/>
                </a:solidFill>
                <a:latin typeface="Comic Sans MS" panose="030F0702030302020204" pitchFamily="66" charset="0"/>
              </a:rPr>
              <a:t>.</a:t>
            </a:r>
            <a:r>
              <a:rPr lang="en-GB" i="1" u="sng" dirty="0">
                <a:solidFill>
                  <a:srgbClr val="FFC000"/>
                </a:solidFill>
                <a:latin typeface="Comic Sans MS" panose="030F0702030302020204" pitchFamily="66" charset="0"/>
              </a:rPr>
              <a:t> </a:t>
            </a:r>
            <a:endParaRPr lang="en-US" i="1" u="sng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98EE43A-AB39-475C-9DA5-A4F9EE2D23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77393" y="365125"/>
            <a:ext cx="1434433" cy="1054860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77CD542-F53E-4CE5-B7B0-BFC1602571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7980683"/>
              </p:ext>
            </p:extLst>
          </p:nvPr>
        </p:nvGraphicFramePr>
        <p:xfrm>
          <a:off x="838200" y="4068776"/>
          <a:ext cx="10245439" cy="21058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3787">
                  <a:extLst>
                    <a:ext uri="{9D8B030D-6E8A-4147-A177-3AD203B41FA5}">
                      <a16:colId xmlns:a16="http://schemas.microsoft.com/office/drawing/2014/main" val="1057356747"/>
                    </a:ext>
                  </a:extLst>
                </a:gridCol>
                <a:gridCol w="1451071">
                  <a:extLst>
                    <a:ext uri="{9D8B030D-6E8A-4147-A177-3AD203B41FA5}">
                      <a16:colId xmlns:a16="http://schemas.microsoft.com/office/drawing/2014/main" val="2036603641"/>
                    </a:ext>
                  </a:extLst>
                </a:gridCol>
                <a:gridCol w="1492592">
                  <a:extLst>
                    <a:ext uri="{9D8B030D-6E8A-4147-A177-3AD203B41FA5}">
                      <a16:colId xmlns:a16="http://schemas.microsoft.com/office/drawing/2014/main" val="3670510117"/>
                    </a:ext>
                  </a:extLst>
                </a:gridCol>
                <a:gridCol w="298518">
                  <a:extLst>
                    <a:ext uri="{9D8B030D-6E8A-4147-A177-3AD203B41FA5}">
                      <a16:colId xmlns:a16="http://schemas.microsoft.com/office/drawing/2014/main" val="853626756"/>
                    </a:ext>
                  </a:extLst>
                </a:gridCol>
                <a:gridCol w="2340383">
                  <a:extLst>
                    <a:ext uri="{9D8B030D-6E8A-4147-A177-3AD203B41FA5}">
                      <a16:colId xmlns:a16="http://schemas.microsoft.com/office/drawing/2014/main" val="1405776208"/>
                    </a:ext>
                  </a:extLst>
                </a:gridCol>
                <a:gridCol w="322399">
                  <a:extLst>
                    <a:ext uri="{9D8B030D-6E8A-4147-A177-3AD203B41FA5}">
                      <a16:colId xmlns:a16="http://schemas.microsoft.com/office/drawing/2014/main" val="3688789344"/>
                    </a:ext>
                  </a:extLst>
                </a:gridCol>
                <a:gridCol w="1623939">
                  <a:extLst>
                    <a:ext uri="{9D8B030D-6E8A-4147-A177-3AD203B41FA5}">
                      <a16:colId xmlns:a16="http://schemas.microsoft.com/office/drawing/2014/main" val="1246538563"/>
                    </a:ext>
                  </a:extLst>
                </a:gridCol>
                <a:gridCol w="859732">
                  <a:extLst>
                    <a:ext uri="{9D8B030D-6E8A-4147-A177-3AD203B41FA5}">
                      <a16:colId xmlns:a16="http://schemas.microsoft.com/office/drawing/2014/main" val="1958461331"/>
                    </a:ext>
                  </a:extLst>
                </a:gridCol>
                <a:gridCol w="1003018">
                  <a:extLst>
                    <a:ext uri="{9D8B030D-6E8A-4147-A177-3AD203B41FA5}">
                      <a16:colId xmlns:a16="http://schemas.microsoft.com/office/drawing/2014/main" val="3074184855"/>
                    </a:ext>
                  </a:extLst>
                </a:gridCol>
              </a:tblGrid>
              <a:tr h="55381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     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phonics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RWI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 – White Rose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Vimeo link and worksheet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afternoon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2:45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assembly via email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time to share a book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6843503"/>
                  </a:ext>
                </a:extLst>
              </a:tr>
              <a:tr h="155208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9am On-line registration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u="non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000" u="sng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u="non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u="non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</a:t>
                      </a:r>
                      <a:r>
                        <a:rPr lang="en-US" sz="1000" u="sng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Rainbow Group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6075" marR="0" indent="-34607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</a:t>
                      </a:r>
                      <a:r>
                        <a:rPr lang="en-US" sz="10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ir</a:t>
                      </a: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–whirl and twirl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u="non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</a:t>
                      </a:r>
                      <a:r>
                        <a:rPr lang="en-US" sz="1000" u="sng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Sunshine Group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73138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are – care and  share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The Web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Snow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-Speed Sounds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-Red and Green words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-Read story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-Build a Sentence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BREAK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8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8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Order Numbers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8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800" u="sng" dirty="0">
                          <a:solidFill>
                            <a:srgbClr val="0563C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  <a:hlinkClick r:id="rId4"/>
                        </a:rPr>
                        <a:t>https://vimeo.com/483539572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LUNCH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1" u="sng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1" u="sng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1" u="sng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ICT and PE</a:t>
                      </a:r>
                      <a:endParaRPr lang="en-US" sz="1000" b="1" u="none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Mark Harrington</a:t>
                      </a:r>
                      <a:endParaRPr lang="en-US" sz="10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u="none" strike="noStrik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u="none" strike="noStrik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u="none" strike="noStrik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Reading Time</a:t>
                      </a:r>
                      <a:endParaRPr lang="en-US" sz="1000" b="1" u="none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5155871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56C73C03-F11D-4CF6-B777-B04730B67123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820535" y="4841496"/>
            <a:ext cx="219075" cy="10668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55759E2-5C1F-490C-97B4-308BB054A767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1863358" y="5284244"/>
            <a:ext cx="180975" cy="18478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EE36050-00A0-47B3-ADE1-C28CBAD4200C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3288134" y="4832068"/>
            <a:ext cx="219075" cy="10668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AFEB695-8C8C-4E99-AA48-00DA7CB52342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3288134" y="5099459"/>
            <a:ext cx="180975" cy="18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958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6E6863-D80F-4AF9-931F-67B46D1E5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545234"/>
            <a:ext cx="10515600" cy="1325563"/>
          </a:xfrm>
        </p:spPr>
        <p:txBody>
          <a:bodyPr>
            <a:normAutofit fontScale="90000"/>
          </a:bodyPr>
          <a:lstStyle/>
          <a:p>
            <a:pPr>
              <a:buFont typeface="Arial" panose="020B0604020202020204" pitchFamily="34" charset="0"/>
              <a:buChar char="•"/>
            </a:pP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4000" u="sng" dirty="0">
                <a:latin typeface="Comic Sans MS" panose="030F0702030302020204" pitchFamily="66" charset="0"/>
              </a:rPr>
              <a:t>RWI</a:t>
            </a:r>
            <a:r>
              <a:rPr lang="en-GB" sz="3200" u="sng" dirty="0">
                <a:latin typeface="Comic Sans MS" panose="030F0702030302020204" pitchFamily="66" charset="0"/>
              </a:rPr>
              <a:t>   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You will need</a:t>
            </a:r>
            <a:r>
              <a:rPr lang="en-GB" sz="3200" dirty="0">
                <a:latin typeface="Comic Sans MS" panose="030F0702030302020204" pitchFamily="66" charset="0"/>
              </a:rPr>
              <a:t>: 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             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600" u="sng" dirty="0">
                <a:latin typeface="Comic Sans MS" panose="030F0702030302020204" pitchFamily="66" charset="0"/>
              </a:rPr>
              <a:t>Rainbow</a:t>
            </a:r>
            <a:r>
              <a:rPr lang="en-GB" sz="3200" u="sng" dirty="0">
                <a:latin typeface="Comic Sans MS" panose="030F0702030302020204" pitchFamily="66" charset="0"/>
              </a:rPr>
              <a:t> Group</a:t>
            </a:r>
            <a:r>
              <a:rPr lang="en-GB" sz="3200" dirty="0">
                <a:latin typeface="Comic Sans MS" panose="030F0702030302020204" pitchFamily="66" charset="0"/>
              </a:rPr>
              <a:t>                       </a:t>
            </a:r>
            <a:r>
              <a:rPr lang="en-GB" sz="3600" u="sng" dirty="0">
                <a:latin typeface="Comic Sans MS" panose="030F0702030302020204" pitchFamily="66" charset="0"/>
              </a:rPr>
              <a:t>Sunshine Group</a:t>
            </a:r>
            <a:br>
              <a:rPr lang="en-GB" sz="3200" u="sng" dirty="0">
                <a:latin typeface="Comic Sans MS" panose="030F0702030302020204" pitchFamily="66" charset="0"/>
              </a:rPr>
            </a:br>
            <a:r>
              <a:rPr lang="en-GB" sz="3200" u="sng" dirty="0">
                <a:latin typeface="Comic Sans MS" panose="030F0702030302020204" pitchFamily="66" charset="0"/>
              </a:rPr>
              <a:t>           </a:t>
            </a:r>
            <a:r>
              <a:rPr lang="en-GB" sz="3200" dirty="0">
                <a:latin typeface="Comic Sans MS" panose="030F0702030302020204" pitchFamily="66" charset="0"/>
              </a:rPr>
              <a:t>   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                     The Web                                 Snow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                      book                                       book                    </a:t>
            </a: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               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               ‘Weekly Writing sheet’ RWI (from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                your pack)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          </a:t>
            </a:r>
            <a:br>
              <a:rPr lang="en-GB" sz="36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                    </a:t>
            </a:r>
            <a:endParaRPr lang="en-US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B89A3A-66B9-42B2-B337-CCD28E9EE9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0945" y="365125"/>
            <a:ext cx="3442854" cy="108932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D4AFA3A-9C58-47A2-B4EF-58C05798AE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3899" y="4550415"/>
            <a:ext cx="2126672" cy="13817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4593007-F38C-4DEB-8325-6B02E93B95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11736" y="2633662"/>
            <a:ext cx="2352675" cy="15906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8AEAA0D-1A0B-429D-99AB-79F322AFD7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1" y="2633662"/>
            <a:ext cx="2258068" cy="1456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687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91247-995D-4B29-B26A-5B4FBE6CB1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4905" y="1057042"/>
            <a:ext cx="10515600" cy="1159342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             </a:t>
            </a:r>
            <a:r>
              <a:rPr lang="en-GB" sz="4900" u="sng" dirty="0">
                <a:latin typeface="Comic Sans MS" panose="030F0702030302020204" pitchFamily="66" charset="0"/>
              </a:rPr>
              <a:t>Rainbow Group</a:t>
            </a: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     </a:t>
            </a:r>
            <a:r>
              <a:rPr lang="en-GB" sz="6000" dirty="0" err="1">
                <a:solidFill>
                  <a:srgbClr val="C00000"/>
                </a:solidFill>
                <a:latin typeface="Comic Sans MS" panose="030F0702030302020204" pitchFamily="66" charset="0"/>
              </a:rPr>
              <a:t>ir</a:t>
            </a:r>
            <a:r>
              <a:rPr lang="en-GB" sz="6000" dirty="0">
                <a:solidFill>
                  <a:srgbClr val="C00000"/>
                </a:solidFill>
                <a:latin typeface="Comic Sans MS" panose="030F0702030302020204" pitchFamily="66" charset="0"/>
              </a:rPr>
              <a:t> – whirl and twirl</a:t>
            </a:r>
            <a:endParaRPr lang="en-US" sz="4000" u="sng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A7B2F7-5EE6-4D93-B88E-38EB501D61D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573880" y="753035"/>
            <a:ext cx="1162050" cy="55244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A8CB6AE-216F-40CE-A510-55E84E3E67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5984" y="589453"/>
            <a:ext cx="2263053" cy="71603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729ADE-B140-4685-803A-1B45D6DDF565}"/>
              </a:ext>
            </a:extLst>
          </p:cNvPr>
          <p:cNvSpPr txBox="1"/>
          <p:nvPr/>
        </p:nvSpPr>
        <p:spPr>
          <a:xfrm>
            <a:off x="2154905" y="3364344"/>
            <a:ext cx="824873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Today we are going to have a very brief start to our phonic session to read through the graphemes and then we will move onto our </a:t>
            </a:r>
            <a:r>
              <a:rPr lang="en-GB" sz="32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Spelling Quiz</a:t>
            </a:r>
            <a:r>
              <a:rPr lang="en-GB" sz="3200" dirty="0">
                <a:latin typeface="Comic Sans MS" panose="030F0702030302020204" pitchFamily="66" charset="0"/>
              </a:rPr>
              <a:t>. The words for the quiz are in Thursday’s file.</a:t>
            </a:r>
            <a:endParaRPr lang="en-US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743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91247-995D-4B29-B26A-5B4FBE6CB1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4905" y="1057042"/>
            <a:ext cx="10515600" cy="1159342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             </a:t>
            </a:r>
            <a:r>
              <a:rPr lang="en-GB" sz="4900" u="sng" dirty="0">
                <a:latin typeface="Comic Sans MS" panose="030F0702030302020204" pitchFamily="66" charset="0"/>
              </a:rPr>
              <a:t>Sunshine Group</a:t>
            </a: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    </a:t>
            </a:r>
            <a:r>
              <a:rPr lang="en-GB" sz="6700" dirty="0">
                <a:solidFill>
                  <a:srgbClr val="C00000"/>
                </a:solidFill>
                <a:latin typeface="Comic Sans MS" panose="030F0702030302020204" pitchFamily="66" charset="0"/>
              </a:rPr>
              <a:t>are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sz="6000" dirty="0">
                <a:solidFill>
                  <a:srgbClr val="C00000"/>
                </a:solidFill>
                <a:latin typeface="Comic Sans MS" panose="030F0702030302020204" pitchFamily="66" charset="0"/>
              </a:rPr>
              <a:t>– care and share</a:t>
            </a:r>
            <a:endParaRPr lang="en-US" sz="4000" u="sng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8CB6AE-216F-40CE-A510-55E84E3E67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5984" y="589453"/>
            <a:ext cx="2263053" cy="71603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729ADE-B140-4685-803A-1B45D6DDF565}"/>
              </a:ext>
            </a:extLst>
          </p:cNvPr>
          <p:cNvSpPr txBox="1"/>
          <p:nvPr/>
        </p:nvSpPr>
        <p:spPr>
          <a:xfrm>
            <a:off x="1971634" y="3246413"/>
            <a:ext cx="824873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Today we are going to have a very brief start to our phonic session to read through the graphemes and then we will move onto our </a:t>
            </a:r>
            <a:r>
              <a:rPr lang="en-GB" sz="32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Spelling Quiz</a:t>
            </a:r>
            <a:r>
              <a:rPr lang="en-GB" sz="3200" dirty="0">
                <a:latin typeface="Comic Sans MS" panose="030F0702030302020204" pitchFamily="66" charset="0"/>
              </a:rPr>
              <a:t>. The words for the quiz are in Thursday’s file.</a:t>
            </a:r>
            <a:endParaRPr lang="en-US" sz="3200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E94E41-02EF-4D0A-8278-3787F109751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971634" y="753035"/>
            <a:ext cx="1069124" cy="1033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1221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45E31-EAA3-4BC5-8B80-BF735B803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8435" y="218766"/>
            <a:ext cx="10605655" cy="1699202"/>
          </a:xfrm>
        </p:spPr>
        <p:txBody>
          <a:bodyPr>
            <a:normAutofit/>
          </a:bodyPr>
          <a:lstStyle/>
          <a:p>
            <a:r>
              <a:rPr lang="en-GB" sz="3600" u="sng" dirty="0">
                <a:latin typeface="Comic Sans MS" panose="030F0702030302020204" pitchFamily="66" charset="0"/>
              </a:rPr>
              <a:t>Continue with RWI</a:t>
            </a:r>
            <a:endParaRPr lang="en-US" sz="3600" u="sng" dirty="0"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3142F36-784F-4EED-8A3B-FE6F2719B018}"/>
              </a:ext>
            </a:extLst>
          </p:cNvPr>
          <p:cNvSpPr/>
          <p:nvPr/>
        </p:nvSpPr>
        <p:spPr>
          <a:xfrm>
            <a:off x="1202081" y="4151196"/>
            <a:ext cx="65417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Begin by reading the </a:t>
            </a:r>
            <a:r>
              <a:rPr lang="en-GB" sz="32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Speed Sounds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to an adult, as you did  yesterday.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D05BEA-8A35-4B6C-AF62-5943F9123B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3988" y="489349"/>
            <a:ext cx="2695574" cy="852881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A97719C-A9DE-451A-956F-8A49BEC61D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611626" y="4178758"/>
            <a:ext cx="1322950" cy="1699202"/>
          </a:xfr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3B36ED5-57AA-428E-920A-AC8C12A804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7877" y="1800738"/>
            <a:ext cx="3012731" cy="2033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8823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45E31-EAA3-4BC5-8B80-BF735B803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8435" y="218766"/>
            <a:ext cx="10605655" cy="1699202"/>
          </a:xfrm>
        </p:spPr>
        <p:txBody>
          <a:bodyPr>
            <a:normAutofit/>
          </a:bodyPr>
          <a:lstStyle/>
          <a:p>
            <a:r>
              <a:rPr lang="en-GB" sz="3600" u="sng" dirty="0">
                <a:latin typeface="Comic Sans MS" panose="030F0702030302020204" pitchFamily="66" charset="0"/>
              </a:rPr>
              <a:t>Continue with RWI</a:t>
            </a:r>
            <a:endParaRPr lang="en-US" sz="3600" u="sng" dirty="0"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3142F36-784F-4EED-8A3B-FE6F2719B018}"/>
              </a:ext>
            </a:extLst>
          </p:cNvPr>
          <p:cNvSpPr/>
          <p:nvPr/>
        </p:nvSpPr>
        <p:spPr>
          <a:xfrm>
            <a:off x="988435" y="4406299"/>
            <a:ext cx="65417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After that, you are ready to read through the </a:t>
            </a:r>
            <a:r>
              <a:rPr lang="en-GB" sz="32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Speed Words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(on page 15 of your book) to an adult.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D05BEA-8A35-4B6C-AF62-5943F9123B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3988" y="489349"/>
            <a:ext cx="2695574" cy="852881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A97719C-A9DE-451A-956F-8A49BEC61D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888716" y="4669449"/>
            <a:ext cx="1322950" cy="1699202"/>
          </a:xfr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FE01BC8-BF34-4A92-B80A-9F4A9DAC27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5413" y="2083048"/>
            <a:ext cx="1798476" cy="2158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7517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45E31-EAA3-4BC5-8B80-BF735B803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8435" y="218766"/>
            <a:ext cx="10605655" cy="1699202"/>
          </a:xfrm>
        </p:spPr>
        <p:txBody>
          <a:bodyPr>
            <a:normAutofit/>
          </a:bodyPr>
          <a:lstStyle/>
          <a:p>
            <a:r>
              <a:rPr lang="en-GB" sz="3600" u="sng" dirty="0">
                <a:solidFill>
                  <a:prstClr val="black"/>
                </a:solidFill>
                <a:latin typeface="Comic Sans MS" panose="030F0702030302020204" pitchFamily="66" charset="0"/>
              </a:rPr>
              <a:t>Continue with RWI</a:t>
            </a:r>
            <a:endParaRPr lang="en-US" u="sng" dirty="0"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3142F36-784F-4EED-8A3B-FE6F2719B018}"/>
              </a:ext>
            </a:extLst>
          </p:cNvPr>
          <p:cNvSpPr/>
          <p:nvPr/>
        </p:nvSpPr>
        <p:spPr>
          <a:xfrm>
            <a:off x="808326" y="2644170"/>
            <a:ext cx="654174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Once you have read the speed sounds and Speed Words you are ready to </a:t>
            </a:r>
            <a:r>
              <a:rPr lang="en-GB" sz="32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read the story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to an adult. Remember to think about your expression to make it interesting to listen to. 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D05BEA-8A35-4B6C-AF62-5943F9123B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3988" y="489349"/>
            <a:ext cx="2695574" cy="852881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A97719C-A9DE-451A-956F-8A49BEC61D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654820" y="4349114"/>
            <a:ext cx="1322950" cy="1699202"/>
          </a:xfrm>
        </p:spPr>
      </p:pic>
    </p:spTree>
    <p:extLst>
      <p:ext uri="{BB962C8B-B14F-4D97-AF65-F5344CB8AC3E}">
        <p14:creationId xmlns:p14="http://schemas.microsoft.com/office/powerpoint/2010/main" val="33848552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0786151-D825-454B-A5AC-839D7CCAE1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727673" y="4807527"/>
            <a:ext cx="2316688" cy="183170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F427CBB-2E9E-415C-8C31-E640E9650B8F}"/>
              </a:ext>
            </a:extLst>
          </p:cNvPr>
          <p:cNvSpPr txBox="1"/>
          <p:nvPr/>
        </p:nvSpPr>
        <p:spPr>
          <a:xfrm>
            <a:off x="9196388" y="7094833"/>
            <a:ext cx="26955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3" tooltip="http://neophilosophical.blogspot.com/2013/01/an-ethical-solution-to-terminal-problem.html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4" tooltip="https://creativecommons.org/licenses/by/3.0/"/>
              </a:rPr>
              <a:t>CC BY</a:t>
            </a:r>
            <a:endParaRPr lang="en-US" sz="9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945E31-EAA3-4BC5-8B80-BF735B803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8435" y="218766"/>
            <a:ext cx="10605655" cy="1699202"/>
          </a:xfrm>
        </p:spPr>
        <p:txBody>
          <a:bodyPr>
            <a:norm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Our Structure for RWI</a:t>
            </a:r>
            <a:endParaRPr lang="en-US" u="sng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D05BEA-8A35-4B6C-AF62-5943F9123B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43988" y="489349"/>
            <a:ext cx="2695574" cy="85288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3B1BE7B-30E8-4AC8-8891-DB121935393B}"/>
              </a:ext>
            </a:extLst>
          </p:cNvPr>
          <p:cNvSpPr/>
          <p:nvPr/>
        </p:nvSpPr>
        <p:spPr>
          <a:xfrm>
            <a:off x="518680" y="974773"/>
            <a:ext cx="1002852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</a:t>
            </a:r>
            <a:r>
              <a:rPr lang="en-GB" sz="32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Build a Sentence</a:t>
            </a:r>
          </a:p>
          <a:p>
            <a:endParaRPr lang="en-GB" sz="3200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The aim of this task is to help to build (improve) your vocabulary.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On the next slide there are some words that I would like you to discuss with your adult. Make sure you know what they mean, think of other words that mean the same (synonyms).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Now think of an exciting sentence for each of these words.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40749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45E31-EAA3-4BC5-8B80-BF735B803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963" y="122770"/>
            <a:ext cx="10605655" cy="2103636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          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           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            </a:t>
            </a:r>
            <a:r>
              <a:rPr lang="en-GB" sz="4000" u="sng" dirty="0">
                <a:latin typeface="Comic Sans MS" panose="030F0702030302020204" pitchFamily="66" charset="0"/>
              </a:rPr>
              <a:t>Build a Sentence</a:t>
            </a:r>
            <a:br>
              <a:rPr lang="en-GB" sz="3600" u="sng" dirty="0">
                <a:latin typeface="Comic Sans MS" panose="030F0702030302020204" pitchFamily="66" charset="0"/>
              </a:rPr>
            </a:br>
            <a:br>
              <a:rPr lang="en-GB" sz="3600" u="sng" dirty="0">
                <a:latin typeface="Comic Sans MS" panose="030F0702030302020204" pitchFamily="66" charset="0"/>
              </a:rPr>
            </a:br>
            <a:br>
              <a:rPr lang="en-GB" sz="3600" dirty="0">
                <a:latin typeface="Comic Sans MS" panose="030F0702030302020204" pitchFamily="66" charset="0"/>
              </a:rPr>
            </a:br>
            <a:endParaRPr lang="en-US" sz="49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D05BEA-8A35-4B6C-AF62-5943F9123B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3988" y="436220"/>
            <a:ext cx="2695574" cy="85288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D7AA124-974B-4112-A482-021890354B2E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953800" y="474203"/>
            <a:ext cx="1276782" cy="70266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3B8D5E7-4B53-4349-9F89-D46F767848F2}"/>
              </a:ext>
            </a:extLst>
          </p:cNvPr>
          <p:cNvSpPr txBox="1"/>
          <p:nvPr/>
        </p:nvSpPr>
        <p:spPr>
          <a:xfrm>
            <a:off x="2230582" y="1574647"/>
            <a:ext cx="7018624" cy="646331"/>
          </a:xfrm>
          <a:prstGeom prst="rect">
            <a:avLst/>
          </a:prstGeom>
          <a:noFill/>
          <a:ln w="76200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crunch  chomp  crush   in a fix</a:t>
            </a:r>
            <a:endParaRPr lang="en-US" sz="3600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EDFCD7-12E2-401D-BC75-A67F322DB9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994" y="5524186"/>
            <a:ext cx="859611" cy="85961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6D224B1-A00C-411D-8F1E-E0048EE1E809}"/>
              </a:ext>
            </a:extLst>
          </p:cNvPr>
          <p:cNvSpPr txBox="1"/>
          <p:nvPr/>
        </p:nvSpPr>
        <p:spPr>
          <a:xfrm>
            <a:off x="1592191" y="2861880"/>
            <a:ext cx="935181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You may like to think about: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What/who it happened to?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What was it like?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Why did it happened?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to help you to build an exciting sentence.</a:t>
            </a:r>
          </a:p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Write out 2 of your sentences using capital letters and full stops.</a:t>
            </a:r>
          </a:p>
        </p:txBody>
      </p:sp>
    </p:spTree>
    <p:extLst>
      <p:ext uri="{BB962C8B-B14F-4D97-AF65-F5344CB8AC3E}">
        <p14:creationId xmlns:p14="http://schemas.microsoft.com/office/powerpoint/2010/main" val="4237975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45E31-EAA3-4BC5-8B80-BF735B803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963" y="122770"/>
            <a:ext cx="10605655" cy="2103636"/>
          </a:xfrm>
        </p:spPr>
        <p:txBody>
          <a:bodyPr>
            <a:normAutofit fontScale="90000"/>
          </a:bodyPr>
          <a:lstStyle/>
          <a:p>
            <a:pPr marL="2119313" indent="-2119313"/>
            <a:r>
              <a:rPr lang="en-GB" sz="3600" dirty="0">
                <a:latin typeface="Comic Sans MS" panose="030F0702030302020204" pitchFamily="66" charset="0"/>
              </a:rPr>
              <a:t>          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   </a:t>
            </a:r>
            <a:br>
              <a:rPr lang="en-GB" sz="3600" dirty="0">
                <a:latin typeface="Comic Sans MS" panose="030F0702030302020204" pitchFamily="66" charset="0"/>
              </a:rPr>
            </a:b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4000" u="sng" dirty="0">
                <a:latin typeface="Comic Sans MS" panose="030F0702030302020204" pitchFamily="66" charset="0"/>
              </a:rPr>
              <a:t>Build a Sentence</a:t>
            </a:r>
            <a:br>
              <a:rPr lang="en-GB" sz="4000" u="sng" dirty="0">
                <a:latin typeface="Comic Sans MS" panose="030F0702030302020204" pitchFamily="66" charset="0"/>
              </a:rPr>
            </a:br>
            <a:br>
              <a:rPr lang="en-GB" sz="3600" u="sng" dirty="0">
                <a:latin typeface="Comic Sans MS" panose="030F0702030302020204" pitchFamily="66" charset="0"/>
              </a:rPr>
            </a:br>
            <a:br>
              <a:rPr lang="en-GB" sz="3600" u="sng" dirty="0">
                <a:latin typeface="Comic Sans MS" panose="030F0702030302020204" pitchFamily="66" charset="0"/>
              </a:rPr>
            </a:br>
            <a:endParaRPr lang="en-US" sz="49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D05BEA-8A35-4B6C-AF62-5943F9123B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3988" y="489349"/>
            <a:ext cx="2695574" cy="85288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3B8D5E7-4B53-4349-9F89-D46F767848F2}"/>
              </a:ext>
            </a:extLst>
          </p:cNvPr>
          <p:cNvSpPr txBox="1"/>
          <p:nvPr/>
        </p:nvSpPr>
        <p:spPr>
          <a:xfrm>
            <a:off x="2051988" y="1789609"/>
            <a:ext cx="7133575" cy="523220"/>
          </a:xfrm>
          <a:prstGeom prst="rect">
            <a:avLst/>
          </a:prstGeom>
          <a:noFill/>
          <a:ln w="76200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crunches  fluffy  skid  slip  creep  pad</a:t>
            </a:r>
            <a:endParaRPr lang="en-US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6163FA5-75C0-4D33-8221-B004CDA6707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842655" y="262153"/>
            <a:ext cx="1214596" cy="10833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7B3B5EA-24F8-4F97-85DB-CFEB3642F0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622" y="5536107"/>
            <a:ext cx="859611" cy="85961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7752345-D176-4ED2-8305-EE477C77C442}"/>
              </a:ext>
            </a:extLst>
          </p:cNvPr>
          <p:cNvSpPr txBox="1"/>
          <p:nvPr/>
        </p:nvSpPr>
        <p:spPr>
          <a:xfrm>
            <a:off x="1788753" y="2673785"/>
            <a:ext cx="995080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You may like to think about: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Who did it happened to?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Where did it happened?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What happened?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When it happened?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to help you to build an exciting sentence.</a:t>
            </a:r>
          </a:p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Write out 2 of your sentences using capital letters and full stops.</a:t>
            </a:r>
          </a:p>
        </p:txBody>
      </p:sp>
    </p:spTree>
    <p:extLst>
      <p:ext uri="{BB962C8B-B14F-4D97-AF65-F5344CB8AC3E}">
        <p14:creationId xmlns:p14="http://schemas.microsoft.com/office/powerpoint/2010/main" val="21392962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77B1D-A37C-4776-A42E-8320EF659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2849" y="744037"/>
            <a:ext cx="10515600" cy="1325563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Stick your sentence on the next page at the front of your purple book.</a:t>
            </a:r>
            <a:br>
              <a:rPr lang="en-GB" sz="4000" b="1" dirty="0"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  </a:t>
            </a:r>
            <a:r>
              <a:rPr lang="en-GB" sz="4000" dirty="0">
                <a:latin typeface="Comic Sans MS" panose="030F0702030302020204" pitchFamily="66" charset="0"/>
              </a:rPr>
              <a:t>Thank you for working hard.</a:t>
            </a:r>
            <a:br>
              <a:rPr lang="en-GB" sz="4000" dirty="0">
                <a:latin typeface="Comic Sans MS" panose="030F0702030302020204" pitchFamily="66" charset="0"/>
              </a:rPr>
            </a:br>
            <a: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 </a:t>
            </a: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  </a:t>
            </a:r>
            <a:r>
              <a:rPr lang="en-GB" sz="4000" dirty="0">
                <a:latin typeface="Comic Sans MS" panose="030F0702030302020204" pitchFamily="66" charset="0"/>
              </a:rPr>
              <a:t>Now have a break and a snack.</a:t>
            </a:r>
            <a:br>
              <a:rPr lang="en-GB" sz="4000" dirty="0">
                <a:latin typeface="Comic Sans MS" panose="030F0702030302020204" pitchFamily="66" charset="0"/>
              </a:rPr>
            </a:br>
            <a:br>
              <a:rPr lang="en-GB" sz="4000" dirty="0">
                <a:latin typeface="Comic Sans MS" panose="030F0702030302020204" pitchFamily="66" charset="0"/>
              </a:rPr>
            </a:br>
            <a:endParaRPr lang="en-US" sz="4000" dirty="0"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E1560B9-A71C-43A3-9B23-973503BCEB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182351" y="3429000"/>
            <a:ext cx="2438400" cy="16794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8AAC694D-9746-4056-A07D-52F99EA7DDB2}"/>
              </a:ext>
            </a:extLst>
          </p:cNvPr>
          <p:cNvSpPr/>
          <p:nvPr/>
        </p:nvSpPr>
        <p:spPr>
          <a:xfrm>
            <a:off x="4959927" y="4137237"/>
            <a:ext cx="6747685" cy="1108364"/>
          </a:xfrm>
          <a:prstGeom prst="wedgeRoundRectCallout">
            <a:avLst>
              <a:gd name="adj1" fmla="val -56765"/>
              <a:gd name="adj2" fmla="val 13125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A93D3510-5C87-4E52-9613-97A62B7144D5}"/>
              </a:ext>
            </a:extLst>
          </p:cNvPr>
          <p:cNvSpPr/>
          <p:nvPr/>
        </p:nvSpPr>
        <p:spPr>
          <a:xfrm>
            <a:off x="1884218" y="2219364"/>
            <a:ext cx="6386946" cy="817418"/>
          </a:xfrm>
          <a:prstGeom prst="wedgeRoundRectCallout">
            <a:avLst>
              <a:gd name="adj1" fmla="val -659"/>
              <a:gd name="adj2" fmla="val 126907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5819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20CC7-8ED9-4F32-9D8F-18A7F9667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                          </a:t>
            </a:r>
            <a:r>
              <a:rPr lang="en-GB" sz="36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White Rose Maths</a:t>
            </a:r>
            <a:endParaRPr lang="en-US" sz="3600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A30268-7147-4DFB-BE6A-B3EFBC6739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6" y="1024229"/>
            <a:ext cx="10515600" cy="52652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3500" u="sng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u="sng" dirty="0">
                <a:latin typeface="Comic Sans MS" panose="030F0702030302020204" pitchFamily="66" charset="0"/>
              </a:rPr>
              <a:t>Order Numbers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You will need:</a:t>
            </a:r>
          </a:p>
          <a:p>
            <a:pPr>
              <a:buFontTx/>
              <a:buChar char="-"/>
            </a:pPr>
            <a:r>
              <a:rPr lang="en-GB" dirty="0">
                <a:latin typeface="Comic Sans MS" panose="030F0702030302020204" pitchFamily="66" charset="0"/>
              </a:rPr>
              <a:t>maths sheet from Thursday’s file</a:t>
            </a:r>
          </a:p>
          <a:p>
            <a:pPr>
              <a:buFontTx/>
              <a:buChar char="-"/>
            </a:pPr>
            <a:r>
              <a:rPr lang="en-GB">
                <a:latin typeface="Comic Sans MS" panose="030F0702030302020204" pitchFamily="66" charset="0"/>
              </a:rPr>
              <a:t>number strip puzzle</a:t>
            </a:r>
            <a:endParaRPr lang="en-GB" dirty="0">
              <a:latin typeface="Comic Sans MS" panose="030F0702030302020204" pitchFamily="66" charset="0"/>
            </a:endParaRPr>
          </a:p>
          <a:p>
            <a:pPr>
              <a:buFontTx/>
              <a:buChar char="-"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500" u="sng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600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822750D-70F3-470C-8187-3E5317EAFB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29390" y="568565"/>
            <a:ext cx="2483942" cy="62292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35F2CF8-E074-4752-8189-BEBD01E96D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4909" y="568565"/>
            <a:ext cx="3621665" cy="7488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0B3C078-9EA8-40A3-A6AC-F101E63B0D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2705" y="4564825"/>
            <a:ext cx="8328603" cy="1724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7814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20CC7-8ED9-4F32-9D8F-18A7F9667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745" y="365125"/>
            <a:ext cx="10758055" cy="1458768"/>
          </a:xfrm>
        </p:spPr>
        <p:txBody>
          <a:bodyPr>
            <a:noAutofit/>
          </a:bodyPr>
          <a:lstStyle/>
          <a:p>
            <a:pPr algn="ctr"/>
            <a:r>
              <a:rPr lang="en-GB" sz="3600" u="sng" dirty="0">
                <a:latin typeface="Comic Sans MS" panose="030F0702030302020204" pitchFamily="66" charset="0"/>
              </a:rPr>
              <a:t>White Rose Maths</a:t>
            </a:r>
            <a:br>
              <a:rPr lang="en-GB" sz="3600" u="sng" dirty="0">
                <a:latin typeface="Comic Sans MS" panose="030F0702030302020204" pitchFamily="66" charset="0"/>
              </a:rPr>
            </a:br>
            <a:br>
              <a:rPr lang="en-GB" sz="3600" u="sng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Is this true or false?    (answer on slide 19)</a:t>
            </a:r>
            <a:endParaRPr lang="en-US" sz="3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A30268-7147-4DFB-BE6A-B3EFBC6739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6" y="1690688"/>
            <a:ext cx="10515600" cy="52652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3600" u="sng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500" u="sng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B3D293E-6DA1-49E7-81FE-9340E04EF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8035" y="276661"/>
            <a:ext cx="3621665" cy="7488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C57A8AF-3117-46DE-88BF-DBCAD99690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9344" y="2162801"/>
            <a:ext cx="6490855" cy="4454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4531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20CC7-8ED9-4F32-9D8F-18A7F9667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745" y="365125"/>
            <a:ext cx="10758055" cy="1458768"/>
          </a:xfrm>
        </p:spPr>
        <p:txBody>
          <a:bodyPr>
            <a:no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                  </a:t>
            </a:r>
            <a:r>
              <a:rPr lang="en-GB" sz="3600" u="sng" dirty="0">
                <a:latin typeface="Comic Sans MS" panose="030F0702030302020204" pitchFamily="66" charset="0"/>
              </a:rPr>
              <a:t>White Rose Maths</a:t>
            </a:r>
            <a:br>
              <a:rPr lang="en-GB" sz="3600" u="sng" dirty="0">
                <a:latin typeface="Comic Sans MS" panose="030F0702030302020204" pitchFamily="66" charset="0"/>
              </a:rPr>
            </a:br>
            <a:br>
              <a:rPr lang="en-GB" sz="3600" u="sng" dirty="0">
                <a:latin typeface="Comic Sans MS" panose="030F0702030302020204" pitchFamily="66" charset="0"/>
              </a:rPr>
            </a:br>
            <a:endParaRPr lang="en-US" sz="3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A30268-7147-4DFB-BE6A-B3EFBC6739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6" y="1690688"/>
            <a:ext cx="10515600" cy="52652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3600" u="sng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500" u="sng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B3D293E-6DA1-49E7-81FE-9340E04EF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8035" y="276661"/>
            <a:ext cx="3621665" cy="7488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F056F15-24C2-4405-9117-A511B942D1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4188" y="1437839"/>
            <a:ext cx="745807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9169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20CC7-8ED9-4F32-9D8F-18A7F9667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745" y="365125"/>
            <a:ext cx="10758055" cy="1458768"/>
          </a:xfrm>
        </p:spPr>
        <p:txBody>
          <a:bodyPr>
            <a:no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                  </a:t>
            </a:r>
            <a:r>
              <a:rPr lang="en-GB" sz="3600" u="sng" dirty="0">
                <a:latin typeface="Comic Sans MS" panose="030F0702030302020204" pitchFamily="66" charset="0"/>
              </a:rPr>
              <a:t>White Rose Maths</a:t>
            </a:r>
            <a:br>
              <a:rPr lang="en-GB" sz="3600" u="sng" dirty="0">
                <a:latin typeface="Comic Sans MS" panose="030F0702030302020204" pitchFamily="66" charset="0"/>
              </a:rPr>
            </a:br>
            <a:br>
              <a:rPr lang="en-GB" sz="3600" u="sng" dirty="0">
                <a:latin typeface="Comic Sans MS" panose="030F0702030302020204" pitchFamily="66" charset="0"/>
              </a:rPr>
            </a:br>
            <a:endParaRPr lang="en-US" sz="3600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5D00B16-DBC3-46D7-9922-AA1051C2CF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28801" y="1629352"/>
            <a:ext cx="6657975" cy="46386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B3D293E-6DA1-49E7-81FE-9340E04EF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8035" y="276661"/>
            <a:ext cx="3621665" cy="748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0342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20CC7-8ED9-4F32-9D8F-18A7F9667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745" y="365125"/>
            <a:ext cx="10758055" cy="1458768"/>
          </a:xfrm>
        </p:spPr>
        <p:txBody>
          <a:bodyPr>
            <a:no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                  </a:t>
            </a:r>
            <a:r>
              <a:rPr lang="en-GB" sz="3600" u="sng" dirty="0">
                <a:latin typeface="Comic Sans MS" panose="030F0702030302020204" pitchFamily="66" charset="0"/>
              </a:rPr>
              <a:t>White Rose Maths</a:t>
            </a:r>
            <a:br>
              <a:rPr lang="en-GB" sz="3600" u="sng" dirty="0">
                <a:latin typeface="Comic Sans MS" panose="030F0702030302020204" pitchFamily="66" charset="0"/>
              </a:rPr>
            </a:br>
            <a:br>
              <a:rPr lang="en-GB" sz="3600" u="sng" dirty="0">
                <a:latin typeface="Comic Sans MS" panose="030F0702030302020204" pitchFamily="66" charset="0"/>
              </a:rPr>
            </a:br>
            <a:endParaRPr lang="en-US" sz="3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A30268-7147-4DFB-BE6A-B3EFBC6739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5745" y="796397"/>
            <a:ext cx="10515600" cy="526520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sz="3600" u="sng" dirty="0">
              <a:latin typeface="Comic Sans MS" panose="030F0702030302020204" pitchFamily="66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3200" dirty="0">
                <a:latin typeface="Comic Sans MS" panose="030F0702030302020204" pitchFamily="66" charset="0"/>
              </a:rPr>
              <a:t>Use this video link  </a:t>
            </a:r>
            <a:r>
              <a:rPr lang="en-US" u="sng" dirty="0">
                <a:solidFill>
                  <a:srgbClr val="0563C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https://vimeo.com/483539572</a:t>
            </a:r>
            <a:endParaRPr lang="en-US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dirty="0">
                <a:latin typeface="Comic Sans MS" panose="030F0702030302020204" pitchFamily="66" charset="0"/>
              </a:rPr>
              <a:t>and </a:t>
            </a:r>
            <a:r>
              <a:rPr lang="en-GB" sz="3200" dirty="0">
                <a:latin typeface="Comic Sans MS" panose="030F0702030302020204" pitchFamily="66" charset="0"/>
              </a:rPr>
              <a:t>have 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go at the ‘questions to think about’ slide.</a:t>
            </a:r>
            <a:endParaRPr lang="en-US" sz="3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u="sng" dirty="0"/>
          </a:p>
          <a:p>
            <a:pPr marL="0" indent="0">
              <a:buNone/>
            </a:pPr>
            <a:r>
              <a:rPr lang="en-US" sz="3200" dirty="0">
                <a:latin typeface="Comic Sans MS" panose="030F0702030302020204" pitchFamily="66" charset="0"/>
              </a:rPr>
              <a:t>Work through the video, feel free </a:t>
            </a:r>
            <a:r>
              <a:rPr lang="en-US" dirty="0">
                <a:latin typeface="Comic Sans MS" panose="030F0702030302020204" pitchFamily="66" charset="0"/>
              </a:rPr>
              <a:t>to pause it to explain any of the teaching.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N</a:t>
            </a:r>
            <a:r>
              <a:rPr lang="en-US" sz="3200" dirty="0">
                <a:latin typeface="Comic Sans MS" panose="030F0702030302020204" pitchFamily="66" charset="0"/>
              </a:rPr>
              <a:t>ow you are ready to have a go at the </a:t>
            </a:r>
            <a:r>
              <a:rPr lang="en-US" sz="3200" u="sng" dirty="0">
                <a:latin typeface="Comic Sans MS" panose="030F0702030302020204" pitchFamily="66" charset="0"/>
              </a:rPr>
              <a:t>maths sheet</a:t>
            </a:r>
            <a:r>
              <a:rPr lang="en-US" sz="3200" dirty="0">
                <a:latin typeface="Comic Sans MS" panose="030F0702030302020204" pitchFamily="66" charset="0"/>
              </a:rPr>
              <a:t> – it isn’t a White Rose worksheet today.</a:t>
            </a:r>
          </a:p>
          <a:p>
            <a:pPr marL="0" indent="0">
              <a:buNone/>
            </a:pPr>
            <a:r>
              <a:rPr lang="en-US" sz="3200" i="1" dirty="0">
                <a:latin typeface="Comic Sans MS" panose="030F0702030302020204" pitchFamily="66" charset="0"/>
              </a:rPr>
              <a:t>Remember you can write your answers in your blue maths book to save printing it out.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B3D293E-6DA1-49E7-81FE-9340E04EF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8035" y="276661"/>
            <a:ext cx="3621665" cy="748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8554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20CC7-8ED9-4F32-9D8F-18A7F9667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745" y="365125"/>
            <a:ext cx="10758055" cy="1458768"/>
          </a:xfrm>
        </p:spPr>
        <p:txBody>
          <a:bodyPr>
            <a:no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                  </a:t>
            </a:r>
            <a:r>
              <a:rPr lang="en-GB" sz="3600" u="sng" dirty="0">
                <a:latin typeface="Comic Sans MS" panose="030F0702030302020204" pitchFamily="66" charset="0"/>
              </a:rPr>
              <a:t>White Rose Maths</a:t>
            </a:r>
            <a:br>
              <a:rPr lang="en-GB" sz="3600" u="sng" dirty="0">
                <a:latin typeface="Comic Sans MS" panose="030F0702030302020204" pitchFamily="66" charset="0"/>
              </a:rPr>
            </a:br>
            <a:br>
              <a:rPr lang="en-GB" sz="3600" u="sng" dirty="0">
                <a:latin typeface="Comic Sans MS" panose="030F0702030302020204" pitchFamily="66" charset="0"/>
              </a:rPr>
            </a:br>
            <a:endParaRPr lang="en-US" sz="3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A30268-7147-4DFB-BE6A-B3EFBC6739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6" y="1690688"/>
            <a:ext cx="10515600" cy="52652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3600" u="sng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500" u="sng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B3D293E-6DA1-49E7-81FE-9340E04EF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8035" y="276661"/>
            <a:ext cx="3621665" cy="7488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019F188-26F1-410D-AFEA-F93445BA27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6291" y="1823893"/>
            <a:ext cx="1907662" cy="15572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67F0A97-0034-4DDE-ACB3-73F00410BD69}"/>
              </a:ext>
            </a:extLst>
          </p:cNvPr>
          <p:cNvSpPr txBox="1"/>
          <p:nvPr/>
        </p:nvSpPr>
        <p:spPr>
          <a:xfrm>
            <a:off x="4225635" y="2119745"/>
            <a:ext cx="598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Deeper Thinking Question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B36ABBB-6360-4DC0-84A0-F0E732DAA6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6926" y="3149456"/>
            <a:ext cx="5290705" cy="3019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3319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BE36F6-94A2-41F3-A321-BBC6E9124A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3510" y="114134"/>
            <a:ext cx="10515600" cy="5733143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11200" dirty="0">
                <a:solidFill>
                  <a:srgbClr val="FF0000"/>
                </a:solidFill>
                <a:latin typeface="Comic Sans MS" panose="030F0702030302020204" pitchFamily="66" charset="0"/>
              </a:rPr>
              <a:t>If you have used a sheet, stick it into the front of your blue maths book. </a:t>
            </a:r>
          </a:p>
          <a:p>
            <a:pPr marL="0" indent="0">
              <a:buNone/>
            </a:pPr>
            <a:endParaRPr lang="en-GB" sz="11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11200" dirty="0">
                <a:latin typeface="Comic Sans MS" panose="030F0702030302020204" pitchFamily="66" charset="0"/>
              </a:rPr>
              <a:t>We will continue with some White Rose teaching again tomorrow.</a:t>
            </a:r>
          </a:p>
          <a:p>
            <a:pPr marL="0" indent="0">
              <a:buNone/>
            </a:pPr>
            <a:endParaRPr lang="en-GB" sz="11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11200" dirty="0">
                <a:latin typeface="Comic Sans MS" panose="030F0702030302020204" pitchFamily="66" charset="0"/>
              </a:rPr>
              <a:t>I think it is time for lunch and a break from your work.</a:t>
            </a:r>
          </a:p>
          <a:p>
            <a:pPr marL="0" indent="0">
              <a:buNone/>
            </a:pPr>
            <a:endParaRPr lang="en-GB" sz="35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r>
              <a:rPr lang="en-GB" sz="11200" dirty="0">
                <a:latin typeface="Comic Sans MS" panose="030F0702030302020204" pitchFamily="66" charset="0"/>
              </a:rPr>
              <a:t>This afternoon there is an </a:t>
            </a:r>
            <a:r>
              <a:rPr lang="en-GB" sz="11200" u="sng" dirty="0">
                <a:latin typeface="Comic Sans MS" panose="030F0702030302020204" pitchFamily="66" charset="0"/>
              </a:rPr>
              <a:t>ICT</a:t>
            </a:r>
            <a:r>
              <a:rPr lang="en-GB" sz="11200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GB" sz="11200" dirty="0">
                <a:latin typeface="Comic Sans MS" panose="030F0702030302020204" pitchFamily="66" charset="0"/>
              </a:rPr>
              <a:t>lesson and a </a:t>
            </a:r>
            <a:r>
              <a:rPr lang="en-GB" sz="11200" u="sng" dirty="0">
                <a:latin typeface="Comic Sans MS" panose="030F0702030302020204" pitchFamily="66" charset="0"/>
              </a:rPr>
              <a:t>PE </a:t>
            </a:r>
            <a:r>
              <a:rPr lang="en-GB" sz="11200" dirty="0">
                <a:latin typeface="Comic Sans MS" panose="030F0702030302020204" pitchFamily="66" charset="0"/>
              </a:rPr>
              <a:t>session. First of all </a:t>
            </a:r>
          </a:p>
          <a:p>
            <a:pPr marL="0" indent="0">
              <a:buNone/>
            </a:pPr>
            <a:r>
              <a:rPr lang="en-GB" sz="11200" dirty="0">
                <a:latin typeface="Comic Sans MS" panose="030F0702030302020204" pitchFamily="66" charset="0"/>
              </a:rPr>
              <a:t>enjoy your lunch.</a:t>
            </a:r>
          </a:p>
          <a:p>
            <a:pPr marL="0" indent="0">
              <a:buNone/>
            </a:pPr>
            <a:r>
              <a:rPr lang="en-GB" sz="11200" dirty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                     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DF0176E-72C6-4B08-9A40-0154A69B40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864579" y="3739659"/>
            <a:ext cx="2686749" cy="1779972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7A1CACE0-0853-47AF-8DAB-5C511D44A6F9}"/>
              </a:ext>
            </a:extLst>
          </p:cNvPr>
          <p:cNvSpPr/>
          <p:nvPr/>
        </p:nvSpPr>
        <p:spPr>
          <a:xfrm>
            <a:off x="588819" y="3525982"/>
            <a:ext cx="6597978" cy="1655618"/>
          </a:xfrm>
          <a:prstGeom prst="wedgeRoundRectCallout">
            <a:avLst>
              <a:gd name="adj1" fmla="val 59350"/>
              <a:gd name="adj2" fmla="val 8105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4127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D98A0CD-DF4E-43A0-95D0-AB8013C96D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0" y="0"/>
            <a:ext cx="12192000" cy="7097486"/>
          </a:xfrm>
          <a:prstGeom prst="rect">
            <a:avLst/>
          </a:prstGeom>
          <a:effectLst>
            <a:glow rad="127000">
              <a:schemeClr val="accent1">
                <a:alpha val="20000"/>
              </a:schemeClr>
            </a:glo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B7B4CF0-CF0C-4064-A8FA-E5A4A1FFC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>
                <a:latin typeface="Comic Sans MS" panose="030F0702030302020204" pitchFamily="66" charset="0"/>
              </a:rPr>
            </a:br>
            <a:r>
              <a:rPr lang="en-GB" sz="6000" dirty="0">
                <a:solidFill>
                  <a:srgbClr val="FFFF00"/>
                </a:solidFill>
                <a:latin typeface="Comic Sans MS" panose="030F0702030302020204" pitchFamily="66" charset="0"/>
              </a:rPr>
              <a:t>Worship Time:</a:t>
            </a:r>
            <a:br>
              <a:rPr lang="en-GB" dirty="0">
                <a:latin typeface="Comic Sans MS" panose="030F0702030302020204" pitchFamily="66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67FA2D-F5F9-4CF8-A2FB-5645018D85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sz="7200" dirty="0">
                <a:solidFill>
                  <a:srgbClr val="FF0000"/>
                </a:solidFill>
                <a:latin typeface="Comic Sans MS" panose="030F0702030302020204" pitchFamily="66" charset="0"/>
              </a:rPr>
              <a:t>Mark Harrington</a:t>
            </a:r>
            <a:endParaRPr lang="en-US" sz="7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4236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34A68-369E-4EAE-BC55-1F5E084714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41953"/>
            <a:ext cx="10515600" cy="55311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>
                <a:latin typeface="Comic Sans MS" panose="030F0702030302020204" pitchFamily="66" charset="0"/>
              </a:rPr>
              <a:t>Most importantly encourage </a:t>
            </a:r>
            <a:r>
              <a:rPr lang="en-US" sz="3200" b="1" dirty="0">
                <a:latin typeface="Comic Sans MS" panose="030F0702030302020204" pitchFamily="66" charset="0"/>
              </a:rPr>
              <a:t>your child to read</a:t>
            </a:r>
            <a:r>
              <a:rPr lang="en-US" sz="3200" dirty="0">
                <a:latin typeface="Comic Sans MS" panose="030F0702030302020204" pitchFamily="66" charset="0"/>
              </a:rPr>
              <a:t> a suitable  book to you.  Later on it would be great if you could </a:t>
            </a:r>
            <a:r>
              <a:rPr lang="en-US" sz="3200" b="1" dirty="0">
                <a:latin typeface="Comic Sans MS" panose="030F0702030302020204" pitchFamily="66" charset="0"/>
              </a:rPr>
              <a:t>read</a:t>
            </a:r>
            <a:r>
              <a:rPr lang="en-US" sz="3200" dirty="0">
                <a:latin typeface="Comic Sans MS" panose="030F0702030302020204" pitchFamily="66" charset="0"/>
              </a:rPr>
              <a:t> a bedtime story to them.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US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Please remember to send an email containing the completed work to </a:t>
            </a:r>
            <a:r>
              <a:rPr lang="en-US" sz="3200" u="sng" dirty="0">
                <a:latin typeface="Comic Sans MS" panose="030F0702030302020204" pitchFamily="66" charset="0"/>
                <a:hlinkClick r:id="rId2"/>
              </a:rPr>
              <a:t>teacher@kingslandengland.hereford.sch.uk</a:t>
            </a:r>
            <a:endParaRPr lang="en-US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3BEF15-73D7-497C-A681-2CE28AF367E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869383" y="2309275"/>
            <a:ext cx="2992583" cy="2239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0424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2924</TotalTime>
  <Words>927</Words>
  <Application>Microsoft Office PowerPoint</Application>
  <PresentationFormat>Widescreen</PresentationFormat>
  <Paragraphs>147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Comic Sans MS</vt:lpstr>
      <vt:lpstr>Times New Roman</vt:lpstr>
      <vt:lpstr>Office Theme</vt:lpstr>
      <vt:lpstr>    Thursday 21st January 2021</vt:lpstr>
      <vt:lpstr>             RWI     You will need:                  Rainbow Group                       Sunshine Group                                      The Web                                 Snow                       book                                       book                                                                              ‘Weekly Writing sheet’ RWI (from                         your pack)                                           </vt:lpstr>
      <vt:lpstr>             Rainbow Group       ir – whirl and twirl</vt:lpstr>
      <vt:lpstr>             Sunshine Group      are – care and share</vt:lpstr>
      <vt:lpstr>Continue with RWI</vt:lpstr>
      <vt:lpstr>Continue with RWI</vt:lpstr>
      <vt:lpstr>Continue with RWI</vt:lpstr>
      <vt:lpstr>Our Structure for RWI</vt:lpstr>
      <vt:lpstr>                                                   Build a Sentence   </vt:lpstr>
      <vt:lpstr>                        Build a Sentence   </vt:lpstr>
      <vt:lpstr>        Stick your sentence on the next page at the front of your purple book.     Thank you for working hard.                                         Now have a break and a snack.  </vt:lpstr>
      <vt:lpstr>                          White Rose Maths</vt:lpstr>
      <vt:lpstr>White Rose Maths  Is this true or false?    (answer on slide 19)</vt:lpstr>
      <vt:lpstr>                  White Rose Maths  </vt:lpstr>
      <vt:lpstr>                  White Rose Maths  </vt:lpstr>
      <vt:lpstr>                  White Rose Maths  </vt:lpstr>
      <vt:lpstr>                  White Rose Maths  </vt:lpstr>
      <vt:lpstr>PowerPoint Presentation</vt:lpstr>
      <vt:lpstr> Worship Time: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WILSON</dc:creator>
  <cp:lastModifiedBy>HELEN WILSON</cp:lastModifiedBy>
  <cp:revision>114</cp:revision>
  <dcterms:created xsi:type="dcterms:W3CDTF">2021-01-05T21:58:22Z</dcterms:created>
  <dcterms:modified xsi:type="dcterms:W3CDTF">2021-01-20T18:12:23Z</dcterms:modified>
</cp:coreProperties>
</file>