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75" r:id="rId4"/>
    <p:sldId id="278" r:id="rId5"/>
    <p:sldId id="277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FADA-0625-4BFB-B80E-1775CD5B9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94CAF0-6068-499B-8392-9399F23ED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452CB-A9DF-45A1-92EC-E9F966D00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36FB6-8189-43E1-9083-D14F861B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17885-3E11-4163-8235-18DD1ACE0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80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B558C-826C-4478-BFA1-A29ABF5EC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706B-BD4B-4695-9E66-2EB1D5920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BE6E5-281F-4814-A7FB-5867A0924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2BCFE-DBBA-4CD1-8032-D40E9B98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FEF37-1428-404B-A74C-2C84AF74F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20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10025F-42A7-40C8-B5AE-24D8B70C8E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ED420A-08BC-4B3C-8ACF-BBFE3E76A3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50F4C-1D48-4F26-92C0-8B532B6D4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78552-6351-43F9-904E-2CD11C634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9D507-4E45-4ED4-BC81-DC51DEFF1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52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3690" y="6196126"/>
            <a:ext cx="768660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48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674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750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3515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563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789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DEEA5-6966-46DD-BFD1-02DA83344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E7E30-6BE0-4CCF-A5BA-09B483272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AA697-59E6-4678-84D8-2D1F325E8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DF69E-2AD2-440D-8449-E3604DDB2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B1391-2243-459C-BD6B-DEA7C93FC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74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A4505-9A81-448A-80FF-7C806D2A5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D39A3C-826F-4F0C-B104-A488DAC26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35647-7E8E-4492-9783-40D5BB9FB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A768-4753-4AAA-BAF5-7FBE7B693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0BF21-6C22-493E-A12A-B05D8513D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86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44884-9C85-4FE5-801B-E6022CEAC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77625-B958-4A0C-908E-72F45A8B1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F2C56-52CE-4F12-8025-02778A07E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3728F8-5BC0-490B-AC85-6031D6C1C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94A9F-E2BA-4544-84DA-A3D66D5F7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F83B02-D557-4B82-B27B-F9270EC8E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25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1CB04-00A3-4500-8337-64D045B2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172FE9-957A-4EE1-8634-2B37A7335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D34885-7C57-4B3D-9CFA-E1C1407F5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815F6B-0F82-4808-85EA-38C4A25C44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400F22-AB43-4508-B421-C8BDEA6A7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406215-E1CD-4E35-9D58-3B93A30DA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801F4E-AE0C-4F42-9E1A-5E54897AF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C61AFF-EC1D-4302-9C13-45AD90710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653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2E6B0-2C52-4807-924D-B9F2EEDCD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94309F-3E82-4BC3-9BC5-A0979E6F6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4097B1-0478-48A4-AF6F-396D7A4C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24E3BC-FBB5-43E1-9DE5-E35BD7BD7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41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BA084C-14C0-48B2-90FB-5F20D48D9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551359-CF84-4E1F-B6F8-2E6E93A8E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76CF1D-7033-4599-8FFC-5963E8D2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7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82E7A-D616-47CF-A08F-AFD45A4CA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8F0F6-4494-4964-B81E-6B17610B4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F40CAD-2D62-4A52-BFA3-34141A32C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B63D09-7524-4826-8AB0-25C6E944D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8B4A2-B823-4DD5-B9C5-E2EB26ED4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3A2CE-68EF-41EB-A192-43887CE8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2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5FBA9-A959-45B3-9C7B-9B9CAC66F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0CDB9F-7ABA-4645-9FFB-2E3455454A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0DBC9-2092-4339-814F-033564650E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F44B1B-81AF-452E-AFC6-66F672C2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1ABF3-0B1F-49AF-903C-E0E75554E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70AAD-BC89-46D4-9A24-75F16DF20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36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6E386C-0591-450C-96AB-AB152BCF3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955AD-E20D-4B52-A2FB-30B1E56644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4F88A-C3E8-4852-B690-B596DEA4E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C12D-69A8-420A-A37E-EBE80AFFA8C0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9C04E-F40E-4BBF-B179-354B3FFA92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CC974-2AB3-40CA-A2CF-F247EA3EF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661C9-6CE2-4B04-A32D-98C6BBB80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3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9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What Is Climate Change?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234135" y="1397002"/>
            <a:ext cx="5678215" cy="1896097"/>
            <a:chOff x="2710135" y="1397001"/>
            <a:chExt cx="5351630" cy="189609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710135" y="1397001"/>
              <a:ext cx="5351630" cy="1896097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038474" y="1550468"/>
              <a:ext cx="4876801" cy="138499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GB" dirty="0"/>
                <a:t>Climate change is the name given to changes in weather and temperatures that pose a challenge for us now and in the future.</a:t>
              </a:r>
            </a:p>
            <a:p>
              <a:r>
                <a:rPr lang="en-GB" dirty="0"/>
                <a:t>These changes are a result of human activity and are not good for the planet.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3772" y="3293098"/>
            <a:ext cx="2705100" cy="2705100"/>
          </a:xfrm>
          <a:prstGeom prst="ellipse">
            <a:avLst/>
          </a:prstGeom>
          <a:ln w="38100">
            <a:solidFill>
              <a:srgbClr val="009285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7250" y="3293098"/>
            <a:ext cx="2705100" cy="2705100"/>
          </a:xfrm>
          <a:prstGeom prst="ellipse">
            <a:avLst/>
          </a:prstGeom>
          <a:ln w="38100">
            <a:solidFill>
              <a:srgbClr val="009285"/>
            </a:solidFill>
          </a:ln>
        </p:spPr>
      </p:pic>
      <p:sp>
        <p:nvSpPr>
          <p:cNvPr id="9" name="Oval 8"/>
          <p:cNvSpPr/>
          <p:nvPr/>
        </p:nvSpPr>
        <p:spPr>
          <a:xfrm>
            <a:off x="5880541" y="3081739"/>
            <a:ext cx="1000125" cy="1000125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Then</a:t>
            </a:r>
          </a:p>
        </p:txBody>
      </p:sp>
      <p:sp>
        <p:nvSpPr>
          <p:cNvPr id="12" name="Oval 11"/>
          <p:cNvSpPr/>
          <p:nvPr/>
        </p:nvSpPr>
        <p:spPr>
          <a:xfrm>
            <a:off x="9060804" y="3081739"/>
            <a:ext cx="1000125" cy="1000125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Now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8995" y="1548279"/>
            <a:ext cx="2336570" cy="530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79652" y="2667127"/>
            <a:ext cx="7632699" cy="495108"/>
          </a:xfrm>
          <a:prstGeom prst="rect">
            <a:avLst/>
          </a:prstGeom>
          <a:solidFill>
            <a:srgbClr val="009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These include: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7737" y="2114550"/>
            <a:ext cx="2810840" cy="4743450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dirty="0">
                <a:latin typeface="+mn-lt"/>
              </a:rPr>
              <a:t>Why Is the World’s Climate Changing?</a:t>
            </a:r>
          </a:p>
        </p:txBody>
      </p:sp>
      <p:sp>
        <p:nvSpPr>
          <p:cNvPr id="5" name="Rectangle 4"/>
          <p:cNvSpPr/>
          <p:nvPr/>
        </p:nvSpPr>
        <p:spPr>
          <a:xfrm>
            <a:off x="2279650" y="1513947"/>
            <a:ext cx="76327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Over the past 200 years, industrialisation and a huge increase in the world’s population has led to the increase of gases that can lead to rising temperatures around the world.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5"/>
          <a:stretch/>
        </p:blipFill>
        <p:spPr>
          <a:xfrm>
            <a:off x="2567981" y="3597320"/>
            <a:ext cx="1500736" cy="1500736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2488183" y="5229603"/>
            <a:ext cx="1666874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The burning of fossil fuels in power stations.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53883" y="4759384"/>
            <a:ext cx="1072136" cy="234401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388705" y="3579206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2316" y="3597321"/>
            <a:ext cx="1494633" cy="1494631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4687099" y="5229602"/>
            <a:ext cx="12046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Cattle farming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56028">
            <a:off x="5642041" y="4746886"/>
            <a:ext cx="1072136" cy="23440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356494" y="3579206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276" y="3598129"/>
            <a:ext cx="1484775" cy="1484775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16" name="Rectangle 15"/>
          <p:cNvSpPr/>
          <p:nvPr/>
        </p:nvSpPr>
        <p:spPr>
          <a:xfrm>
            <a:off x="6498398" y="5229602"/>
            <a:ext cx="136111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b="1" dirty="0">
                <a:latin typeface="Twinkl" pitchFamily="2" charset="0"/>
                <a:ea typeface="ＭＳ Ｐゴシック" panose="020B0600070205080204" pitchFamily="34" charset="-128"/>
              </a:rPr>
              <a:t>Agriculture</a:t>
            </a:r>
          </a:p>
          <a:p>
            <a:pPr algn="ctr"/>
            <a:r>
              <a:rPr lang="en-GB" b="1" dirty="0">
                <a:latin typeface="Twinkl" pitchFamily="2" charset="0"/>
                <a:ea typeface="ＭＳ Ｐゴシック" panose="020B0600070205080204" pitchFamily="34" charset="-128"/>
              </a:rPr>
              <a:t>farming</a:t>
            </a:r>
            <a:endParaRPr lang="en-GB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11007">
            <a:off x="7555135" y="4746886"/>
            <a:ext cx="1072136" cy="234401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6246038" y="3579206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4924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10" grpId="0" animBg="1"/>
      <p:bldP spid="12" grpId="0"/>
      <p:bldP spid="14" grpId="0" animBg="1"/>
      <p:bldP spid="16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981199" y="374120"/>
            <a:ext cx="8220075" cy="1111780"/>
          </a:xfrm>
        </p:spPr>
        <p:txBody>
          <a:bodyPr/>
          <a:lstStyle/>
          <a:p>
            <a:pPr algn="ctr"/>
            <a:r>
              <a:rPr lang="en-GB" sz="3400" dirty="0">
                <a:latin typeface="+mn-lt"/>
              </a:rPr>
              <a:t>Which Gases Cause Global Warming?</a:t>
            </a:r>
          </a:p>
        </p:txBody>
      </p:sp>
      <p:sp>
        <p:nvSpPr>
          <p:cNvPr id="4" name="Rectangle 3"/>
          <p:cNvSpPr/>
          <p:nvPr/>
        </p:nvSpPr>
        <p:spPr>
          <a:xfrm>
            <a:off x="2279650" y="1377861"/>
            <a:ext cx="7632700" cy="784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Some of the gases that are created through agriculture and manufacturing are particularly harmful to the planet. These are known as greenhouse gases and include: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4240" y="2472907"/>
            <a:ext cx="1281327" cy="17900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64" y="4813502"/>
            <a:ext cx="1892663" cy="11852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058" y="3316669"/>
            <a:ext cx="1400835" cy="15182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209" y="3408528"/>
            <a:ext cx="1373371" cy="1373368"/>
          </a:xfrm>
          <a:prstGeom prst="ellipse">
            <a:avLst/>
          </a:prstGeom>
          <a:ln w="19050">
            <a:solidFill>
              <a:srgbClr val="009285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307" y="4669937"/>
            <a:ext cx="758076" cy="137349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473955" y="2580210"/>
            <a:ext cx="2082296" cy="784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Water </a:t>
            </a:r>
            <a:r>
              <a:rPr lang="en-US" altLang="en-US" sz="1700" b="1" dirty="0" err="1">
                <a:solidFill>
                  <a:srgbClr val="009285"/>
                </a:solidFill>
                <a:latin typeface="Twinkl" pitchFamily="2" charset="0"/>
              </a:rPr>
              <a:t>Vapour</a:t>
            </a: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 (H</a:t>
            </a:r>
            <a:r>
              <a:rPr lang="en-US" altLang="en-US" sz="1700" b="1" baseline="-25000" dirty="0">
                <a:solidFill>
                  <a:srgbClr val="009285"/>
                </a:solidFill>
                <a:latin typeface="Twinkl" pitchFamily="2" charset="0"/>
              </a:rPr>
              <a:t>2</a:t>
            </a: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0)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Created through the heating of water.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462">
            <a:off x="2705726" y="2191397"/>
            <a:ext cx="1016386" cy="28439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167672" y="4442868"/>
            <a:ext cx="2301822" cy="1046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Carbon Dioxide (CO</a:t>
            </a:r>
            <a:r>
              <a:rPr lang="en-US" altLang="en-US" sz="1700" b="1" baseline="-25000" dirty="0">
                <a:solidFill>
                  <a:srgbClr val="009285"/>
                </a:solidFill>
                <a:latin typeface="Twinkl" pitchFamily="2" charset="0"/>
              </a:rPr>
              <a:t>2</a:t>
            </a: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Fossil fuels like coal and petrol release CO2 when burned.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4573" flipH="1">
            <a:off x="4078057" y="4256997"/>
            <a:ext cx="1123214" cy="31428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600321" y="2055137"/>
            <a:ext cx="2649075" cy="784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Methane (CH</a:t>
            </a:r>
            <a:r>
              <a:rPr lang="en-US" altLang="en-US" sz="1700" b="1" baseline="-25000" dirty="0">
                <a:solidFill>
                  <a:srgbClr val="009285"/>
                </a:solidFill>
                <a:latin typeface="Twinkl" pitchFamily="2" charset="0"/>
              </a:rPr>
              <a:t>4</a:t>
            </a: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Digestive gases released by cows, pigs and chickens.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58743">
            <a:off x="5549577" y="2566371"/>
            <a:ext cx="1130554" cy="31634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340919" y="3171168"/>
            <a:ext cx="2301822" cy="784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Nitrous Oxide (N</a:t>
            </a:r>
            <a:r>
              <a:rPr lang="en-US" altLang="en-US" sz="1700" b="1" baseline="-25000" dirty="0">
                <a:solidFill>
                  <a:srgbClr val="009285"/>
                </a:solidFill>
                <a:latin typeface="Twinkl" pitchFamily="2" charset="0"/>
              </a:rPr>
              <a:t>2</a:t>
            </a: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0)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Known as laughing gas and used in hospitals.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4573" flipH="1" flipV="1">
            <a:off x="7363251" y="4118957"/>
            <a:ext cx="1123214" cy="28796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280959" y="5088274"/>
            <a:ext cx="2723565" cy="784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 b="1" dirty="0">
                <a:solidFill>
                  <a:srgbClr val="009285"/>
                </a:solidFill>
                <a:latin typeface="Twinkl" pitchFamily="2" charset="0"/>
              </a:rPr>
              <a:t>Hydrofluorocarbons (HFCs)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700" dirty="0">
                <a:latin typeface="Twinkl" pitchFamily="2" charset="0"/>
              </a:rPr>
              <a:t>Used in fridge freezers and air conditioning units.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6962">
            <a:off x="6875455" y="4553258"/>
            <a:ext cx="1016386" cy="28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8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981199" y="478895"/>
            <a:ext cx="8220075" cy="1492780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How Do Greenhouse Gases Change the Climate?</a:t>
            </a:r>
          </a:p>
        </p:txBody>
      </p:sp>
      <p:sp>
        <p:nvSpPr>
          <p:cNvPr id="8" name="Rectangle 7"/>
          <p:cNvSpPr/>
          <p:nvPr/>
        </p:nvSpPr>
        <p:spPr>
          <a:xfrm>
            <a:off x="2697193" y="1831847"/>
            <a:ext cx="721515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Just like a greenhouse, the Sun’s rays can enter the Earth’s atmosphere, but then become trapped inside by greenhouse gases.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156" y="2864131"/>
            <a:ext cx="3909294" cy="299248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8249" y="2969402"/>
            <a:ext cx="3646672" cy="271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1699404"/>
            <a:ext cx="1716964" cy="515859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191914" y="2574361"/>
            <a:ext cx="2580593" cy="2580593"/>
          </a:xfrm>
          <a:prstGeom prst="ellipse">
            <a:avLst/>
          </a:prstGeom>
          <a:solidFill>
            <a:srgbClr val="00928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This means that temperatures are slowly increasing all over the planet.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6402" y="2628900"/>
            <a:ext cx="1245948" cy="3429000"/>
            <a:chOff x="6042155" y="2181710"/>
            <a:chExt cx="1245948" cy="3429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2155" y="2181710"/>
              <a:ext cx="1245948" cy="3429000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/>
          </p:nvSpPr>
          <p:spPr>
            <a:xfrm>
              <a:off x="6524625" y="2343150"/>
              <a:ext cx="280988" cy="2784804"/>
            </a:xfrm>
            <a:prstGeom prst="roundRect">
              <a:avLst>
                <a:gd name="adj" fmla="val 37006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9258418" y="4832827"/>
            <a:ext cx="64253" cy="573982"/>
          </a:xfrm>
          <a:prstGeom prst="roundRect">
            <a:avLst/>
          </a:prstGeom>
          <a:solidFill>
            <a:srgbClr val="BF0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Oval 2"/>
          <p:cNvSpPr/>
          <p:nvPr/>
        </p:nvSpPr>
        <p:spPr>
          <a:xfrm>
            <a:off x="9214164" y="5354657"/>
            <a:ext cx="151192" cy="151192"/>
          </a:xfrm>
          <a:prstGeom prst="ellipse">
            <a:avLst/>
          </a:prstGeom>
          <a:solidFill>
            <a:srgbClr val="BF0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9258418" y="3149284"/>
            <a:ext cx="64253" cy="1702593"/>
          </a:xfrm>
          <a:prstGeom prst="roundRect">
            <a:avLst/>
          </a:prstGeom>
          <a:solidFill>
            <a:srgbClr val="BF0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/>
          <p:cNvSpPr/>
          <p:nvPr/>
        </p:nvSpPr>
        <p:spPr>
          <a:xfrm>
            <a:off x="4377302" y="3551167"/>
            <a:ext cx="2757558" cy="275755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This is known as global warming. These small changes can have a dramatic impact on different places.</a:t>
            </a:r>
          </a:p>
        </p:txBody>
      </p:sp>
    </p:spTree>
    <p:extLst>
      <p:ext uri="{BB962C8B-B14F-4D97-AF65-F5344CB8AC3E}">
        <p14:creationId xmlns:p14="http://schemas.microsoft.com/office/powerpoint/2010/main" val="16338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981199" y="478895"/>
            <a:ext cx="8220075" cy="1492780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What Is Being Affected by 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Climate Change?</a:t>
            </a:r>
          </a:p>
        </p:txBody>
      </p:sp>
      <p:sp>
        <p:nvSpPr>
          <p:cNvPr id="8" name="Rectangle 7"/>
          <p:cNvSpPr/>
          <p:nvPr/>
        </p:nvSpPr>
        <p:spPr>
          <a:xfrm>
            <a:off x="2279650" y="1791185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Global warming is the main cause of climate change. The effects of climate change include: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4640" y="2681905"/>
            <a:ext cx="1494190" cy="1494190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3471589" y="4307234"/>
            <a:ext cx="108028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Shrinking glaciers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7910" y="4726867"/>
            <a:ext cx="1515516" cy="1515516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87203">
            <a:off x="4356085" y="3996861"/>
            <a:ext cx="1072136" cy="234401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5720592" y="5582037"/>
            <a:ext cx="134410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Rising sea levels 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11287">
            <a:off x="5477507" y="4985586"/>
            <a:ext cx="1072136" cy="23440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8002" y="3053768"/>
            <a:ext cx="1484912" cy="1484912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27" name="Rectangle 26"/>
          <p:cNvSpPr/>
          <p:nvPr/>
        </p:nvSpPr>
        <p:spPr>
          <a:xfrm>
            <a:off x="5139396" y="2386213"/>
            <a:ext cx="1849595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Plant species shifting locations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97998" flipH="1">
            <a:off x="6485893" y="3433498"/>
            <a:ext cx="1094018" cy="2391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9489" y="2214228"/>
            <a:ext cx="1494190" cy="1494190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31" name="Rectangle 30"/>
          <p:cNvSpPr/>
          <p:nvPr/>
        </p:nvSpPr>
        <p:spPr>
          <a:xfrm>
            <a:off x="8182276" y="3781095"/>
            <a:ext cx="1948074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Animal species becoming endangered 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70166" flipV="1">
            <a:off x="7376545" y="3402833"/>
            <a:ext cx="1124016" cy="24574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6007" y="4134887"/>
            <a:ext cx="1445007" cy="1445005"/>
          </a:xfrm>
          <a:prstGeom prst="ellipse">
            <a:avLst/>
          </a:prstGeom>
          <a:ln w="28575">
            <a:solidFill>
              <a:srgbClr val="009285"/>
            </a:solidFill>
          </a:ln>
        </p:spPr>
      </p:pic>
      <p:sp>
        <p:nvSpPr>
          <p:cNvPr id="34" name="Rectangle 33"/>
          <p:cNvSpPr/>
          <p:nvPr/>
        </p:nvSpPr>
        <p:spPr>
          <a:xfrm>
            <a:off x="7899568" y="5330355"/>
            <a:ext cx="201278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b="1" dirty="0"/>
              <a:t>Trees and plants flowering much earlier in the year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14136">
            <a:off x="8075153" y="4783103"/>
            <a:ext cx="1134862" cy="248112"/>
          </a:xfrm>
          <a:prstGeom prst="rect">
            <a:avLst/>
          </a:prstGeom>
        </p:spPr>
      </p:pic>
      <p:sp>
        <p:nvSpPr>
          <p:cNvPr id="37" name="Oval 36"/>
          <p:cNvSpPr/>
          <p:nvPr/>
        </p:nvSpPr>
        <p:spPr>
          <a:xfrm>
            <a:off x="3078818" y="2656838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1</a:t>
            </a:r>
          </a:p>
        </p:txBody>
      </p:sp>
      <p:sp>
        <p:nvSpPr>
          <p:cNvPr id="38" name="Oval 37"/>
          <p:cNvSpPr/>
          <p:nvPr/>
        </p:nvSpPr>
        <p:spPr>
          <a:xfrm>
            <a:off x="4022033" y="5601745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2</a:t>
            </a:r>
          </a:p>
        </p:txBody>
      </p:sp>
      <p:sp>
        <p:nvSpPr>
          <p:cNvPr id="39" name="Oval 38"/>
          <p:cNvSpPr/>
          <p:nvPr/>
        </p:nvSpPr>
        <p:spPr>
          <a:xfrm>
            <a:off x="5997502" y="4196592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3</a:t>
            </a:r>
          </a:p>
        </p:txBody>
      </p:sp>
      <p:sp>
        <p:nvSpPr>
          <p:cNvPr id="40" name="Oval 39"/>
          <p:cNvSpPr/>
          <p:nvPr/>
        </p:nvSpPr>
        <p:spPr>
          <a:xfrm>
            <a:off x="7899568" y="2397391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5</a:t>
            </a:r>
          </a:p>
        </p:txBody>
      </p:sp>
      <p:sp>
        <p:nvSpPr>
          <p:cNvPr id="41" name="Oval 40"/>
          <p:cNvSpPr/>
          <p:nvPr/>
        </p:nvSpPr>
        <p:spPr>
          <a:xfrm>
            <a:off x="7532814" y="4016069"/>
            <a:ext cx="534290" cy="534290"/>
          </a:xfrm>
          <a:prstGeom prst="ellipse">
            <a:avLst/>
          </a:prstGeom>
          <a:solidFill>
            <a:srgbClr val="00928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2512229"/>
            <a:ext cx="1880481" cy="434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3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7" grpId="0"/>
      <p:bldP spid="31" grpId="0"/>
      <p:bldP spid="34" grpId="0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322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Twinkl</vt:lpstr>
      <vt:lpstr>Office Theme</vt:lpstr>
      <vt:lpstr>PowerPoint Presentation</vt:lpstr>
      <vt:lpstr>What Is Climate Change?</vt:lpstr>
      <vt:lpstr>Why Is the World’s Climate Changing?</vt:lpstr>
      <vt:lpstr>Which Gases Cause Global Warming?</vt:lpstr>
      <vt:lpstr>How Do Greenhouse Gases Change the Climate?</vt:lpstr>
      <vt:lpstr>What Is Being Affected by  Climate Change?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2</cp:revision>
  <dcterms:created xsi:type="dcterms:W3CDTF">2021-01-15T12:11:00Z</dcterms:created>
  <dcterms:modified xsi:type="dcterms:W3CDTF">2021-01-15T12:18:43Z</dcterms:modified>
</cp:coreProperties>
</file>