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48" r:id="rId1"/>
  </p:sldMasterIdLst>
  <p:sldIdLst>
    <p:sldId id="256" r:id="rId2"/>
    <p:sldId id="264" r:id="rId3"/>
    <p:sldId id="269" r:id="rId4"/>
    <p:sldId id="257" r:id="rId5"/>
    <p:sldId id="265" r:id="rId6"/>
    <p:sldId id="267" r:id="rId7"/>
    <p:sldId id="266" r:id="rId8"/>
    <p:sldId id="270" r:id="rId9"/>
    <p:sldId id="259" r:id="rId10"/>
    <p:sldId id="268" r:id="rId11"/>
    <p:sldId id="262"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6" d="100"/>
          <a:sy n="86" d="100"/>
        </p:scale>
        <p:origin x="654"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902F6-6829-4AA3-8C2C-AC1B057AB94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7DF5C0C-157D-4BDD-A2FC-8C1CC2461A0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25CEF6F-81AD-426B-B032-2741FB481620}"/>
              </a:ext>
            </a:extLst>
          </p:cNvPr>
          <p:cNvSpPr>
            <a:spLocks noGrp="1"/>
          </p:cNvSpPr>
          <p:nvPr>
            <p:ph type="dt" sz="half" idx="10"/>
          </p:nvPr>
        </p:nvSpPr>
        <p:spPr/>
        <p:txBody>
          <a:bodyPr/>
          <a:lstStyle/>
          <a:p>
            <a:fld id="{90B32FE6-FADB-4A66-99BD-5D28C48CA045}" type="datetimeFigureOut">
              <a:rPr lang="en-US" smtClean="0"/>
              <a:t>1/7/2021</a:t>
            </a:fld>
            <a:endParaRPr lang="en-US"/>
          </a:p>
        </p:txBody>
      </p:sp>
      <p:sp>
        <p:nvSpPr>
          <p:cNvPr id="5" name="Footer Placeholder 4">
            <a:extLst>
              <a:ext uri="{FF2B5EF4-FFF2-40B4-BE49-F238E27FC236}">
                <a16:creationId xmlns:a16="http://schemas.microsoft.com/office/drawing/2014/main" id="{D66CEFFB-8B7B-4B57-951D-4C6F84F34B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DBF372-D267-4EE1-9DBE-F95D6F57EF87}"/>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22568366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61151-6F7D-4691-8C74-633686319BE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EB27CA8-2F7D-4AB4-B5A6-A9EEFE94562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8BDFFB3-CA03-4C99-BFEB-383618291116}"/>
              </a:ext>
            </a:extLst>
          </p:cNvPr>
          <p:cNvSpPr>
            <a:spLocks noGrp="1"/>
          </p:cNvSpPr>
          <p:nvPr>
            <p:ph type="dt" sz="half" idx="10"/>
          </p:nvPr>
        </p:nvSpPr>
        <p:spPr/>
        <p:txBody>
          <a:bodyPr/>
          <a:lstStyle/>
          <a:p>
            <a:fld id="{90B32FE6-FADB-4A66-99BD-5D28C48CA045}" type="datetimeFigureOut">
              <a:rPr lang="en-US" smtClean="0"/>
              <a:t>1/7/2021</a:t>
            </a:fld>
            <a:endParaRPr lang="en-US"/>
          </a:p>
        </p:txBody>
      </p:sp>
      <p:sp>
        <p:nvSpPr>
          <p:cNvPr id="5" name="Footer Placeholder 4">
            <a:extLst>
              <a:ext uri="{FF2B5EF4-FFF2-40B4-BE49-F238E27FC236}">
                <a16:creationId xmlns:a16="http://schemas.microsoft.com/office/drawing/2014/main" id="{F2A9FA97-F47F-4EA6-A172-1E61EDCA71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3E788D-1036-48EF-9BCD-40C3D96FBB8D}"/>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17137481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63EB27-FE93-42CC-A692-3568C1B7167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3499ED2-D2FB-460D-9AF7-355C1DE57A5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7A5F9448-1684-4A13-BA8F-1E86B7686C96}"/>
              </a:ext>
            </a:extLst>
          </p:cNvPr>
          <p:cNvSpPr>
            <a:spLocks noGrp="1"/>
          </p:cNvSpPr>
          <p:nvPr>
            <p:ph type="dt" sz="half" idx="10"/>
          </p:nvPr>
        </p:nvSpPr>
        <p:spPr/>
        <p:txBody>
          <a:bodyPr/>
          <a:lstStyle/>
          <a:p>
            <a:fld id="{90B32FE6-FADB-4A66-99BD-5D28C48CA045}" type="datetimeFigureOut">
              <a:rPr lang="en-US" smtClean="0"/>
              <a:t>1/7/2021</a:t>
            </a:fld>
            <a:endParaRPr lang="en-US"/>
          </a:p>
        </p:txBody>
      </p:sp>
      <p:sp>
        <p:nvSpPr>
          <p:cNvPr id="5" name="Footer Placeholder 4">
            <a:extLst>
              <a:ext uri="{FF2B5EF4-FFF2-40B4-BE49-F238E27FC236}">
                <a16:creationId xmlns:a16="http://schemas.microsoft.com/office/drawing/2014/main" id="{A18D45C6-07DA-42CB-819D-A5E3441EA00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32E9BE-BB41-4E8B-9292-CD19A9B47502}"/>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18913290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2EE40-B956-461A-97BB-2315AA83533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7A0DBE7-3A98-4D7D-85CD-D01D71C69B6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DC8DDBA-EE67-4CCA-BBD1-6F4050EF9E8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D05B4AE-59D4-4835-A19D-F0A680F0DD0B}"/>
              </a:ext>
            </a:extLst>
          </p:cNvPr>
          <p:cNvSpPr>
            <a:spLocks noGrp="1"/>
          </p:cNvSpPr>
          <p:nvPr>
            <p:ph type="dt" sz="half" idx="10"/>
          </p:nvPr>
        </p:nvSpPr>
        <p:spPr/>
        <p:txBody>
          <a:bodyPr/>
          <a:lstStyle/>
          <a:p>
            <a:fld id="{90B32FE6-FADB-4A66-99BD-5D28C48CA045}" type="datetimeFigureOut">
              <a:rPr lang="en-US" smtClean="0"/>
              <a:t>1/7/2021</a:t>
            </a:fld>
            <a:endParaRPr lang="en-US"/>
          </a:p>
        </p:txBody>
      </p:sp>
      <p:sp>
        <p:nvSpPr>
          <p:cNvPr id="6" name="Footer Placeholder 5">
            <a:extLst>
              <a:ext uri="{FF2B5EF4-FFF2-40B4-BE49-F238E27FC236}">
                <a16:creationId xmlns:a16="http://schemas.microsoft.com/office/drawing/2014/main" id="{BDE2AE83-8C9E-4666-B663-793D6CD785A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311B7A7-A2B8-40D7-A346-EE057F118CA4}"/>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29331444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AEC0E0-337B-4572-992F-398960E0294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C585970-23A0-48B6-AE85-C747D0FE0C1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1DDFA80-05A3-4FFA-8FA7-CF3596829E4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E61BCC1-1520-4A62-932D-C8EDD849CC5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86F801D-C0E7-4E98-A916-2FC3A98DC83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D311C04-EA76-4C5A-9A7B-B6AA41F6F593}"/>
              </a:ext>
            </a:extLst>
          </p:cNvPr>
          <p:cNvSpPr>
            <a:spLocks noGrp="1"/>
          </p:cNvSpPr>
          <p:nvPr>
            <p:ph type="dt" sz="half" idx="10"/>
          </p:nvPr>
        </p:nvSpPr>
        <p:spPr/>
        <p:txBody>
          <a:bodyPr/>
          <a:lstStyle/>
          <a:p>
            <a:fld id="{90B32FE6-FADB-4A66-99BD-5D28C48CA045}" type="datetimeFigureOut">
              <a:rPr lang="en-US" smtClean="0"/>
              <a:t>1/7/2021</a:t>
            </a:fld>
            <a:endParaRPr lang="en-US"/>
          </a:p>
        </p:txBody>
      </p:sp>
      <p:sp>
        <p:nvSpPr>
          <p:cNvPr id="8" name="Footer Placeholder 7">
            <a:extLst>
              <a:ext uri="{FF2B5EF4-FFF2-40B4-BE49-F238E27FC236}">
                <a16:creationId xmlns:a16="http://schemas.microsoft.com/office/drawing/2014/main" id="{3E21A70C-FCA7-4B05-B8EE-38BDBC535BD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4CA576F-5650-4F5A-A898-2CFB0AF61B09}"/>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18398387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BE11C-DE1F-4E49-A356-AEA09768A81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F6F41A2-09BA-4889-B206-BA2B8D707E51}"/>
              </a:ext>
            </a:extLst>
          </p:cNvPr>
          <p:cNvSpPr>
            <a:spLocks noGrp="1"/>
          </p:cNvSpPr>
          <p:nvPr>
            <p:ph type="dt" sz="half" idx="10"/>
          </p:nvPr>
        </p:nvSpPr>
        <p:spPr/>
        <p:txBody>
          <a:bodyPr/>
          <a:lstStyle/>
          <a:p>
            <a:fld id="{90B32FE6-FADB-4A66-99BD-5D28C48CA045}" type="datetimeFigureOut">
              <a:rPr lang="en-US" smtClean="0"/>
              <a:t>1/7/2021</a:t>
            </a:fld>
            <a:endParaRPr lang="en-US"/>
          </a:p>
        </p:txBody>
      </p:sp>
      <p:sp>
        <p:nvSpPr>
          <p:cNvPr id="4" name="Footer Placeholder 3">
            <a:extLst>
              <a:ext uri="{FF2B5EF4-FFF2-40B4-BE49-F238E27FC236}">
                <a16:creationId xmlns:a16="http://schemas.microsoft.com/office/drawing/2014/main" id="{3C0AAAAB-F10B-4B8A-8510-0B6FFCB3EF9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BE65C51-5A96-4BEB-A47B-643E90448FA1}"/>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11927396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22E3B44-FF88-4B16-A614-60BBBD24FD5D}"/>
              </a:ext>
            </a:extLst>
          </p:cNvPr>
          <p:cNvSpPr>
            <a:spLocks noGrp="1"/>
          </p:cNvSpPr>
          <p:nvPr>
            <p:ph type="dt" sz="half" idx="10"/>
          </p:nvPr>
        </p:nvSpPr>
        <p:spPr/>
        <p:txBody>
          <a:bodyPr/>
          <a:lstStyle/>
          <a:p>
            <a:fld id="{90B32FE6-FADB-4A66-99BD-5D28C48CA045}" type="datetimeFigureOut">
              <a:rPr lang="en-US" smtClean="0"/>
              <a:t>1/7/2021</a:t>
            </a:fld>
            <a:endParaRPr lang="en-US"/>
          </a:p>
        </p:txBody>
      </p:sp>
      <p:sp>
        <p:nvSpPr>
          <p:cNvPr id="3" name="Footer Placeholder 2">
            <a:extLst>
              <a:ext uri="{FF2B5EF4-FFF2-40B4-BE49-F238E27FC236}">
                <a16:creationId xmlns:a16="http://schemas.microsoft.com/office/drawing/2014/main" id="{9A3EF39C-9C41-43F0-A610-E2F60893F53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5B86E13-BC90-4576-B469-F6885C0E4347}"/>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2558118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F34B08-1018-406C-B656-C818733C709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61046AB-4C9F-4067-BA01-8FC6186AC30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16D7972-0CC7-48B6-8B9B-B2C0D2F758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310EBC0-FA98-49FF-AD40-E23DF7DFF545}"/>
              </a:ext>
            </a:extLst>
          </p:cNvPr>
          <p:cNvSpPr>
            <a:spLocks noGrp="1"/>
          </p:cNvSpPr>
          <p:nvPr>
            <p:ph type="dt" sz="half" idx="10"/>
          </p:nvPr>
        </p:nvSpPr>
        <p:spPr/>
        <p:txBody>
          <a:bodyPr/>
          <a:lstStyle/>
          <a:p>
            <a:fld id="{90B32FE6-FADB-4A66-99BD-5D28C48CA045}" type="datetimeFigureOut">
              <a:rPr lang="en-US" smtClean="0"/>
              <a:t>1/7/2021</a:t>
            </a:fld>
            <a:endParaRPr lang="en-US"/>
          </a:p>
        </p:txBody>
      </p:sp>
      <p:sp>
        <p:nvSpPr>
          <p:cNvPr id="6" name="Footer Placeholder 5">
            <a:extLst>
              <a:ext uri="{FF2B5EF4-FFF2-40B4-BE49-F238E27FC236}">
                <a16:creationId xmlns:a16="http://schemas.microsoft.com/office/drawing/2014/main" id="{F137F005-F73A-4F83-B9DA-D461C8F9C0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82F1200-6C7A-4CA3-B5E0-55D14F330D1D}"/>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17096213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9EE91-4A02-4054-9B1E-6CC29705107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5A50123-9485-4890-BBAF-D643D3506B8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988734A-8A40-4D78-B09A-3760DE5AE9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39FDCA6-54B4-4AF1-BAE3-ABEE184A4A68}"/>
              </a:ext>
            </a:extLst>
          </p:cNvPr>
          <p:cNvSpPr>
            <a:spLocks noGrp="1"/>
          </p:cNvSpPr>
          <p:nvPr>
            <p:ph type="dt" sz="half" idx="10"/>
          </p:nvPr>
        </p:nvSpPr>
        <p:spPr/>
        <p:txBody>
          <a:bodyPr/>
          <a:lstStyle/>
          <a:p>
            <a:fld id="{90B32FE6-FADB-4A66-99BD-5D28C48CA045}" type="datetimeFigureOut">
              <a:rPr lang="en-US" smtClean="0"/>
              <a:t>1/7/2021</a:t>
            </a:fld>
            <a:endParaRPr lang="en-US"/>
          </a:p>
        </p:txBody>
      </p:sp>
      <p:sp>
        <p:nvSpPr>
          <p:cNvPr id="6" name="Footer Placeholder 5">
            <a:extLst>
              <a:ext uri="{FF2B5EF4-FFF2-40B4-BE49-F238E27FC236}">
                <a16:creationId xmlns:a16="http://schemas.microsoft.com/office/drawing/2014/main" id="{67175FF8-9D57-4EC0-A071-0A09202AEE6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F69366D-E511-4ECD-87A8-605F7B6C10E5}"/>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20913293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3124B-7B98-4920-90F3-2FBF19F6CED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BCA1C67-0EE9-4284-BF23-0E529848170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8D33A4B-562A-4CE6-9C0F-DDB99E97799B}"/>
              </a:ext>
            </a:extLst>
          </p:cNvPr>
          <p:cNvSpPr>
            <a:spLocks noGrp="1"/>
          </p:cNvSpPr>
          <p:nvPr>
            <p:ph type="dt" sz="half" idx="10"/>
          </p:nvPr>
        </p:nvSpPr>
        <p:spPr/>
        <p:txBody>
          <a:bodyPr/>
          <a:lstStyle/>
          <a:p>
            <a:fld id="{90B32FE6-FADB-4A66-99BD-5D28C48CA045}" type="datetimeFigureOut">
              <a:rPr lang="en-US" smtClean="0"/>
              <a:t>1/7/2021</a:t>
            </a:fld>
            <a:endParaRPr lang="en-US"/>
          </a:p>
        </p:txBody>
      </p:sp>
      <p:sp>
        <p:nvSpPr>
          <p:cNvPr id="5" name="Footer Placeholder 4">
            <a:extLst>
              <a:ext uri="{FF2B5EF4-FFF2-40B4-BE49-F238E27FC236}">
                <a16:creationId xmlns:a16="http://schemas.microsoft.com/office/drawing/2014/main" id="{2DB1095A-7CB9-4508-96AE-1B8D5FB9C0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03ED45B-9FE3-4BC3-A8CD-C529352A2602}"/>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17392577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A24926-32B2-42D4-BD57-5DC2B7BBB11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1EC7493-ABC6-468B-BED0-262422B9C6B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7082464-DC1B-4CE2-A816-D2F627B3AAB3}"/>
              </a:ext>
            </a:extLst>
          </p:cNvPr>
          <p:cNvSpPr>
            <a:spLocks noGrp="1"/>
          </p:cNvSpPr>
          <p:nvPr>
            <p:ph type="dt" sz="half" idx="10"/>
          </p:nvPr>
        </p:nvSpPr>
        <p:spPr/>
        <p:txBody>
          <a:bodyPr/>
          <a:lstStyle/>
          <a:p>
            <a:fld id="{90B32FE6-FADB-4A66-99BD-5D28C48CA045}" type="datetimeFigureOut">
              <a:rPr lang="en-US" smtClean="0"/>
              <a:t>1/7/2021</a:t>
            </a:fld>
            <a:endParaRPr lang="en-US"/>
          </a:p>
        </p:txBody>
      </p:sp>
      <p:sp>
        <p:nvSpPr>
          <p:cNvPr id="5" name="Footer Placeholder 4">
            <a:extLst>
              <a:ext uri="{FF2B5EF4-FFF2-40B4-BE49-F238E27FC236}">
                <a16:creationId xmlns:a16="http://schemas.microsoft.com/office/drawing/2014/main" id="{490F795A-5112-481A-9499-B243D3D18C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CC7EF0E-8782-4ED6-B36F-70C5CB209D9A}"/>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42564555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ED2F6EB-5423-4019-9337-608AC76C82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5C7751E-B6E2-4D0C-92B6-CEEE13F1596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1EC5F7-3329-45FA-B773-99A510199A7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B32FE6-FADB-4A66-99BD-5D28C48CA045}" type="datetimeFigureOut">
              <a:rPr lang="en-US" smtClean="0"/>
              <a:t>1/7/2021</a:t>
            </a:fld>
            <a:endParaRPr lang="en-US"/>
          </a:p>
        </p:txBody>
      </p:sp>
      <p:sp>
        <p:nvSpPr>
          <p:cNvPr id="5" name="Footer Placeholder 4">
            <a:extLst>
              <a:ext uri="{FF2B5EF4-FFF2-40B4-BE49-F238E27FC236}">
                <a16:creationId xmlns:a16="http://schemas.microsoft.com/office/drawing/2014/main" id="{49D1C83F-97E6-4BDD-8831-557996ED3B4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730FC78-7475-487F-8314-780096C3C95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48F3B91-A4CC-420C-81E6-F653A4515DE5}" type="slidenum">
              <a:rPr lang="en-US" smtClean="0"/>
              <a:t>‹#›</a:t>
            </a:fld>
            <a:endParaRPr lang="en-US"/>
          </a:p>
        </p:txBody>
      </p:sp>
    </p:spTree>
    <p:extLst>
      <p:ext uri="{BB962C8B-B14F-4D97-AF65-F5344CB8AC3E}">
        <p14:creationId xmlns:p14="http://schemas.microsoft.com/office/powerpoint/2010/main" val="39578553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youtu.be/j3xjCOgzSjU" TargetMode="External"/><Relationship Id="rId2" Type="http://schemas.openxmlformats.org/officeDocument/2006/relationships/hyperlink" Target="https://whiterosemaths.com/homelearning/year-3/week-10-number-multiplication-division/"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hiterosemaths.com/homelearning/year-3/week-10-number-multiplication-division/"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youtu.be/j3xjCOgzSjU"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967567A-65EF-4D29-8592-92AB5CD2ECFD}"/>
              </a:ext>
            </a:extLst>
          </p:cNvPr>
          <p:cNvGraphicFramePr>
            <a:graphicFrameLocks noGrp="1"/>
          </p:cNvGraphicFramePr>
          <p:nvPr>
            <p:extLst>
              <p:ext uri="{D42A27DB-BD31-4B8C-83A1-F6EECF244321}">
                <p14:modId xmlns:p14="http://schemas.microsoft.com/office/powerpoint/2010/main" val="3775036663"/>
              </p:ext>
            </p:extLst>
          </p:nvPr>
        </p:nvGraphicFramePr>
        <p:xfrm>
          <a:off x="500136" y="475349"/>
          <a:ext cx="10217427" cy="6043793"/>
        </p:xfrm>
        <a:graphic>
          <a:graphicData uri="http://schemas.openxmlformats.org/drawingml/2006/table">
            <a:tbl>
              <a:tblPr firstRow="1" bandRow="1">
                <a:tableStyleId>{5C22544A-7EE6-4342-B048-85BDC9FD1C3A}</a:tableStyleId>
              </a:tblPr>
              <a:tblGrid>
                <a:gridCol w="2362323">
                  <a:extLst>
                    <a:ext uri="{9D8B030D-6E8A-4147-A177-3AD203B41FA5}">
                      <a16:colId xmlns:a16="http://schemas.microsoft.com/office/drawing/2014/main" val="909745361"/>
                    </a:ext>
                  </a:extLst>
                </a:gridCol>
                <a:gridCol w="2249830">
                  <a:extLst>
                    <a:ext uri="{9D8B030D-6E8A-4147-A177-3AD203B41FA5}">
                      <a16:colId xmlns:a16="http://schemas.microsoft.com/office/drawing/2014/main" val="3760883491"/>
                    </a:ext>
                  </a:extLst>
                </a:gridCol>
                <a:gridCol w="2225969">
                  <a:extLst>
                    <a:ext uri="{9D8B030D-6E8A-4147-A177-3AD203B41FA5}">
                      <a16:colId xmlns:a16="http://schemas.microsoft.com/office/drawing/2014/main" val="1791884129"/>
                    </a:ext>
                  </a:extLst>
                </a:gridCol>
                <a:gridCol w="3379305">
                  <a:extLst>
                    <a:ext uri="{9D8B030D-6E8A-4147-A177-3AD203B41FA5}">
                      <a16:colId xmlns:a16="http://schemas.microsoft.com/office/drawing/2014/main" val="1377707245"/>
                    </a:ext>
                  </a:extLst>
                </a:gridCol>
              </a:tblGrid>
              <a:tr h="393404">
                <a:tc>
                  <a:txBody>
                    <a:bodyPr/>
                    <a:lstStyle/>
                    <a:p>
                      <a:r>
                        <a:rPr lang="en-GB" dirty="0"/>
                        <a:t>Subject</a:t>
                      </a:r>
                      <a:endParaRPr lang="en-US" dirty="0"/>
                    </a:p>
                  </a:txBody>
                  <a:tcPr/>
                </a:tc>
                <a:tc>
                  <a:txBody>
                    <a:bodyPr/>
                    <a:lstStyle/>
                    <a:p>
                      <a:r>
                        <a:rPr lang="en-GB" dirty="0"/>
                        <a:t>Subject/Website</a:t>
                      </a:r>
                      <a:endParaRPr lang="en-US" dirty="0"/>
                    </a:p>
                  </a:txBody>
                  <a:tcPr/>
                </a:tc>
                <a:tc>
                  <a:txBody>
                    <a:bodyPr/>
                    <a:lstStyle/>
                    <a:p>
                      <a:r>
                        <a:rPr lang="en-GB" dirty="0"/>
                        <a:t>Topic</a:t>
                      </a:r>
                      <a:endParaRPr lang="en-US" dirty="0"/>
                    </a:p>
                  </a:txBody>
                  <a:tcPr/>
                </a:tc>
                <a:tc>
                  <a:txBody>
                    <a:bodyPr/>
                    <a:lstStyle/>
                    <a:p>
                      <a:r>
                        <a:rPr lang="en-GB" dirty="0"/>
                        <a:t>Activity/ Instruction</a:t>
                      </a:r>
                      <a:endParaRPr lang="en-US" dirty="0"/>
                    </a:p>
                  </a:txBody>
                  <a:tcPr/>
                </a:tc>
                <a:extLst>
                  <a:ext uri="{0D108BD9-81ED-4DB2-BD59-A6C34878D82A}">
                    <a16:rowId xmlns:a16="http://schemas.microsoft.com/office/drawing/2014/main" val="542989391"/>
                  </a:ext>
                </a:extLst>
              </a:tr>
              <a:tr h="662609">
                <a:tc>
                  <a:txBody>
                    <a:bodyPr/>
                    <a:lstStyle/>
                    <a:p>
                      <a:r>
                        <a:rPr lang="en-GB" dirty="0"/>
                        <a:t>Maths</a:t>
                      </a:r>
                      <a:endParaRPr lang="en-US" dirty="0"/>
                    </a:p>
                  </a:txBody>
                  <a:tcPr/>
                </a:tc>
                <a:tc>
                  <a:txBody>
                    <a:bodyPr/>
                    <a:lstStyle/>
                    <a:p>
                      <a:r>
                        <a:rPr lang="en-GB" dirty="0"/>
                        <a:t>White Rose </a:t>
                      </a:r>
                    </a:p>
                    <a:p>
                      <a:r>
                        <a:rPr lang="en-GB" dirty="0"/>
                        <a:t>Year 3 Autumn Block</a:t>
                      </a:r>
                    </a:p>
                    <a:p>
                      <a:r>
                        <a:rPr lang="en-GB" dirty="0"/>
                        <a:t>Multiplication and Division</a:t>
                      </a:r>
                      <a:endParaRPr lang="en-US" dirty="0"/>
                    </a:p>
                  </a:txBody>
                  <a:tcPr/>
                </a:tc>
                <a:tc>
                  <a:txBody>
                    <a:bodyPr/>
                    <a:lstStyle/>
                    <a:p>
                      <a:r>
                        <a:rPr lang="en-GB" dirty="0"/>
                        <a:t>Making Equal Groups by grouping</a:t>
                      </a:r>
                      <a:endParaRPr lang="en-US" dirty="0"/>
                    </a:p>
                  </a:txBody>
                  <a:tcPr/>
                </a:tc>
                <a:tc>
                  <a:txBody>
                    <a:bodyPr/>
                    <a:lstStyle/>
                    <a:p>
                      <a:pPr marL="285750" indent="-285750">
                        <a:buFont typeface="Arial" panose="020B0604020202020204" pitchFamily="34" charset="0"/>
                        <a:buChar char="•"/>
                      </a:pPr>
                      <a:r>
                        <a:rPr lang="en-GB" dirty="0"/>
                        <a:t>Watch the White Rose video and pause to complete the activities</a:t>
                      </a:r>
                    </a:p>
                    <a:p>
                      <a:pPr marL="285750" indent="-285750">
                        <a:buFont typeface="Arial" panose="020B0604020202020204" pitchFamily="34" charset="0"/>
                        <a:buChar char="•"/>
                      </a:pPr>
                      <a:r>
                        <a:rPr lang="en-GB" dirty="0"/>
                        <a:t>In the Math’s Folder you will find a related White Rose sheet and extension sheets.</a:t>
                      </a:r>
                      <a:endParaRPr lang="en-US" dirty="0"/>
                    </a:p>
                  </a:txBody>
                  <a:tcPr/>
                </a:tc>
                <a:extLst>
                  <a:ext uri="{0D108BD9-81ED-4DB2-BD59-A6C34878D82A}">
                    <a16:rowId xmlns:a16="http://schemas.microsoft.com/office/drawing/2014/main" val="3850158882"/>
                  </a:ext>
                </a:extLst>
              </a:tr>
              <a:tr h="431682">
                <a:tc gridSpan="4">
                  <a:txBody>
                    <a:bodyPr/>
                    <a:lstStyle/>
                    <a:p>
                      <a:r>
                        <a:rPr lang="en-US" dirty="0">
                          <a:hlinkClick r:id="rId2"/>
                        </a:rPr>
                        <a:t>https://whiterosemaths.com/homelearning/year-3/week-10-number-multiplication-division/</a:t>
                      </a:r>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1248644491"/>
                  </a:ext>
                </a:extLst>
              </a:tr>
              <a:tr h="457200">
                <a:tc>
                  <a:txBody>
                    <a:bodyPr/>
                    <a:lstStyle/>
                    <a:p>
                      <a:r>
                        <a:rPr lang="en-US" dirty="0"/>
                        <a:t>English</a:t>
                      </a:r>
                    </a:p>
                  </a:txBody>
                  <a:tcPr/>
                </a:tc>
                <a:tc>
                  <a:txBody>
                    <a:bodyPr/>
                    <a:lstStyle/>
                    <a:p>
                      <a:r>
                        <a:rPr lang="en-US" dirty="0" err="1"/>
                        <a:t>Spag</a:t>
                      </a:r>
                      <a:r>
                        <a:rPr lang="en-US" dirty="0"/>
                        <a:t> </a:t>
                      </a:r>
                      <a:r>
                        <a:rPr lang="en-US" sz="1600" dirty="0"/>
                        <a:t>(</a:t>
                      </a:r>
                      <a:r>
                        <a:rPr lang="en-US" sz="1600" dirty="0" err="1"/>
                        <a:t>spelling,punctuation</a:t>
                      </a:r>
                      <a:r>
                        <a:rPr lang="en-US" sz="1600" dirty="0"/>
                        <a:t> &amp; grammar)</a:t>
                      </a:r>
                    </a:p>
                  </a:txBody>
                  <a:tcPr/>
                </a:tc>
                <a:tc>
                  <a:txBody>
                    <a:bodyPr/>
                    <a:lstStyle/>
                    <a:p>
                      <a:r>
                        <a:rPr lang="en-US" dirty="0"/>
                        <a:t>Mixed Activities</a:t>
                      </a:r>
                    </a:p>
                  </a:txBody>
                  <a:tcPr/>
                </a:tc>
                <a:tc>
                  <a:txBody>
                    <a:bodyPr/>
                    <a:lstStyle/>
                    <a:p>
                      <a:r>
                        <a:rPr lang="en-US" dirty="0"/>
                        <a:t>Worksheet is in the English folder</a:t>
                      </a:r>
                    </a:p>
                  </a:txBody>
                  <a:tcPr/>
                </a:tc>
                <a:extLst>
                  <a:ext uri="{0D108BD9-81ED-4DB2-BD59-A6C34878D82A}">
                    <a16:rowId xmlns:a16="http://schemas.microsoft.com/office/drawing/2014/main" val="2907132898"/>
                  </a:ext>
                </a:extLst>
              </a:tr>
              <a:tr h="162879">
                <a:tc>
                  <a:txBody>
                    <a:bodyPr/>
                    <a:lstStyle/>
                    <a:p>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Writing</a:t>
                      </a:r>
                    </a:p>
                    <a:p>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Holiday News</a:t>
                      </a:r>
                    </a:p>
                    <a:p>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Use your planning sheet to help you write your ‘Holiday News’</a:t>
                      </a:r>
                    </a:p>
                  </a:txBody>
                  <a:tcPr/>
                </a:tc>
                <a:extLst>
                  <a:ext uri="{0D108BD9-81ED-4DB2-BD59-A6C34878D82A}">
                    <a16:rowId xmlns:a16="http://schemas.microsoft.com/office/drawing/2014/main" val="2883710108"/>
                  </a:ext>
                </a:extLst>
              </a:tr>
              <a:tr h="662609">
                <a:tc>
                  <a:txBody>
                    <a:bodyPr/>
                    <a:lstStyle/>
                    <a:p>
                      <a:r>
                        <a:rPr lang="en-US" dirty="0"/>
                        <a:t>Afternoon Activity</a:t>
                      </a:r>
                    </a:p>
                  </a:txBody>
                  <a:tcPr/>
                </a:tc>
                <a:tc>
                  <a:txBody>
                    <a:bodyPr/>
                    <a:lstStyle/>
                    <a:p>
                      <a:r>
                        <a:rPr lang="en-US" dirty="0"/>
                        <a:t>Autumn Pack</a:t>
                      </a:r>
                    </a:p>
                    <a:p>
                      <a:endParaRPr lang="en-US" dirty="0"/>
                    </a:p>
                  </a:txBody>
                  <a:tcPr/>
                </a:tc>
                <a:tc>
                  <a:txBody>
                    <a:bodyPr/>
                    <a:lstStyle/>
                    <a:p>
                      <a:r>
                        <a:rPr lang="en-US" dirty="0"/>
                        <a:t>Selection of activities</a:t>
                      </a:r>
                    </a:p>
                  </a:txBody>
                  <a:tcPr/>
                </a:tc>
                <a:tc>
                  <a:txBody>
                    <a:bodyPr/>
                    <a:lstStyle/>
                    <a:p>
                      <a:r>
                        <a:rPr lang="en-US" dirty="0"/>
                        <a:t>Choose a different activity for this afternoon.</a:t>
                      </a:r>
                    </a:p>
                  </a:txBody>
                  <a:tcPr/>
                </a:tc>
                <a:extLst>
                  <a:ext uri="{0D108BD9-81ED-4DB2-BD59-A6C34878D82A}">
                    <a16:rowId xmlns:a16="http://schemas.microsoft.com/office/drawing/2014/main" val="2441006576"/>
                  </a:ext>
                </a:extLst>
              </a:tr>
              <a:tr h="662609">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txBody>
                  <a:tcPr/>
                </a:tc>
                <a:extLst>
                  <a:ext uri="{0D108BD9-81ED-4DB2-BD59-A6C34878D82A}">
                    <a16:rowId xmlns:a16="http://schemas.microsoft.com/office/drawing/2014/main" val="3307107258"/>
                  </a:ext>
                </a:extLst>
              </a:tr>
              <a:tr h="662609">
                <a:tc>
                  <a:txBody>
                    <a:bodyPr/>
                    <a:lstStyle/>
                    <a:p>
                      <a:r>
                        <a:rPr lang="en-US" dirty="0"/>
                        <a:t>Worship</a:t>
                      </a:r>
                    </a:p>
                  </a:txBody>
                  <a:tcPr/>
                </a:tc>
                <a:tc>
                  <a:txBody>
                    <a:bodyPr/>
                    <a:lstStyle/>
                    <a:p>
                      <a:r>
                        <a:rPr lang="en-US" dirty="0"/>
                        <a:t>I sing-Pop</a:t>
                      </a:r>
                    </a:p>
                    <a:p>
                      <a:r>
                        <a:rPr lang="en-US" sz="1200" dirty="0">
                          <a:hlinkClick r:id="rId3"/>
                        </a:rPr>
                        <a:t>https://youtu.be/j3xjCOgzSjU</a:t>
                      </a:r>
                      <a:endParaRPr lang="en-US" sz="1200" dirty="0"/>
                    </a:p>
                  </a:txBody>
                  <a:tcPr/>
                </a:tc>
                <a:tc>
                  <a:txBody>
                    <a:bodyPr/>
                    <a:lstStyle/>
                    <a:p>
                      <a:endParaRPr lang="en-US" dirty="0"/>
                    </a:p>
                  </a:txBody>
                  <a:tcPr/>
                </a:tc>
                <a:tc>
                  <a:txBody>
                    <a:bodyPr/>
                    <a:lstStyle/>
                    <a:p>
                      <a:r>
                        <a:rPr lang="en-US" dirty="0"/>
                        <a:t>See link from </a:t>
                      </a:r>
                      <a:r>
                        <a:rPr lang="en-US" dirty="0" err="1"/>
                        <a:t>Mr</a:t>
                      </a:r>
                      <a:r>
                        <a:rPr lang="en-US" dirty="0"/>
                        <a:t> Debenham or on the last slide.</a:t>
                      </a:r>
                    </a:p>
                  </a:txBody>
                  <a:tcPr/>
                </a:tc>
                <a:extLst>
                  <a:ext uri="{0D108BD9-81ED-4DB2-BD59-A6C34878D82A}">
                    <a16:rowId xmlns:a16="http://schemas.microsoft.com/office/drawing/2014/main" val="2846137581"/>
                  </a:ext>
                </a:extLst>
              </a:tr>
            </a:tbl>
          </a:graphicData>
        </a:graphic>
      </p:graphicFrame>
      <p:sp>
        <p:nvSpPr>
          <p:cNvPr id="4" name="TextBox 3">
            <a:extLst>
              <a:ext uri="{FF2B5EF4-FFF2-40B4-BE49-F238E27FC236}">
                <a16:creationId xmlns:a16="http://schemas.microsoft.com/office/drawing/2014/main" id="{A6748567-6D2B-4A3A-85CD-633C9CDB100D}"/>
              </a:ext>
            </a:extLst>
          </p:cNvPr>
          <p:cNvSpPr txBox="1"/>
          <p:nvPr/>
        </p:nvSpPr>
        <p:spPr>
          <a:xfrm>
            <a:off x="2491408" y="106017"/>
            <a:ext cx="8892209" cy="369332"/>
          </a:xfrm>
          <a:prstGeom prst="rect">
            <a:avLst/>
          </a:prstGeom>
          <a:noFill/>
        </p:spPr>
        <p:txBody>
          <a:bodyPr wrap="square" rtlCol="0">
            <a:spAutoFit/>
          </a:bodyPr>
          <a:lstStyle/>
          <a:p>
            <a:r>
              <a:rPr lang="en-GB" dirty="0"/>
              <a:t>An Outline of Today’s Work         Friday 8</a:t>
            </a:r>
            <a:r>
              <a:rPr lang="en-GB" baseline="30000" dirty="0"/>
              <a:t>th</a:t>
            </a:r>
            <a:r>
              <a:rPr lang="en-GB" dirty="0"/>
              <a:t> January 2021</a:t>
            </a:r>
            <a:endParaRPr lang="en-US" dirty="0"/>
          </a:p>
        </p:txBody>
      </p:sp>
    </p:spTree>
    <p:extLst>
      <p:ext uri="{BB962C8B-B14F-4D97-AF65-F5344CB8AC3E}">
        <p14:creationId xmlns:p14="http://schemas.microsoft.com/office/powerpoint/2010/main" val="20315233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6CDF695-2724-445D-B22C-04BED297D6A0}"/>
              </a:ext>
            </a:extLst>
          </p:cNvPr>
          <p:cNvSpPr txBox="1"/>
          <p:nvPr/>
        </p:nvSpPr>
        <p:spPr>
          <a:xfrm>
            <a:off x="1993179" y="188893"/>
            <a:ext cx="7447548" cy="954107"/>
          </a:xfrm>
          <a:prstGeom prst="rect">
            <a:avLst/>
          </a:prstGeom>
          <a:noFill/>
        </p:spPr>
        <p:txBody>
          <a:bodyPr wrap="square" rtlCol="0">
            <a:spAutoFit/>
          </a:bodyPr>
          <a:lstStyle/>
          <a:p>
            <a:r>
              <a:rPr lang="en-GB" sz="2800" b="1" dirty="0"/>
              <a:t>                                   Maths :  </a:t>
            </a:r>
          </a:p>
          <a:p>
            <a:r>
              <a:rPr lang="en-GB" sz="2800" b="1" dirty="0"/>
              <a:t>           Making Equal Groups by - grouping </a:t>
            </a:r>
          </a:p>
        </p:txBody>
      </p:sp>
      <p:sp>
        <p:nvSpPr>
          <p:cNvPr id="8" name="TextBox 7">
            <a:extLst>
              <a:ext uri="{FF2B5EF4-FFF2-40B4-BE49-F238E27FC236}">
                <a16:creationId xmlns:a16="http://schemas.microsoft.com/office/drawing/2014/main" id="{7CA6D35C-3822-4D9C-9778-D8A34F0936C6}"/>
              </a:ext>
            </a:extLst>
          </p:cNvPr>
          <p:cNvSpPr txBox="1"/>
          <p:nvPr/>
        </p:nvSpPr>
        <p:spPr>
          <a:xfrm>
            <a:off x="543426" y="1547336"/>
            <a:ext cx="11105148" cy="1477328"/>
          </a:xfrm>
          <a:prstGeom prst="rect">
            <a:avLst/>
          </a:prstGeom>
          <a:noFill/>
        </p:spPr>
        <p:txBody>
          <a:bodyPr wrap="square" rtlCol="0">
            <a:spAutoFit/>
          </a:bodyPr>
          <a:lstStyle/>
          <a:p>
            <a:r>
              <a:rPr lang="en-GB" dirty="0"/>
              <a:t>Follow this link to the White Rose website to watch the video clip and pause to complete the activities. Have paper, a pencil and rubber ready to jot down your answers. </a:t>
            </a:r>
          </a:p>
          <a:p>
            <a:endParaRPr lang="en-GB" dirty="0"/>
          </a:p>
          <a:p>
            <a:endParaRPr lang="en-GB" dirty="0"/>
          </a:p>
          <a:p>
            <a:r>
              <a:rPr lang="en-GB" dirty="0">
                <a:hlinkClick r:id="rId2"/>
              </a:rPr>
              <a:t>           https://whiterosemaths.com/homelearning/year-3/week-10-number-multiplication-division/</a:t>
            </a:r>
            <a:endParaRPr lang="en-GB" dirty="0"/>
          </a:p>
        </p:txBody>
      </p:sp>
      <p:sp>
        <p:nvSpPr>
          <p:cNvPr id="11" name="TextBox 10">
            <a:extLst>
              <a:ext uri="{FF2B5EF4-FFF2-40B4-BE49-F238E27FC236}">
                <a16:creationId xmlns:a16="http://schemas.microsoft.com/office/drawing/2014/main" id="{F09087ED-1BC5-4EF1-9482-802A4C27DB76}"/>
              </a:ext>
            </a:extLst>
          </p:cNvPr>
          <p:cNvSpPr txBox="1"/>
          <p:nvPr/>
        </p:nvSpPr>
        <p:spPr>
          <a:xfrm>
            <a:off x="3304673" y="4572000"/>
            <a:ext cx="5582653" cy="1200329"/>
          </a:xfrm>
          <a:prstGeom prst="rect">
            <a:avLst/>
          </a:prstGeom>
          <a:solidFill>
            <a:schemeClr val="accent5">
              <a:lumMod val="60000"/>
              <a:lumOff val="40000"/>
            </a:schemeClr>
          </a:solidFill>
          <a:ln>
            <a:solidFill>
              <a:schemeClr val="accent4">
                <a:lumMod val="20000"/>
                <a:lumOff val="80000"/>
              </a:schemeClr>
            </a:solidFill>
          </a:ln>
        </p:spPr>
        <p:txBody>
          <a:bodyPr wrap="square" rtlCol="0">
            <a:spAutoFit/>
          </a:bodyPr>
          <a:lstStyle/>
          <a:p>
            <a:endParaRPr lang="en-GB" dirty="0"/>
          </a:p>
          <a:p>
            <a:pPr algn="just"/>
            <a:r>
              <a:rPr lang="en-GB" dirty="0"/>
              <a:t>  You will find related worksheets in the math’s folder on the Kingsland Website.   </a:t>
            </a:r>
          </a:p>
          <a:p>
            <a:pPr algn="just"/>
            <a:endParaRPr lang="en-GB" dirty="0"/>
          </a:p>
        </p:txBody>
      </p:sp>
    </p:spTree>
    <p:extLst>
      <p:ext uri="{BB962C8B-B14F-4D97-AF65-F5344CB8AC3E}">
        <p14:creationId xmlns:p14="http://schemas.microsoft.com/office/powerpoint/2010/main" val="25189776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tar: 5 Points 3">
            <a:extLst>
              <a:ext uri="{FF2B5EF4-FFF2-40B4-BE49-F238E27FC236}">
                <a16:creationId xmlns:a16="http://schemas.microsoft.com/office/drawing/2014/main" id="{98AF23E8-310B-4D8E-83E4-8C870CBA18FB}"/>
              </a:ext>
            </a:extLst>
          </p:cNvPr>
          <p:cNvSpPr/>
          <p:nvPr/>
        </p:nvSpPr>
        <p:spPr>
          <a:xfrm>
            <a:off x="425605" y="407018"/>
            <a:ext cx="3735657" cy="3166948"/>
          </a:xfrm>
          <a:prstGeom prst="star5">
            <a:avLst/>
          </a:prstGeom>
          <a:solidFill>
            <a:schemeClr val="accent5">
              <a:lumMod val="20000"/>
              <a:lumOff val="80000"/>
            </a:schemeClr>
          </a:solidFill>
          <a:ln w="57150"/>
        </p:spPr>
        <p:style>
          <a:lnRef idx="2">
            <a:schemeClr val="accent5"/>
          </a:lnRef>
          <a:fillRef idx="1">
            <a:schemeClr val="lt1"/>
          </a:fillRef>
          <a:effectRef idx="0">
            <a:schemeClr val="accent5"/>
          </a:effectRef>
          <a:fontRef idx="minor">
            <a:schemeClr val="dk1"/>
          </a:fontRef>
        </p:style>
        <p:txBody>
          <a:bodyPr rtlCol="0" anchor="ctr"/>
          <a:lstStyle/>
          <a:p>
            <a:pPr algn="ctr"/>
            <a:endParaRPr lang="en-GB"/>
          </a:p>
        </p:txBody>
      </p:sp>
      <p:sp>
        <p:nvSpPr>
          <p:cNvPr id="5" name="TextBox 4">
            <a:extLst>
              <a:ext uri="{FF2B5EF4-FFF2-40B4-BE49-F238E27FC236}">
                <a16:creationId xmlns:a16="http://schemas.microsoft.com/office/drawing/2014/main" id="{5F077CFF-B84F-4BEB-9664-41F60D438E3A}"/>
              </a:ext>
            </a:extLst>
          </p:cNvPr>
          <p:cNvSpPr txBox="1"/>
          <p:nvPr/>
        </p:nvSpPr>
        <p:spPr>
          <a:xfrm>
            <a:off x="4259766" y="2854712"/>
            <a:ext cx="3813717" cy="1200329"/>
          </a:xfrm>
          <a:prstGeom prst="rect">
            <a:avLst/>
          </a:prstGeom>
          <a:noFill/>
        </p:spPr>
        <p:txBody>
          <a:bodyPr wrap="square" rtlCol="0">
            <a:spAutoFit/>
          </a:bodyPr>
          <a:lstStyle/>
          <a:p>
            <a:r>
              <a:rPr lang="en-GB" sz="3600" b="1" dirty="0">
                <a:solidFill>
                  <a:schemeClr val="accent2">
                    <a:lumMod val="75000"/>
                  </a:schemeClr>
                </a:solidFill>
              </a:rPr>
              <a:t>    Super Work! </a:t>
            </a:r>
          </a:p>
          <a:p>
            <a:pPr algn="ctr"/>
            <a:r>
              <a:rPr lang="en-GB" dirty="0"/>
              <a:t>Have a short break and then start on the English Tasks.</a:t>
            </a:r>
          </a:p>
        </p:txBody>
      </p:sp>
      <p:sp>
        <p:nvSpPr>
          <p:cNvPr id="6" name="Star: 5 Points 5">
            <a:extLst>
              <a:ext uri="{FF2B5EF4-FFF2-40B4-BE49-F238E27FC236}">
                <a16:creationId xmlns:a16="http://schemas.microsoft.com/office/drawing/2014/main" id="{A31160B6-312D-486E-B0C8-7289AC88ACA7}"/>
              </a:ext>
            </a:extLst>
          </p:cNvPr>
          <p:cNvSpPr/>
          <p:nvPr/>
        </p:nvSpPr>
        <p:spPr>
          <a:xfrm>
            <a:off x="8073483" y="3111190"/>
            <a:ext cx="3735657" cy="3166948"/>
          </a:xfrm>
          <a:prstGeom prst="star5">
            <a:avLst/>
          </a:prstGeom>
          <a:solidFill>
            <a:schemeClr val="accent5">
              <a:lumMod val="20000"/>
              <a:lumOff val="80000"/>
            </a:schemeClr>
          </a:solidFill>
          <a:ln w="57150"/>
        </p:spPr>
        <p:style>
          <a:lnRef idx="2">
            <a:schemeClr val="accent5"/>
          </a:lnRef>
          <a:fillRef idx="1">
            <a:schemeClr val="lt1"/>
          </a:fillRef>
          <a:effectRef idx="0">
            <a:schemeClr val="accent5"/>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3978044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B72EB05-58B2-49AF-B92E-DB8D2527D3EE}"/>
              </a:ext>
            </a:extLst>
          </p:cNvPr>
          <p:cNvSpPr txBox="1"/>
          <p:nvPr/>
        </p:nvSpPr>
        <p:spPr>
          <a:xfrm>
            <a:off x="4380613" y="297711"/>
            <a:ext cx="2679405" cy="369332"/>
          </a:xfrm>
          <a:prstGeom prst="rect">
            <a:avLst/>
          </a:prstGeom>
          <a:solidFill>
            <a:srgbClr val="92D050"/>
          </a:solidFill>
        </p:spPr>
        <p:txBody>
          <a:bodyPr wrap="square" rtlCol="0">
            <a:spAutoFit/>
          </a:bodyPr>
          <a:lstStyle/>
          <a:p>
            <a:r>
              <a:rPr lang="en-GB" dirty="0"/>
              <a:t>           Holiday News</a:t>
            </a:r>
          </a:p>
        </p:txBody>
      </p:sp>
      <p:sp>
        <p:nvSpPr>
          <p:cNvPr id="4" name="TextBox 3">
            <a:extLst>
              <a:ext uri="{FF2B5EF4-FFF2-40B4-BE49-F238E27FC236}">
                <a16:creationId xmlns:a16="http://schemas.microsoft.com/office/drawing/2014/main" id="{EA38D179-B4FF-4969-BB0C-D8BA20310FB8}"/>
              </a:ext>
            </a:extLst>
          </p:cNvPr>
          <p:cNvSpPr txBox="1"/>
          <p:nvPr/>
        </p:nvSpPr>
        <p:spPr>
          <a:xfrm>
            <a:off x="435935" y="1137684"/>
            <a:ext cx="11376837" cy="2246769"/>
          </a:xfrm>
          <a:prstGeom prst="rect">
            <a:avLst/>
          </a:prstGeom>
          <a:noFill/>
        </p:spPr>
        <p:txBody>
          <a:bodyPr wrap="square" rtlCol="0">
            <a:spAutoFit/>
          </a:bodyPr>
          <a:lstStyle/>
          <a:p>
            <a:pPr algn="ctr"/>
            <a:r>
              <a:rPr lang="en-GB" sz="2000" dirty="0"/>
              <a:t>Yesterday you completed a planning sheet for your ‘Holiday News’</a:t>
            </a:r>
          </a:p>
          <a:p>
            <a:pPr algn="ctr"/>
            <a:endParaRPr lang="en-GB" sz="2000" dirty="0"/>
          </a:p>
          <a:p>
            <a:r>
              <a:rPr lang="en-GB" sz="2000" dirty="0"/>
              <a:t>Today you will be writing your news either in an exercise book or on paper. You should have at least two paragraphs but are welcome to do more if you can. </a:t>
            </a:r>
          </a:p>
          <a:p>
            <a:endParaRPr lang="en-GB" sz="2000" dirty="0"/>
          </a:p>
          <a:p>
            <a:r>
              <a:rPr lang="en-GB" sz="2000" dirty="0"/>
              <a:t>On the next slide, I have shown an example of what a reader may find boring and an example of a more interesting piece.   There is also a slide reminding you how to set out your work.</a:t>
            </a:r>
          </a:p>
        </p:txBody>
      </p:sp>
      <p:sp>
        <p:nvSpPr>
          <p:cNvPr id="5" name="Rectangle 4">
            <a:extLst>
              <a:ext uri="{FF2B5EF4-FFF2-40B4-BE49-F238E27FC236}">
                <a16:creationId xmlns:a16="http://schemas.microsoft.com/office/drawing/2014/main" id="{B70348B7-475F-4E27-A834-186FB17C725C}"/>
              </a:ext>
            </a:extLst>
          </p:cNvPr>
          <p:cNvSpPr/>
          <p:nvPr/>
        </p:nvSpPr>
        <p:spPr>
          <a:xfrm>
            <a:off x="2900916" y="3429000"/>
            <a:ext cx="6390167" cy="323229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solidFill>
                  <a:srgbClr val="00B050"/>
                </a:solidFill>
              </a:rPr>
              <a:t>Before writing a sentence remember to:</a:t>
            </a:r>
          </a:p>
          <a:p>
            <a:pPr algn="ctr"/>
            <a:endParaRPr lang="en-GB" sz="2400" b="1" dirty="0">
              <a:solidFill>
                <a:srgbClr val="00B050"/>
              </a:solidFill>
            </a:endParaRPr>
          </a:p>
          <a:p>
            <a:pPr marL="1617663" indent="-285750">
              <a:buFont typeface="Wingdings" panose="05000000000000000000" pitchFamily="2" charset="2"/>
              <a:buChar char="Ø"/>
            </a:pPr>
            <a:r>
              <a:rPr lang="en-GB" dirty="0"/>
              <a:t>Think it through</a:t>
            </a:r>
          </a:p>
          <a:p>
            <a:pPr marL="1617663" indent="-285750">
              <a:buFont typeface="Wingdings" panose="05000000000000000000" pitchFamily="2" charset="2"/>
              <a:buChar char="Ø"/>
            </a:pPr>
            <a:r>
              <a:rPr lang="en-GB" dirty="0"/>
              <a:t>Say it out loud</a:t>
            </a:r>
          </a:p>
          <a:p>
            <a:pPr marL="1617663" indent="-285750">
              <a:buFont typeface="Wingdings" panose="05000000000000000000" pitchFamily="2" charset="2"/>
              <a:buChar char="Ø"/>
            </a:pPr>
            <a:r>
              <a:rPr lang="en-GB" dirty="0"/>
              <a:t>Improve it by adding :</a:t>
            </a:r>
          </a:p>
          <a:p>
            <a:pPr marL="1617663" indent="-285750"/>
            <a:r>
              <a:rPr lang="en-GB" dirty="0"/>
              <a:t>      adjectives or some of the 5Ws</a:t>
            </a:r>
          </a:p>
          <a:p>
            <a:pPr marL="1617663" indent="-285750">
              <a:buFont typeface="Wingdings" panose="05000000000000000000" pitchFamily="2" charset="2"/>
              <a:buChar char="Ø"/>
            </a:pPr>
            <a:r>
              <a:rPr lang="en-GB" dirty="0"/>
              <a:t>Say it out loud again </a:t>
            </a:r>
          </a:p>
          <a:p>
            <a:pPr marL="1617663" indent="-285750">
              <a:buFont typeface="Wingdings" panose="05000000000000000000" pitchFamily="2" charset="2"/>
              <a:buChar char="Ø"/>
            </a:pPr>
            <a:r>
              <a:rPr lang="en-GB" dirty="0"/>
              <a:t>Write it</a:t>
            </a:r>
          </a:p>
          <a:p>
            <a:pPr marL="1617663" indent="-285750">
              <a:buFont typeface="Wingdings" panose="05000000000000000000" pitchFamily="2" charset="2"/>
              <a:buChar char="Ø"/>
            </a:pPr>
            <a:r>
              <a:rPr lang="en-GB" dirty="0"/>
              <a:t>Read it</a:t>
            </a:r>
          </a:p>
          <a:p>
            <a:pPr marL="1617663" indent="-285750">
              <a:buFont typeface="Wingdings" panose="05000000000000000000" pitchFamily="2" charset="2"/>
              <a:buChar char="Ø"/>
            </a:pPr>
            <a:r>
              <a:rPr lang="en-GB" dirty="0"/>
              <a:t>Edit it</a:t>
            </a:r>
          </a:p>
        </p:txBody>
      </p:sp>
      <p:pic>
        <p:nvPicPr>
          <p:cNvPr id="6" name="Picture 5">
            <a:extLst>
              <a:ext uri="{FF2B5EF4-FFF2-40B4-BE49-F238E27FC236}">
                <a16:creationId xmlns:a16="http://schemas.microsoft.com/office/drawing/2014/main" id="{BD83248C-DCAF-4D15-90C1-B4A0C4B80477}"/>
              </a:ext>
            </a:extLst>
          </p:cNvPr>
          <p:cNvPicPr>
            <a:picLocks noChangeAspect="1"/>
          </p:cNvPicPr>
          <p:nvPr/>
        </p:nvPicPr>
        <p:blipFill>
          <a:blip r:embed="rId2"/>
          <a:stretch>
            <a:fillRect/>
          </a:stretch>
        </p:blipFill>
        <p:spPr>
          <a:xfrm>
            <a:off x="9708095" y="25134"/>
            <a:ext cx="2047970" cy="1491308"/>
          </a:xfrm>
          <a:prstGeom prst="rect">
            <a:avLst/>
          </a:prstGeom>
        </p:spPr>
      </p:pic>
    </p:spTree>
    <p:extLst>
      <p:ext uri="{BB962C8B-B14F-4D97-AF65-F5344CB8AC3E}">
        <p14:creationId xmlns:p14="http://schemas.microsoft.com/office/powerpoint/2010/main" val="309178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40129195-645B-4684-8666-64EF02C7E3F8}"/>
              </a:ext>
            </a:extLst>
          </p:cNvPr>
          <p:cNvSpPr txBox="1"/>
          <p:nvPr/>
        </p:nvSpPr>
        <p:spPr>
          <a:xfrm>
            <a:off x="344384" y="332509"/>
            <a:ext cx="11530941" cy="1754326"/>
          </a:xfrm>
          <a:prstGeom prst="rect">
            <a:avLst/>
          </a:prstGeom>
          <a:solidFill>
            <a:schemeClr val="accent3">
              <a:lumMod val="20000"/>
              <a:lumOff val="80000"/>
            </a:schemeClr>
          </a:solidFill>
        </p:spPr>
        <p:txBody>
          <a:bodyPr wrap="square" rtlCol="0">
            <a:spAutoFit/>
          </a:bodyPr>
          <a:lstStyle/>
          <a:p>
            <a:r>
              <a:rPr lang="en-GB" dirty="0"/>
              <a:t>                                                                                                                                                                              </a:t>
            </a:r>
            <a:r>
              <a:rPr lang="en-GB" u="sng" dirty="0"/>
              <a:t>Thursday 8</a:t>
            </a:r>
            <a:r>
              <a:rPr lang="en-GB" u="sng" baseline="30000" dirty="0"/>
              <a:t>th</a:t>
            </a:r>
            <a:r>
              <a:rPr lang="en-GB" u="sng" dirty="0"/>
              <a:t> January</a:t>
            </a:r>
          </a:p>
          <a:p>
            <a:endParaRPr lang="en-GB" dirty="0"/>
          </a:p>
          <a:p>
            <a:r>
              <a:rPr lang="en-GB" dirty="0"/>
              <a:t>                                                                            </a:t>
            </a:r>
            <a:r>
              <a:rPr lang="en-GB" u="sng" dirty="0"/>
              <a:t>My Holiday News</a:t>
            </a:r>
          </a:p>
          <a:p>
            <a:endParaRPr lang="en-GB" dirty="0"/>
          </a:p>
          <a:p>
            <a:r>
              <a:rPr lang="en-GB" dirty="0"/>
              <a:t>On Christmas Day I got a bike. I was excited. We went riding and I fell off. I had a good day.</a:t>
            </a:r>
          </a:p>
          <a:p>
            <a:endParaRPr lang="en-GB" dirty="0"/>
          </a:p>
        </p:txBody>
      </p:sp>
      <p:sp>
        <p:nvSpPr>
          <p:cNvPr id="8" name="TextBox 7">
            <a:extLst>
              <a:ext uri="{FF2B5EF4-FFF2-40B4-BE49-F238E27FC236}">
                <a16:creationId xmlns:a16="http://schemas.microsoft.com/office/drawing/2014/main" id="{60D128A7-5437-4863-8810-524A2435B132}"/>
              </a:ext>
            </a:extLst>
          </p:cNvPr>
          <p:cNvSpPr txBox="1"/>
          <p:nvPr/>
        </p:nvSpPr>
        <p:spPr>
          <a:xfrm>
            <a:off x="807522" y="3705101"/>
            <a:ext cx="10414660" cy="646331"/>
          </a:xfrm>
          <a:prstGeom prst="rect">
            <a:avLst/>
          </a:prstGeom>
          <a:noFill/>
        </p:spPr>
        <p:txBody>
          <a:bodyPr wrap="square" rtlCol="0">
            <a:spAutoFit/>
          </a:bodyPr>
          <a:lstStyle/>
          <a:p>
            <a:endParaRPr lang="en-GB" dirty="0"/>
          </a:p>
          <a:p>
            <a:endParaRPr lang="en-GB" dirty="0"/>
          </a:p>
        </p:txBody>
      </p:sp>
      <p:sp>
        <p:nvSpPr>
          <p:cNvPr id="9" name="Rectangle 8">
            <a:extLst>
              <a:ext uri="{FF2B5EF4-FFF2-40B4-BE49-F238E27FC236}">
                <a16:creationId xmlns:a16="http://schemas.microsoft.com/office/drawing/2014/main" id="{EC3437D4-EE27-467F-8170-4430D90BA8B1}"/>
              </a:ext>
            </a:extLst>
          </p:cNvPr>
          <p:cNvSpPr/>
          <p:nvPr/>
        </p:nvSpPr>
        <p:spPr>
          <a:xfrm>
            <a:off x="1341912" y="2490850"/>
            <a:ext cx="9999023" cy="66204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             Would you find this writing interesting? Why and how could it be improved?</a:t>
            </a:r>
          </a:p>
        </p:txBody>
      </p:sp>
      <p:sp>
        <p:nvSpPr>
          <p:cNvPr id="10" name="TextBox 9">
            <a:extLst>
              <a:ext uri="{FF2B5EF4-FFF2-40B4-BE49-F238E27FC236}">
                <a16:creationId xmlns:a16="http://schemas.microsoft.com/office/drawing/2014/main" id="{50ED3507-9337-419F-AB27-80F4657E9C2B}"/>
              </a:ext>
            </a:extLst>
          </p:cNvPr>
          <p:cNvSpPr txBox="1"/>
          <p:nvPr/>
        </p:nvSpPr>
        <p:spPr>
          <a:xfrm>
            <a:off x="344384" y="3429000"/>
            <a:ext cx="11530941" cy="2308324"/>
          </a:xfrm>
          <a:prstGeom prst="rect">
            <a:avLst/>
          </a:prstGeom>
          <a:solidFill>
            <a:schemeClr val="accent3">
              <a:lumMod val="20000"/>
              <a:lumOff val="80000"/>
            </a:schemeClr>
          </a:solidFill>
        </p:spPr>
        <p:txBody>
          <a:bodyPr wrap="square" rtlCol="0">
            <a:spAutoFit/>
          </a:bodyPr>
          <a:lstStyle/>
          <a:p>
            <a:r>
              <a:rPr lang="en-GB" dirty="0"/>
              <a:t>                                                                                                                                                                              </a:t>
            </a:r>
            <a:r>
              <a:rPr lang="en-GB" u="sng" dirty="0"/>
              <a:t>Thursday 8</a:t>
            </a:r>
            <a:r>
              <a:rPr lang="en-GB" u="sng" baseline="30000" dirty="0"/>
              <a:t>th</a:t>
            </a:r>
            <a:r>
              <a:rPr lang="en-GB" u="sng" dirty="0"/>
              <a:t> January</a:t>
            </a:r>
          </a:p>
          <a:p>
            <a:endParaRPr lang="en-GB" dirty="0"/>
          </a:p>
          <a:p>
            <a:r>
              <a:rPr lang="en-GB" dirty="0"/>
              <a:t>                                                                            </a:t>
            </a:r>
            <a:r>
              <a:rPr lang="en-GB" u="sng" dirty="0"/>
              <a:t>My Holiday News</a:t>
            </a:r>
          </a:p>
          <a:p>
            <a:endParaRPr lang="en-GB" dirty="0"/>
          </a:p>
          <a:p>
            <a:r>
              <a:rPr lang="en-GB" dirty="0"/>
              <a:t>Early on Christmas Morning, I crept downstairs in my Rudolph PJs and fluffy slippers. I held my breath as I peaked into the living room and there under the Christmas Tree was a large colourful package. Once everyone was up, I was allowed to open my package and there was a sparkling new bicycle. It had shimmering blue trimmings and a shiny bell which made an awful racket when I rang it. I could not wait to go riding in The Forest of Dean that afternoon with my brother!</a:t>
            </a:r>
          </a:p>
        </p:txBody>
      </p:sp>
      <p:sp>
        <p:nvSpPr>
          <p:cNvPr id="11" name="Rectangle 10">
            <a:extLst>
              <a:ext uri="{FF2B5EF4-FFF2-40B4-BE49-F238E27FC236}">
                <a16:creationId xmlns:a16="http://schemas.microsoft.com/office/drawing/2014/main" id="{F31A7DE0-C00F-4DE0-B462-05C527562B75}"/>
              </a:ext>
            </a:extLst>
          </p:cNvPr>
          <p:cNvSpPr/>
          <p:nvPr/>
        </p:nvSpPr>
        <p:spPr>
          <a:xfrm>
            <a:off x="1015340" y="5927329"/>
            <a:ext cx="9999023" cy="66204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             Was that more interesting for the reader? Why and how did I improve my sentence? </a:t>
            </a:r>
          </a:p>
        </p:txBody>
      </p:sp>
    </p:spTree>
    <p:extLst>
      <p:ext uri="{BB962C8B-B14F-4D97-AF65-F5344CB8AC3E}">
        <p14:creationId xmlns:p14="http://schemas.microsoft.com/office/powerpoint/2010/main" val="2486229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361894D-87A3-49A1-845D-B46A0AF37F31}"/>
              </a:ext>
            </a:extLst>
          </p:cNvPr>
          <p:cNvSpPr/>
          <p:nvPr/>
        </p:nvSpPr>
        <p:spPr>
          <a:xfrm>
            <a:off x="1359725" y="250924"/>
            <a:ext cx="9999023" cy="66204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             You should now be ready to write your date and heading before starting to write .</a:t>
            </a:r>
          </a:p>
        </p:txBody>
      </p:sp>
      <p:sp>
        <p:nvSpPr>
          <p:cNvPr id="3" name="TextBox 2">
            <a:extLst>
              <a:ext uri="{FF2B5EF4-FFF2-40B4-BE49-F238E27FC236}">
                <a16:creationId xmlns:a16="http://schemas.microsoft.com/office/drawing/2014/main" id="{9E9A6F96-6231-459B-A08D-08057BEE66EA}"/>
              </a:ext>
            </a:extLst>
          </p:cNvPr>
          <p:cNvSpPr txBox="1"/>
          <p:nvPr/>
        </p:nvSpPr>
        <p:spPr>
          <a:xfrm>
            <a:off x="391886" y="1911927"/>
            <a:ext cx="11281558" cy="2308324"/>
          </a:xfrm>
          <a:prstGeom prst="rect">
            <a:avLst/>
          </a:prstGeom>
          <a:solidFill>
            <a:schemeClr val="accent3">
              <a:lumMod val="20000"/>
              <a:lumOff val="80000"/>
            </a:schemeClr>
          </a:solidFill>
        </p:spPr>
        <p:txBody>
          <a:bodyPr wrap="square" rtlCol="0">
            <a:spAutoFit/>
          </a:bodyPr>
          <a:lstStyle/>
          <a:p>
            <a:r>
              <a:rPr lang="en-GB" sz="2400" dirty="0"/>
              <a:t>                                                                                                                         </a:t>
            </a:r>
            <a:r>
              <a:rPr lang="en-GB" sz="2400" u="sng" dirty="0"/>
              <a:t>Thursday 8</a:t>
            </a:r>
            <a:r>
              <a:rPr lang="en-GB" sz="2400" u="sng" baseline="30000" dirty="0"/>
              <a:t>th</a:t>
            </a:r>
            <a:r>
              <a:rPr lang="en-GB" sz="2400" u="sng" dirty="0"/>
              <a:t> January </a:t>
            </a:r>
          </a:p>
          <a:p>
            <a:endParaRPr lang="en-GB" sz="2400" dirty="0"/>
          </a:p>
          <a:p>
            <a:r>
              <a:rPr lang="en-GB" sz="2400" dirty="0"/>
              <a:t>                                                           </a:t>
            </a:r>
            <a:r>
              <a:rPr lang="en-GB" sz="2400" u="sng" dirty="0"/>
              <a:t>My Holiday News</a:t>
            </a:r>
          </a:p>
          <a:p>
            <a:endParaRPr lang="en-GB" sz="2400" u="sng" dirty="0"/>
          </a:p>
          <a:p>
            <a:endParaRPr lang="en-GB" sz="2400" u="sng" dirty="0"/>
          </a:p>
          <a:p>
            <a:endParaRPr lang="en-GB" sz="2400" u="sng" dirty="0"/>
          </a:p>
        </p:txBody>
      </p:sp>
    </p:spTree>
    <p:extLst>
      <p:ext uri="{BB962C8B-B14F-4D97-AF65-F5344CB8AC3E}">
        <p14:creationId xmlns:p14="http://schemas.microsoft.com/office/powerpoint/2010/main" val="546154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F2A752A-34A2-4206-9E38-A4C0C4F0E169}"/>
              </a:ext>
            </a:extLst>
          </p:cNvPr>
          <p:cNvSpPr txBox="1"/>
          <p:nvPr/>
        </p:nvSpPr>
        <p:spPr>
          <a:xfrm>
            <a:off x="378031" y="285007"/>
            <a:ext cx="11435938" cy="1107996"/>
          </a:xfrm>
          <a:prstGeom prst="rect">
            <a:avLst/>
          </a:prstGeom>
          <a:solidFill>
            <a:schemeClr val="accent1"/>
          </a:solidFill>
        </p:spPr>
        <p:txBody>
          <a:bodyPr wrap="square" rtlCol="0">
            <a:spAutoFit/>
          </a:bodyPr>
          <a:lstStyle/>
          <a:p>
            <a:endParaRPr lang="en-GB" sz="2400" dirty="0"/>
          </a:p>
          <a:p>
            <a:r>
              <a:rPr lang="en-GB" sz="2400" dirty="0"/>
              <a:t>Once you have finished writing you need to read through all your work and edit it</a:t>
            </a:r>
            <a:r>
              <a:rPr lang="en-GB" dirty="0"/>
              <a:t>.</a:t>
            </a:r>
          </a:p>
          <a:p>
            <a:endParaRPr lang="en-GB" dirty="0"/>
          </a:p>
        </p:txBody>
      </p:sp>
      <p:sp>
        <p:nvSpPr>
          <p:cNvPr id="4" name="Oval 3">
            <a:extLst>
              <a:ext uri="{FF2B5EF4-FFF2-40B4-BE49-F238E27FC236}">
                <a16:creationId xmlns:a16="http://schemas.microsoft.com/office/drawing/2014/main" id="{BC8AF991-9CF0-45CB-A2D4-2B7AABA4EC84}"/>
              </a:ext>
            </a:extLst>
          </p:cNvPr>
          <p:cNvSpPr/>
          <p:nvPr/>
        </p:nvSpPr>
        <p:spPr>
          <a:xfrm>
            <a:off x="831274" y="2125683"/>
            <a:ext cx="9595262" cy="4447310"/>
          </a:xfrm>
          <a:prstGeom prst="ellipse">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rPr>
              <a:t>When editing, check :</a:t>
            </a:r>
          </a:p>
          <a:p>
            <a:pPr marL="1971675" indent="-285750">
              <a:buFont typeface="Wingdings" panose="05000000000000000000" pitchFamily="2" charset="2"/>
              <a:buChar char="Ø"/>
              <a:tabLst>
                <a:tab pos="450850" algn="l"/>
              </a:tabLst>
            </a:pPr>
            <a:r>
              <a:rPr lang="en-GB" sz="2800" dirty="0">
                <a:solidFill>
                  <a:schemeClr val="tx1"/>
                </a:solidFill>
              </a:rPr>
              <a:t> Spelling</a:t>
            </a:r>
          </a:p>
          <a:p>
            <a:pPr marL="1971675" indent="-285750">
              <a:buFont typeface="Wingdings" panose="05000000000000000000" pitchFamily="2" charset="2"/>
              <a:buChar char="Ø"/>
              <a:tabLst>
                <a:tab pos="450850" algn="l"/>
              </a:tabLst>
            </a:pPr>
            <a:r>
              <a:rPr lang="en-GB" sz="2800" dirty="0">
                <a:solidFill>
                  <a:schemeClr val="tx1"/>
                </a:solidFill>
              </a:rPr>
              <a:t>Are there any missing words?</a:t>
            </a:r>
          </a:p>
          <a:p>
            <a:pPr marL="1971675" indent="-285750">
              <a:buFont typeface="Wingdings" panose="05000000000000000000" pitchFamily="2" charset="2"/>
              <a:buChar char="Ø"/>
              <a:tabLst>
                <a:tab pos="450850" algn="l"/>
              </a:tabLst>
            </a:pPr>
            <a:r>
              <a:rPr lang="en-GB" sz="2800" dirty="0">
                <a:solidFill>
                  <a:schemeClr val="tx1"/>
                </a:solidFill>
              </a:rPr>
              <a:t>Full stops and capital letters</a:t>
            </a:r>
          </a:p>
          <a:p>
            <a:pPr marL="1971675" indent="-285750">
              <a:buFont typeface="Wingdings" panose="05000000000000000000" pitchFamily="2" charset="2"/>
              <a:buChar char="Ø"/>
              <a:tabLst>
                <a:tab pos="450850" algn="l"/>
              </a:tabLst>
            </a:pPr>
            <a:r>
              <a:rPr lang="en-GB" sz="2800" dirty="0">
                <a:solidFill>
                  <a:schemeClr val="tx1"/>
                </a:solidFill>
              </a:rPr>
              <a:t>Adjectives and adverbs</a:t>
            </a:r>
          </a:p>
          <a:p>
            <a:pPr marL="1971675" indent="-285750">
              <a:buFont typeface="Wingdings" panose="05000000000000000000" pitchFamily="2" charset="2"/>
              <a:buChar char="Ø"/>
              <a:tabLst>
                <a:tab pos="450850" algn="l"/>
              </a:tabLst>
            </a:pPr>
            <a:r>
              <a:rPr lang="en-GB" sz="2800" dirty="0">
                <a:solidFill>
                  <a:schemeClr val="tx1"/>
                </a:solidFill>
              </a:rPr>
              <a:t>Does it make sense?</a:t>
            </a:r>
          </a:p>
          <a:p>
            <a:pPr marL="285750" indent="-285750" algn="ctr">
              <a:buFont typeface="Wingdings" panose="05000000000000000000" pitchFamily="2" charset="2"/>
              <a:buChar char="Ø"/>
            </a:pPr>
            <a:endParaRPr lang="en-GB" dirty="0">
              <a:solidFill>
                <a:schemeClr val="tx1"/>
              </a:solidFill>
            </a:endParaRPr>
          </a:p>
        </p:txBody>
      </p:sp>
    </p:spTree>
    <p:extLst>
      <p:ext uri="{BB962C8B-B14F-4D97-AF65-F5344CB8AC3E}">
        <p14:creationId xmlns:p14="http://schemas.microsoft.com/office/powerpoint/2010/main" val="18767307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50528A1-AD30-422E-8747-BA43C3B6FDB3}"/>
              </a:ext>
            </a:extLst>
          </p:cNvPr>
          <p:cNvSpPr/>
          <p:nvPr/>
        </p:nvSpPr>
        <p:spPr>
          <a:xfrm>
            <a:off x="1304693" y="1750741"/>
            <a:ext cx="10158761" cy="37802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latin typeface="Abadi" panose="020B0604020104020204" pitchFamily="34" charset="0"/>
              </a:rPr>
              <a:t>Have a lunch break!</a:t>
            </a:r>
          </a:p>
        </p:txBody>
      </p:sp>
    </p:spTree>
    <p:extLst>
      <p:ext uri="{BB962C8B-B14F-4D97-AF65-F5344CB8AC3E}">
        <p14:creationId xmlns:p14="http://schemas.microsoft.com/office/powerpoint/2010/main" val="2134920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9C827A3-5CE5-4796-93F2-79372B3A4AFA}"/>
              </a:ext>
            </a:extLst>
          </p:cNvPr>
          <p:cNvPicPr>
            <a:picLocks noChangeAspect="1"/>
          </p:cNvPicPr>
          <p:nvPr/>
        </p:nvPicPr>
        <p:blipFill>
          <a:blip r:embed="rId2"/>
          <a:stretch>
            <a:fillRect/>
          </a:stretch>
        </p:blipFill>
        <p:spPr>
          <a:xfrm>
            <a:off x="1860698" y="652243"/>
            <a:ext cx="7208873" cy="6205757"/>
          </a:xfrm>
          <a:prstGeom prst="rect">
            <a:avLst/>
          </a:prstGeom>
        </p:spPr>
      </p:pic>
      <p:sp>
        <p:nvSpPr>
          <p:cNvPr id="3" name="TextBox 2">
            <a:extLst>
              <a:ext uri="{FF2B5EF4-FFF2-40B4-BE49-F238E27FC236}">
                <a16:creationId xmlns:a16="http://schemas.microsoft.com/office/drawing/2014/main" id="{894887C0-A98D-43D9-8ACB-D2E7B76CA256}"/>
              </a:ext>
            </a:extLst>
          </p:cNvPr>
          <p:cNvSpPr txBox="1"/>
          <p:nvPr/>
        </p:nvSpPr>
        <p:spPr>
          <a:xfrm>
            <a:off x="1981200" y="159488"/>
            <a:ext cx="8229600" cy="369332"/>
          </a:xfrm>
          <a:prstGeom prst="rect">
            <a:avLst/>
          </a:prstGeom>
          <a:solidFill>
            <a:schemeClr val="accent4">
              <a:lumMod val="20000"/>
              <a:lumOff val="80000"/>
            </a:schemeClr>
          </a:solidFill>
          <a:ln w="12700">
            <a:solidFill>
              <a:schemeClr val="tx1"/>
            </a:solidFill>
          </a:ln>
        </p:spPr>
        <p:txBody>
          <a:bodyPr wrap="square" rtlCol="0">
            <a:spAutoFit/>
          </a:bodyPr>
          <a:lstStyle/>
          <a:p>
            <a:r>
              <a:rPr lang="en-GB" dirty="0"/>
              <a:t>On the School Website you will find an Autumn Pack with activities to choose from.</a:t>
            </a:r>
          </a:p>
        </p:txBody>
      </p:sp>
    </p:spTree>
    <p:extLst>
      <p:ext uri="{BB962C8B-B14F-4D97-AF65-F5344CB8AC3E}">
        <p14:creationId xmlns:p14="http://schemas.microsoft.com/office/powerpoint/2010/main" val="11724054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9B4288E-9863-4057-BDBF-C061D4B2455F}"/>
              </a:ext>
            </a:extLst>
          </p:cNvPr>
          <p:cNvSpPr txBox="1"/>
          <p:nvPr/>
        </p:nvSpPr>
        <p:spPr>
          <a:xfrm>
            <a:off x="3123209" y="593767"/>
            <a:ext cx="5486401" cy="584775"/>
          </a:xfrm>
          <a:prstGeom prst="rect">
            <a:avLst/>
          </a:prstGeom>
          <a:solidFill>
            <a:schemeClr val="accent2">
              <a:lumMod val="20000"/>
              <a:lumOff val="80000"/>
            </a:schemeClr>
          </a:solidFill>
        </p:spPr>
        <p:txBody>
          <a:bodyPr wrap="square" rtlCol="0">
            <a:spAutoFit/>
          </a:bodyPr>
          <a:lstStyle/>
          <a:p>
            <a:r>
              <a:rPr lang="en-GB" sz="3200" dirty="0">
                <a:latin typeface="Abadi" panose="020B0604020104020204" pitchFamily="34" charset="0"/>
              </a:rPr>
              <a:t>         I Sing-Pop Worship</a:t>
            </a:r>
          </a:p>
        </p:txBody>
      </p:sp>
      <p:sp>
        <p:nvSpPr>
          <p:cNvPr id="4" name="TextBox 3">
            <a:hlinkClick r:id="rId2"/>
            <a:extLst>
              <a:ext uri="{FF2B5EF4-FFF2-40B4-BE49-F238E27FC236}">
                <a16:creationId xmlns:a16="http://schemas.microsoft.com/office/drawing/2014/main" id="{B2FD50CF-28AC-44AF-B3E6-E3CC107B69BF}"/>
              </a:ext>
            </a:extLst>
          </p:cNvPr>
          <p:cNvSpPr txBox="1"/>
          <p:nvPr/>
        </p:nvSpPr>
        <p:spPr>
          <a:xfrm>
            <a:off x="4165270" y="2178524"/>
            <a:ext cx="4907478" cy="369332"/>
          </a:xfrm>
          <a:prstGeom prst="rect">
            <a:avLst/>
          </a:prstGeom>
          <a:noFill/>
        </p:spPr>
        <p:txBody>
          <a:bodyPr wrap="square">
            <a:spAutoFit/>
          </a:bodyPr>
          <a:lstStyle/>
          <a:p>
            <a:r>
              <a:rPr lang="en-GB" dirty="0"/>
              <a:t>https://youtu.be/j3xjCOgzSjU</a:t>
            </a:r>
          </a:p>
        </p:txBody>
      </p:sp>
      <p:pic>
        <p:nvPicPr>
          <p:cNvPr id="6" name="Picture 5">
            <a:extLst>
              <a:ext uri="{FF2B5EF4-FFF2-40B4-BE49-F238E27FC236}">
                <a16:creationId xmlns:a16="http://schemas.microsoft.com/office/drawing/2014/main" id="{CFFFF0E8-1AA4-418D-8872-601AE7B10D32}"/>
              </a:ext>
            </a:extLst>
          </p:cNvPr>
          <p:cNvPicPr>
            <a:picLocks noChangeAspect="1"/>
          </p:cNvPicPr>
          <p:nvPr/>
        </p:nvPicPr>
        <p:blipFill>
          <a:blip r:embed="rId3"/>
          <a:stretch>
            <a:fillRect/>
          </a:stretch>
        </p:blipFill>
        <p:spPr>
          <a:xfrm>
            <a:off x="2714872" y="3096491"/>
            <a:ext cx="6572250" cy="3657600"/>
          </a:xfrm>
          <a:prstGeom prst="rect">
            <a:avLst/>
          </a:prstGeom>
        </p:spPr>
      </p:pic>
    </p:spTree>
    <p:extLst>
      <p:ext uri="{BB962C8B-B14F-4D97-AF65-F5344CB8AC3E}">
        <p14:creationId xmlns:p14="http://schemas.microsoft.com/office/powerpoint/2010/main" val="32115586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5A9CF4D-11B1-42B9-B7F8-52C81A038B60}"/>
              </a:ext>
            </a:extLst>
          </p:cNvPr>
          <p:cNvSpPr txBox="1"/>
          <p:nvPr/>
        </p:nvSpPr>
        <p:spPr>
          <a:xfrm>
            <a:off x="747823" y="1052623"/>
            <a:ext cx="10696354" cy="5324535"/>
          </a:xfrm>
          <a:prstGeom prst="rect">
            <a:avLst/>
          </a:prstGeom>
          <a:noFill/>
          <a:ln>
            <a:noFill/>
          </a:ln>
        </p:spPr>
        <p:txBody>
          <a:bodyPr wrap="square" rtlCol="0">
            <a:spAutoFit/>
          </a:bodyPr>
          <a:lstStyle/>
          <a:p>
            <a:pPr algn="ctr"/>
            <a:r>
              <a:rPr lang="en-GB" dirty="0"/>
              <a:t>Have a super day, give of your best and please send me an e mail this afternoon with examples of your work.</a:t>
            </a:r>
          </a:p>
          <a:p>
            <a:pPr algn="ctr"/>
            <a:endParaRPr lang="en-GB" dirty="0"/>
          </a:p>
          <a:p>
            <a:pPr algn="ctr"/>
            <a:endParaRPr lang="en-GB" dirty="0"/>
          </a:p>
          <a:p>
            <a:pPr algn="ctr"/>
            <a:endParaRPr lang="en-GB" dirty="0"/>
          </a:p>
          <a:p>
            <a:pPr algn="ctr"/>
            <a:endParaRPr lang="en-GB" dirty="0"/>
          </a:p>
          <a:p>
            <a:pPr algn="ctr"/>
            <a:r>
              <a:rPr lang="en-GB" sz="2800" u="sng"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hlinkClick r:id="rId2"/>
              </a:rPr>
              <a:t>teacher@kingslandengland.hereford.sch.uk</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en-GB" dirty="0"/>
          </a:p>
          <a:p>
            <a:pPr algn="ctr"/>
            <a:r>
              <a:rPr lang="en-GB" dirty="0"/>
              <a:t>In the subject line could you have :</a:t>
            </a:r>
          </a:p>
          <a:p>
            <a:pPr algn="ctr"/>
            <a:endParaRPr lang="en-GB" dirty="0"/>
          </a:p>
          <a:p>
            <a:pPr algn="ctr"/>
            <a:r>
              <a:rPr lang="en-GB" dirty="0"/>
              <a:t>     </a:t>
            </a:r>
            <a:r>
              <a:rPr lang="en-GB" sz="2400" b="1" dirty="0">
                <a:solidFill>
                  <a:srgbClr val="0070C0"/>
                </a:solidFill>
              </a:rPr>
              <a:t>Year 3  and  name of  your child</a:t>
            </a:r>
          </a:p>
          <a:p>
            <a:pPr algn="ctr"/>
            <a:endParaRPr lang="en-GB" dirty="0"/>
          </a:p>
          <a:p>
            <a:pPr algn="ctr"/>
            <a:endParaRPr lang="en-GB" dirty="0"/>
          </a:p>
          <a:p>
            <a:pPr algn="ctr"/>
            <a:endParaRPr lang="en-GB" dirty="0"/>
          </a:p>
          <a:p>
            <a:pPr algn="ctr"/>
            <a:r>
              <a:rPr lang="en-GB" dirty="0"/>
              <a:t>Please only send </a:t>
            </a:r>
            <a:r>
              <a:rPr lang="en-GB" b="1" dirty="0"/>
              <a:t>one email a day </a:t>
            </a:r>
            <a:r>
              <a:rPr lang="en-GB" dirty="0"/>
              <a:t>with either attachments or a photo of work completed. </a:t>
            </a:r>
          </a:p>
          <a:p>
            <a:pPr algn="ctr"/>
            <a:endParaRPr lang="en-GB" dirty="0"/>
          </a:p>
          <a:p>
            <a:endParaRPr lang="en-GB" dirty="0"/>
          </a:p>
          <a:p>
            <a:endParaRPr lang="en-GB" dirty="0"/>
          </a:p>
          <a:p>
            <a:endParaRPr lang="en-GB" dirty="0"/>
          </a:p>
        </p:txBody>
      </p:sp>
    </p:spTree>
    <p:extLst>
      <p:ext uri="{BB962C8B-B14F-4D97-AF65-F5344CB8AC3E}">
        <p14:creationId xmlns:p14="http://schemas.microsoft.com/office/powerpoint/2010/main" val="136987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616</TotalTime>
  <Words>691</Words>
  <Application>Microsoft Office PowerPoint</Application>
  <PresentationFormat>Widescreen</PresentationFormat>
  <Paragraphs>99</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Abadi</vt: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Smith</dc:creator>
  <cp:lastModifiedBy>Caroline Smith</cp:lastModifiedBy>
  <cp:revision>46</cp:revision>
  <dcterms:created xsi:type="dcterms:W3CDTF">2021-01-05T10:13:18Z</dcterms:created>
  <dcterms:modified xsi:type="dcterms:W3CDTF">2021-01-07T13:26:06Z</dcterms:modified>
</cp:coreProperties>
</file>