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311" r:id="rId3"/>
    <p:sldId id="268" r:id="rId4"/>
    <p:sldId id="269" r:id="rId5"/>
    <p:sldId id="257" r:id="rId6"/>
    <p:sldId id="270" r:id="rId7"/>
    <p:sldId id="281" r:id="rId8"/>
    <p:sldId id="272" r:id="rId9"/>
    <p:sldId id="273" r:id="rId10"/>
    <p:sldId id="258" r:id="rId11"/>
    <p:sldId id="274" r:id="rId12"/>
    <p:sldId id="263" r:id="rId13"/>
    <p:sldId id="264" r:id="rId14"/>
    <p:sldId id="312" r:id="rId15"/>
    <p:sldId id="277" r:id="rId16"/>
    <p:sldId id="265" r:id="rId17"/>
    <p:sldId id="293" r:id="rId18"/>
    <p:sldId id="26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660"/>
  </p:normalViewPr>
  <p:slideViewPr>
    <p:cSldViewPr snapToGrid="0">
      <p:cViewPr varScale="1">
        <p:scale>
          <a:sx n="69" d="100"/>
          <a:sy n="69" d="100"/>
        </p:scale>
        <p:origin x="57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3/2/2021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3/2/2021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3/2/2021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3/2/2021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3/2/2021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3/2/2021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3/2/2021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3/2/2021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3/2/2021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3/2/2021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3/2/2021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3/2/2021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junior1.cumbresblogs.com/2014/02/25/welcome-to-junior-1-2/" TargetMode="External"/><Relationship Id="rId7" Type="http://schemas.openxmlformats.org/officeDocument/2006/relationships/hyperlink" Target="https://pixabay.com/en/rainbow-default-colors-948520/" TargetMode="Externa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vimeo.com/507433540" TargetMode="External"/><Relationship Id="rId4" Type="http://schemas.openxmlformats.org/officeDocument/2006/relationships/hyperlink" Target="https://vimeo.com/507433257" TargetMode="External"/><Relationship Id="rId9" Type="http://schemas.openxmlformats.org/officeDocument/2006/relationships/hyperlink" Target="http://www.pngall.com/sunshine-pn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hyperlink" Target="https://vimeo.com/507433540" TargetMode="External"/><Relationship Id="rId7" Type="http://schemas.openxmlformats.org/officeDocument/2006/relationships/image" Target="../media/image22.png"/><Relationship Id="rId2" Type="http://schemas.openxmlformats.org/officeDocument/2006/relationships/hyperlink" Target="https://vimeo.com/507433257" TargetMode="Externa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hyperlink" Target="https://en.wikipedia.org/wiki/File:Operators_(maths)_linear.svg" TargetMode="Externa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Tuesday 2</a:t>
            </a:r>
            <a:r>
              <a:rPr lang="en-GB" baseline="30000" dirty="0">
                <a:solidFill>
                  <a:srgbClr val="FF0000"/>
                </a:solidFill>
                <a:latin typeface="Comic Sans MS" panose="030F0702030302020204" pitchFamily="66" charset="0"/>
              </a:rPr>
              <a:t>nd</a:t>
            </a:r>
            <a:r>
              <a:rPr lang="en-GB" dirty="0">
                <a:solidFill>
                  <a:srgbClr val="FF0000"/>
                </a:solidFill>
                <a:latin typeface="Comic Sans MS" panose="030F0702030302020204" pitchFamily="66" charset="0"/>
              </a:rPr>
              <a:t> March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826040"/>
            <a:ext cx="10515600" cy="2305806"/>
          </a:xfrm>
        </p:spPr>
        <p:txBody>
          <a:bodyPr>
            <a:normAutofit/>
          </a:bodyPr>
          <a:lstStyle/>
          <a:p>
            <a:pPr marL="0" indent="0">
              <a:buNone/>
            </a:pPr>
            <a:r>
              <a:rPr lang="en-GB" i="1" dirty="0">
                <a:solidFill>
                  <a:srgbClr val="FFC000"/>
                </a:solidFill>
                <a:latin typeface="Comic Sans MS" panose="030F0702030302020204" pitchFamily="66" charset="0"/>
              </a:rPr>
              <a:t>For RWI you will need the sounds sheet oi(Rainbow Group) </a:t>
            </a:r>
            <a:r>
              <a:rPr lang="en-GB" i="1" dirty="0" err="1">
                <a:solidFill>
                  <a:srgbClr val="FFC000"/>
                </a:solidFill>
                <a:latin typeface="Comic Sans MS" panose="030F0702030302020204" pitchFamily="66" charset="0"/>
              </a:rPr>
              <a:t>oa</a:t>
            </a:r>
            <a:r>
              <a:rPr lang="en-GB" i="1" dirty="0">
                <a:solidFill>
                  <a:srgbClr val="FFC000"/>
                </a:solidFill>
                <a:latin typeface="Comic Sans MS" panose="030F0702030302020204" pitchFamily="66" charset="0"/>
              </a:rPr>
              <a:t>(Sunshine Group). </a:t>
            </a:r>
          </a:p>
          <a:p>
            <a:pPr marL="0" indent="0">
              <a:buNone/>
            </a:pPr>
            <a:r>
              <a:rPr lang="en-GB" i="1" dirty="0">
                <a:solidFill>
                  <a:srgbClr val="FFC000"/>
                </a:solidFill>
                <a:latin typeface="Comic Sans MS" panose="030F0702030302020204" pitchFamily="66" charset="0"/>
              </a:rPr>
              <a:t>For maths you will need access to the Addition revision sheet and the length and height sheet in files.</a:t>
            </a:r>
            <a:endParaRPr lang="en-US" i="1"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3717880590"/>
              </p:ext>
            </p:extLst>
          </p:nvPr>
        </p:nvGraphicFramePr>
        <p:xfrm>
          <a:off x="994609" y="4267198"/>
          <a:ext cx="10176166" cy="2105891"/>
        </p:xfrm>
        <a:graphic>
          <a:graphicData uri="http://schemas.openxmlformats.org/drawingml/2006/table">
            <a:tbl>
              <a:tblPr firstRow="1" bandRow="1">
                <a:tableStyleId>{5C22544A-7EE6-4342-B048-85BDC9FD1C3A}</a:tableStyleId>
              </a:tblPr>
              <a:tblGrid>
                <a:gridCol w="848014">
                  <a:extLst>
                    <a:ext uri="{9D8B030D-6E8A-4147-A177-3AD203B41FA5}">
                      <a16:colId xmlns:a16="http://schemas.microsoft.com/office/drawing/2014/main" val="1057356747"/>
                    </a:ext>
                  </a:extLst>
                </a:gridCol>
                <a:gridCol w="1441259">
                  <a:extLst>
                    <a:ext uri="{9D8B030D-6E8A-4147-A177-3AD203B41FA5}">
                      <a16:colId xmlns:a16="http://schemas.microsoft.com/office/drawing/2014/main" val="2036603641"/>
                    </a:ext>
                  </a:extLst>
                </a:gridCol>
                <a:gridCol w="1482500">
                  <a:extLst>
                    <a:ext uri="{9D8B030D-6E8A-4147-A177-3AD203B41FA5}">
                      <a16:colId xmlns:a16="http://schemas.microsoft.com/office/drawing/2014/main" val="3670510117"/>
                    </a:ext>
                  </a:extLst>
                </a:gridCol>
                <a:gridCol w="296499">
                  <a:extLst>
                    <a:ext uri="{9D8B030D-6E8A-4147-A177-3AD203B41FA5}">
                      <a16:colId xmlns:a16="http://schemas.microsoft.com/office/drawing/2014/main" val="853626756"/>
                    </a:ext>
                  </a:extLst>
                </a:gridCol>
                <a:gridCol w="2324559">
                  <a:extLst>
                    <a:ext uri="{9D8B030D-6E8A-4147-A177-3AD203B41FA5}">
                      <a16:colId xmlns:a16="http://schemas.microsoft.com/office/drawing/2014/main" val="1405776208"/>
                    </a:ext>
                  </a:extLst>
                </a:gridCol>
                <a:gridCol w="320219">
                  <a:extLst>
                    <a:ext uri="{9D8B030D-6E8A-4147-A177-3AD203B41FA5}">
                      <a16:colId xmlns:a16="http://schemas.microsoft.com/office/drawing/2014/main" val="3688789344"/>
                    </a:ext>
                  </a:extLst>
                </a:gridCol>
                <a:gridCol w="1612959">
                  <a:extLst>
                    <a:ext uri="{9D8B030D-6E8A-4147-A177-3AD203B41FA5}">
                      <a16:colId xmlns:a16="http://schemas.microsoft.com/office/drawing/2014/main" val="1246538563"/>
                    </a:ext>
                  </a:extLst>
                </a:gridCol>
                <a:gridCol w="853920">
                  <a:extLst>
                    <a:ext uri="{9D8B030D-6E8A-4147-A177-3AD203B41FA5}">
                      <a16:colId xmlns:a16="http://schemas.microsoft.com/office/drawing/2014/main" val="1958461331"/>
                    </a:ext>
                  </a:extLst>
                </a:gridCol>
                <a:gridCol w="996237">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oi – spoil the boy</a:t>
                      </a:r>
                    </a:p>
                    <a:p>
                      <a:pPr marL="0" marR="0" algn="ctr">
                        <a:lnSpc>
                          <a:spcPct val="107000"/>
                        </a:lnSpc>
                        <a:spcBef>
                          <a:spcPts val="0"/>
                        </a:spcBef>
                        <a:spcAft>
                          <a:spcPts val="0"/>
                        </a:spcAft>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oa</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goat in a boat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b="1"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Puppets</a:t>
                      </a:r>
                      <a:endParaRPr lang="en-US" sz="10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Jim’s House</a:t>
                      </a:r>
                      <a:endParaRPr lang="en-US" sz="10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Compare both length and height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https://vimeo.com/507433257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5"/>
                        </a:rPr>
                        <a:t>https://vimeo.com/507433540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Geography  </a:t>
                      </a:r>
                    </a:p>
                    <a:p>
                      <a:pPr marL="0" marR="0" algn="ctr">
                        <a:lnSpc>
                          <a:spcPct val="107000"/>
                        </a:lnSpc>
                        <a:spcBef>
                          <a:spcPts val="0"/>
                        </a:spcBef>
                        <a:spcAft>
                          <a:spcPts val="0"/>
                        </a:spcAft>
                      </a:pPr>
                      <a:endPar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The </a:t>
                      </a:r>
                      <a:r>
                        <a:rPr lang="en-GB"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oceans</a:t>
                      </a: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of the world</a:t>
                      </a:r>
                      <a:endParaRPr lang="en-US"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err="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Mr</a:t>
                      </a: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Debenham</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917679" y="5034357"/>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rot="20409465">
            <a:off x="1946821" y="5623995"/>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3317064" y="5034357"/>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3318639" y="5346547"/>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647126"/>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dirty="0">
                <a:latin typeface="Comic Sans MS" panose="030F0702030302020204" pitchFamily="66" charset="0"/>
              </a:rPr>
              <a:t>                  Puppets                                      Jim’s House</a:t>
            </a:r>
            <a:br>
              <a:rPr lang="en-GB" sz="3200" dirty="0">
                <a:latin typeface="Comic Sans MS" panose="030F0702030302020204" pitchFamily="66" charset="0"/>
              </a:rPr>
            </a:br>
            <a:r>
              <a:rPr lang="en-GB" sz="3200" dirty="0">
                <a:latin typeface="Comic Sans MS" panose="030F0702030302020204" pitchFamily="66" charset="0"/>
              </a:rPr>
              <a:t>                  book                                           book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100" i="1" dirty="0">
                <a:solidFill>
                  <a:srgbClr val="FFC000"/>
                </a:solidFill>
                <a:latin typeface="Comic Sans MS" panose="030F0702030302020204" pitchFamily="66" charset="0"/>
              </a:rPr>
              <a:t>Could you please download the relevant book for your child as we will continue to read it throughout the week.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57532" y="4059845"/>
            <a:ext cx="2126672" cy="1381778"/>
          </a:xfrm>
          <a:prstGeom prst="rect">
            <a:avLst/>
          </a:prstGeom>
        </p:spPr>
      </p:pic>
      <p:pic>
        <p:nvPicPr>
          <p:cNvPr id="3" name="Picture 2">
            <a:extLst>
              <a:ext uri="{FF2B5EF4-FFF2-40B4-BE49-F238E27FC236}">
                <a16:creationId xmlns:a16="http://schemas.microsoft.com/office/drawing/2014/main" id="{992229A3-336F-4D71-AB85-2DD296573963}"/>
              </a:ext>
            </a:extLst>
          </p:cNvPr>
          <p:cNvPicPr>
            <a:picLocks noChangeAspect="1"/>
          </p:cNvPicPr>
          <p:nvPr/>
        </p:nvPicPr>
        <p:blipFill>
          <a:blip r:embed="rId4"/>
          <a:stretch>
            <a:fillRect/>
          </a:stretch>
        </p:blipFill>
        <p:spPr>
          <a:xfrm>
            <a:off x="6096000" y="2389477"/>
            <a:ext cx="1967345" cy="1485786"/>
          </a:xfrm>
          <a:prstGeom prst="rect">
            <a:avLst/>
          </a:prstGeom>
        </p:spPr>
      </p:pic>
      <p:pic>
        <p:nvPicPr>
          <p:cNvPr id="6" name="Picture 5">
            <a:extLst>
              <a:ext uri="{FF2B5EF4-FFF2-40B4-BE49-F238E27FC236}">
                <a16:creationId xmlns:a16="http://schemas.microsoft.com/office/drawing/2014/main" id="{CF333726-8D64-42FB-91E1-7ACF86401461}"/>
              </a:ext>
            </a:extLst>
          </p:cNvPr>
          <p:cNvPicPr>
            <a:picLocks noChangeAspect="1"/>
          </p:cNvPicPr>
          <p:nvPr/>
        </p:nvPicPr>
        <p:blipFill>
          <a:blip r:embed="rId5"/>
          <a:stretch>
            <a:fillRect/>
          </a:stretch>
        </p:blipFill>
        <p:spPr>
          <a:xfrm>
            <a:off x="957532" y="2389477"/>
            <a:ext cx="1900400" cy="1476406"/>
          </a:xfrm>
          <a:prstGeom prst="rect">
            <a:avLst/>
          </a:prstGeom>
        </p:spPr>
      </p:pic>
    </p:spTree>
    <p:extLst>
      <p:ext uri="{BB962C8B-B14F-4D97-AF65-F5344CB8AC3E}">
        <p14:creationId xmlns:p14="http://schemas.microsoft.com/office/powerpoint/2010/main" val="930561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552449"/>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oi – spoil the boy</a:t>
            </a:r>
            <a:br>
              <a:rPr lang="en-GB" dirty="0">
                <a:latin typeface="Comic Sans MS" panose="030F0702030302020204" pitchFamily="66" charset="0"/>
              </a:rPr>
            </a:b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8" name="Rectangle 7">
            <a:extLst>
              <a:ext uri="{FF2B5EF4-FFF2-40B4-BE49-F238E27FC236}">
                <a16:creationId xmlns:a16="http://schemas.microsoft.com/office/drawing/2014/main" id="{4ADF4E7B-75CC-467C-B280-ADB6523CABF1}"/>
              </a:ext>
            </a:extLst>
          </p:cNvPr>
          <p:cNvSpPr/>
          <p:nvPr/>
        </p:nvSpPr>
        <p:spPr>
          <a:xfrm>
            <a:off x="1223962" y="3003176"/>
            <a:ext cx="6096000" cy="3046988"/>
          </a:xfrm>
          <a:prstGeom prst="rect">
            <a:avLst/>
          </a:prstGeom>
        </p:spPr>
        <p:txBody>
          <a:bodyPr>
            <a:spAutoFit/>
          </a:bodyPr>
          <a:lstStyle/>
          <a:p>
            <a:pPr lvl="0"/>
            <a:r>
              <a:rPr lang="en-GB" sz="3200" dirty="0">
                <a:solidFill>
                  <a:prstClr val="black"/>
                </a:solidFill>
                <a:latin typeface="Comic Sans MS" panose="030F0702030302020204" pitchFamily="66" charset="0"/>
              </a:rPr>
              <a:t>Today, I would like you to complete this phonic sheet that is in the folder.</a:t>
            </a:r>
          </a:p>
          <a:p>
            <a:pPr lvl="0"/>
            <a:r>
              <a:rPr lang="en-GB" sz="3200" dirty="0">
                <a:solidFill>
                  <a:prstClr val="black"/>
                </a:solidFill>
                <a:latin typeface="Comic Sans MS" panose="030F0702030302020204" pitchFamily="66" charset="0"/>
              </a:rPr>
              <a:t>Once you have finished it, it can be stuck into your green home-learning book.</a:t>
            </a:r>
            <a:endParaRPr lang="en-US" sz="3200" dirty="0">
              <a:solidFill>
                <a:prstClr val="black"/>
              </a:solidFill>
              <a:latin typeface="Comic Sans MS" panose="030F0702030302020204" pitchFamily="66" charset="0"/>
            </a:endParaRPr>
          </a:p>
        </p:txBody>
      </p:sp>
      <p:pic>
        <p:nvPicPr>
          <p:cNvPr id="7" name="Picture 6">
            <a:extLst>
              <a:ext uri="{FF2B5EF4-FFF2-40B4-BE49-F238E27FC236}">
                <a16:creationId xmlns:a16="http://schemas.microsoft.com/office/drawing/2014/main" id="{DE79156E-B7CA-489E-BC09-EF1199011776}"/>
              </a:ext>
            </a:extLst>
          </p:cNvPr>
          <p:cNvPicPr/>
          <p:nvPr/>
        </p:nvPicPr>
        <p:blipFill>
          <a:blip r:embed="rId5"/>
          <a:stretch>
            <a:fillRect/>
          </a:stretch>
        </p:blipFill>
        <p:spPr>
          <a:xfrm rot="5400000">
            <a:off x="8038017" y="3707606"/>
            <a:ext cx="2632363" cy="2075152"/>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7" y="174852"/>
            <a:ext cx="10515600" cy="628993"/>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t>
            </a:r>
            <a:r>
              <a:rPr lang="en-GB" sz="6000" dirty="0" err="1">
                <a:solidFill>
                  <a:srgbClr val="C00000"/>
                </a:solidFill>
                <a:latin typeface="Comic Sans MS" panose="030F0702030302020204" pitchFamily="66" charset="0"/>
              </a:rPr>
              <a:t>oa</a:t>
            </a:r>
            <a:r>
              <a:rPr lang="en-GB" sz="6000" dirty="0">
                <a:solidFill>
                  <a:srgbClr val="C00000"/>
                </a:solidFill>
                <a:latin typeface="Comic Sans MS" panose="030F0702030302020204" pitchFamily="66" charset="0"/>
              </a:rPr>
              <a:t> – goat in </a:t>
            </a:r>
            <a:r>
              <a:rPr lang="en-GB" sz="6000">
                <a:solidFill>
                  <a:srgbClr val="C00000"/>
                </a:solidFill>
                <a:latin typeface="Comic Sans MS" panose="030F0702030302020204" pitchFamily="66" charset="0"/>
              </a:rPr>
              <a:t>a boat</a:t>
            </a:r>
            <a:endParaRPr lang="en-US" sz="60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762318" y="2936885"/>
            <a:ext cx="5915573" cy="3046988"/>
          </a:xfrm>
          <a:prstGeom prst="rect">
            <a:avLst/>
          </a:prstGeom>
        </p:spPr>
        <p:txBody>
          <a:bodyPr wrap="square">
            <a:spAutoFit/>
          </a:bodyPr>
          <a:lstStyle/>
          <a:p>
            <a:pPr lvl="0"/>
            <a:r>
              <a:rPr lang="en-GB" sz="3200" dirty="0">
                <a:solidFill>
                  <a:prstClr val="black"/>
                </a:solidFill>
                <a:latin typeface="Comic Sans MS" panose="030F0702030302020204" pitchFamily="66" charset="0"/>
              </a:rPr>
              <a:t>Today, I would like you to complete this phonic sheet that is in the folder.</a:t>
            </a:r>
          </a:p>
          <a:p>
            <a:pPr lvl="0"/>
            <a:r>
              <a:rPr lang="en-GB" sz="3200" dirty="0">
                <a:solidFill>
                  <a:prstClr val="black"/>
                </a:solidFill>
                <a:latin typeface="Comic Sans MS" panose="030F0702030302020204" pitchFamily="66" charset="0"/>
              </a:rPr>
              <a:t>Once you have finished it, it can be stuck into your green home-learning book.</a:t>
            </a:r>
            <a:endParaRPr lang="en-US" sz="3200" dirty="0">
              <a:solidFill>
                <a:prstClr val="black"/>
              </a:solidFill>
              <a:latin typeface="Comic Sans MS" panose="030F0702030302020204" pitchFamily="66" charset="0"/>
            </a:endParaRPr>
          </a:p>
        </p:txBody>
      </p:sp>
      <p:pic>
        <p:nvPicPr>
          <p:cNvPr id="8" name="Picture 7">
            <a:extLst>
              <a:ext uri="{FF2B5EF4-FFF2-40B4-BE49-F238E27FC236}">
                <a16:creationId xmlns:a16="http://schemas.microsoft.com/office/drawing/2014/main" id="{55D31ADB-E928-4BBF-8BDC-0C8E95000BEF}"/>
              </a:ext>
            </a:extLst>
          </p:cNvPr>
          <p:cNvPicPr/>
          <p:nvPr/>
        </p:nvPicPr>
        <p:blipFill>
          <a:blip r:embed="rId5"/>
          <a:stretch>
            <a:fillRect/>
          </a:stretch>
        </p:blipFill>
        <p:spPr>
          <a:xfrm>
            <a:off x="8208993" y="2936885"/>
            <a:ext cx="2695574" cy="3204952"/>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a:t>
            </a:r>
            <a:r>
              <a:rPr lang="en-GB" sz="3200" dirty="0">
                <a:solidFill>
                  <a:srgbClr val="FF0000"/>
                </a:solidFill>
                <a:latin typeface="Comic Sans MS" panose="030F0702030302020204" pitchFamily="66" charset="0"/>
              </a:rPr>
              <a:t> 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read the book to an adult. 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Now you are ready for the second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Tuesday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838200" y="126403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7030A0"/>
                </a:solidFill>
                <a:latin typeface="Comic Sans MS" panose="030F0702030302020204" pitchFamily="66" charset="0"/>
              </a:rPr>
              <a:t>The puppet will run and jump.</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968330" y="4334296"/>
            <a:ext cx="7988084"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C000"/>
                </a:solidFill>
                <a:latin typeface="Comic Sans MS" panose="030F0702030302020204" pitchFamily="66" charset="0"/>
              </a:rPr>
              <a:t>We will sit on the hard couch.</a:t>
            </a:r>
            <a:endParaRPr lang="en-US" sz="4400" dirty="0">
              <a:solidFill>
                <a:srgbClr val="FF0066"/>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id="{26D13D06-A382-44BF-BD83-3FC8EF7905C1}"/>
              </a:ext>
            </a:extLst>
          </p:cNvPr>
          <p:cNvSpPr txBox="1"/>
          <p:nvPr/>
        </p:nvSpPr>
        <p:spPr>
          <a:xfrm>
            <a:off x="9907238" y="1656300"/>
            <a:ext cx="1897713" cy="954107"/>
          </a:xfrm>
          <a:prstGeom prst="rect">
            <a:avLst/>
          </a:prstGeom>
          <a:noFill/>
        </p:spPr>
        <p:txBody>
          <a:bodyPr wrap="square" rtlCol="0">
            <a:spAutoFit/>
          </a:bodyPr>
          <a:lstStyle/>
          <a:p>
            <a:r>
              <a:rPr lang="en-GB" sz="2400" dirty="0">
                <a:latin typeface="Comic Sans MS" panose="030F0702030302020204" pitchFamily="66" charset="0"/>
              </a:rPr>
              <a:t>remember</a:t>
            </a:r>
            <a:r>
              <a:rPr lang="en-GB" dirty="0"/>
              <a:t>: </a:t>
            </a:r>
          </a:p>
          <a:p>
            <a:r>
              <a:rPr lang="en-GB" sz="3200" dirty="0">
                <a:solidFill>
                  <a:srgbClr val="FF0066"/>
                </a:solidFill>
                <a:latin typeface="Comic Sans MS" panose="030F0702030302020204" pitchFamily="66" charset="0"/>
              </a:rPr>
              <a:t>     pp</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604693" y="4103463"/>
            <a:ext cx="2114051" cy="954107"/>
          </a:xfrm>
          <a:prstGeom prst="rect">
            <a:avLst/>
          </a:prstGeom>
          <a:solidFill>
            <a:schemeClr val="accent4">
              <a:lumMod val="20000"/>
              <a:lumOff val="80000"/>
            </a:schemeClr>
          </a:solidFill>
        </p:spPr>
        <p:txBody>
          <a:bodyPr wrap="square" rtlCol="0">
            <a:spAutoFit/>
          </a:bodyPr>
          <a:lstStyle/>
          <a:p>
            <a:pPr algn="ctr"/>
            <a:r>
              <a:rPr lang="en-GB" sz="2400" dirty="0">
                <a:latin typeface="Comic Sans MS" panose="030F0702030302020204" pitchFamily="66" charset="0"/>
              </a:rPr>
              <a:t>Tricky word</a:t>
            </a:r>
            <a:r>
              <a:rPr lang="en-GB" dirty="0"/>
              <a:t>:</a:t>
            </a:r>
          </a:p>
          <a:p>
            <a:pPr algn="ctr"/>
            <a:r>
              <a:rPr lang="en-GB" sz="3200" dirty="0">
                <a:solidFill>
                  <a:srgbClr val="FF0066"/>
                </a:solidFill>
                <a:latin typeface="Comic Sans MS" panose="030F0702030302020204" pitchFamily="66" charset="0"/>
              </a:rPr>
              <a:t>all</a:t>
            </a:r>
            <a:endParaRPr lang="en-GB" sz="3200" dirty="0"/>
          </a:p>
        </p:txBody>
      </p:sp>
      <p:sp>
        <p:nvSpPr>
          <p:cNvPr id="14" name="Rectangle 13">
            <a:extLst>
              <a:ext uri="{FF2B5EF4-FFF2-40B4-BE49-F238E27FC236}">
                <a16:creationId xmlns:a16="http://schemas.microsoft.com/office/drawing/2014/main" id="{99A497A9-A19D-46CC-8ED3-C8CCAF6A556A}"/>
              </a:ext>
            </a:extLst>
          </p:cNvPr>
          <p:cNvSpPr/>
          <p:nvPr/>
        </p:nvSpPr>
        <p:spPr>
          <a:xfrm>
            <a:off x="8729920" y="3949575"/>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58366110-AB72-4BE6-A363-5A8DDB43B50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867398" y="4072383"/>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517251"/>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 </a:t>
            </a:r>
            <a:r>
              <a:rPr lang="en-GB" sz="3600" dirty="0">
                <a:latin typeface="Comic Sans MS" panose="030F0702030302020204" pitchFamily="66" charset="0"/>
              </a:rPr>
              <a:t>down</a:t>
            </a:r>
            <a:r>
              <a:rPr lang="en-GB" sz="3600" u="sng" dirty="0">
                <a:latin typeface="Comic Sans MS" panose="030F0702030302020204" pitchFamily="66" charset="0"/>
              </a:rPr>
              <a:t> </a:t>
            </a:r>
            <a:r>
              <a:rPr lang="en-GB" sz="3600" dirty="0">
                <a:latin typeface="Comic Sans MS" panose="030F0702030302020204" pitchFamily="66" charset="0"/>
              </a:rPr>
              <a:t>on your paper.</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838200" y="2198288"/>
            <a:ext cx="10515600" cy="4351338"/>
          </a:xfrm>
          <a:solidFill>
            <a:schemeClr val="accent4">
              <a:lumMod val="20000"/>
              <a:lumOff val="80000"/>
            </a:schemeClr>
          </a:solidFill>
        </p:spPr>
        <p:txBody>
          <a:bodyPr>
            <a:normAutofit lnSpcReduction="10000"/>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11</a:t>
            </a:r>
            <a:r>
              <a:rPr lang="en-GB" sz="3200" dirty="0">
                <a:latin typeface="Comic Sans MS" panose="030F0702030302020204" pitchFamily="66" charset="0"/>
              </a:rPr>
              <a:t> 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308374"/>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7030A0"/>
                </a:solidFill>
                <a:latin typeface="Comic Sans MS" panose="030F0702030302020204" pitchFamily="66" charset="0"/>
              </a:rPr>
              <a:t>The puppet will run and jump.</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459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4049700"/>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7988084" cy="2123658"/>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C000"/>
                </a:solidFill>
                <a:latin typeface="Comic Sans MS" panose="030F0702030302020204" pitchFamily="66" charset="0"/>
              </a:rPr>
              <a:t>We will sit on the hard couch.</a:t>
            </a:r>
            <a:endParaRPr lang="en-US" sz="4400" dirty="0">
              <a:solidFill>
                <a:srgbClr val="FF0066"/>
              </a:solidFill>
            </a:endParaRPr>
          </a:p>
          <a:p>
            <a:endParaRPr lang="en-US" sz="4400" dirty="0">
              <a:solidFill>
                <a:srgbClr val="FF0066"/>
              </a:solidFill>
            </a:endParaRPr>
          </a:p>
        </p:txBody>
      </p:sp>
    </p:spTree>
    <p:extLst>
      <p:ext uri="{BB962C8B-B14F-4D97-AF65-F5344CB8AC3E}">
        <p14:creationId xmlns:p14="http://schemas.microsoft.com/office/powerpoint/2010/main" val="1036180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Compare length and compare height</a:t>
            </a:r>
          </a:p>
          <a:p>
            <a:pPr marL="0" indent="0" algn="ctr">
              <a:buNone/>
            </a:pPr>
            <a:endParaRPr lang="en-GB" sz="3200" u="sng"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Addition grid</a:t>
            </a:r>
          </a:p>
          <a:p>
            <a:pPr>
              <a:buFontTx/>
              <a:buChar char="-"/>
            </a:pPr>
            <a:r>
              <a:rPr lang="en-GB" dirty="0">
                <a:latin typeface="Comic Sans MS" panose="030F0702030302020204" pitchFamily="66" charset="0"/>
              </a:rPr>
              <a:t>Worksheet to fill in</a:t>
            </a:r>
          </a:p>
          <a:p>
            <a:pPr>
              <a:buFontTx/>
              <a:buChar char="-"/>
            </a:pPr>
            <a:r>
              <a:rPr lang="en-GB">
                <a:latin typeface="Comic Sans MS" panose="030F0702030302020204" pitchFamily="66" charset="0"/>
              </a:rPr>
              <a:t>Dessert </a:t>
            </a:r>
            <a:r>
              <a:rPr lang="en-GB" dirty="0">
                <a:latin typeface="Comic Sans MS" panose="030F0702030302020204" pitchFamily="66" charset="0"/>
              </a:rPr>
              <a:t>spoon</a:t>
            </a:r>
          </a:p>
          <a:p>
            <a:pPr>
              <a:buFontTx/>
              <a:buChar char="-"/>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236BCB84-6638-4FA0-AD6D-82439B3AA496}"/>
              </a:ext>
            </a:extLst>
          </p:cNvPr>
          <p:cNvPicPr>
            <a:picLocks noChangeAspect="1"/>
          </p:cNvPicPr>
          <p:nvPr/>
        </p:nvPicPr>
        <p:blipFill>
          <a:blip r:embed="rId4"/>
          <a:stretch>
            <a:fillRect/>
          </a:stretch>
        </p:blipFill>
        <p:spPr>
          <a:xfrm>
            <a:off x="10276933" y="365125"/>
            <a:ext cx="1408186" cy="1325563"/>
          </a:xfrm>
          <a:prstGeom prst="rect">
            <a:avLst/>
          </a:prstGeom>
        </p:spPr>
      </p:pic>
      <p:pic>
        <p:nvPicPr>
          <p:cNvPr id="7" name="Picture 6">
            <a:extLst>
              <a:ext uri="{FF2B5EF4-FFF2-40B4-BE49-F238E27FC236}">
                <a16:creationId xmlns:a16="http://schemas.microsoft.com/office/drawing/2014/main" id="{5C6A2D8E-81F2-493E-8821-F7B27B56B362}"/>
              </a:ext>
            </a:extLst>
          </p:cNvPr>
          <p:cNvPicPr>
            <a:picLocks noChangeAspect="1"/>
          </p:cNvPicPr>
          <p:nvPr/>
        </p:nvPicPr>
        <p:blipFill>
          <a:blip r:embed="rId5"/>
          <a:stretch>
            <a:fillRect/>
          </a:stretch>
        </p:blipFill>
        <p:spPr>
          <a:xfrm>
            <a:off x="8164115" y="2349792"/>
            <a:ext cx="2816911" cy="1907966"/>
          </a:xfrm>
          <a:prstGeom prst="rect">
            <a:avLst/>
          </a:prstGeom>
        </p:spPr>
      </p:pic>
      <p:pic>
        <p:nvPicPr>
          <p:cNvPr id="9" name="Picture 8">
            <a:extLst>
              <a:ext uri="{FF2B5EF4-FFF2-40B4-BE49-F238E27FC236}">
                <a16:creationId xmlns:a16="http://schemas.microsoft.com/office/drawing/2014/main" id="{7DE0ACEE-7C68-4192-9EDF-33983685C85E}"/>
              </a:ext>
            </a:extLst>
          </p:cNvPr>
          <p:cNvPicPr>
            <a:picLocks noChangeAspect="1"/>
          </p:cNvPicPr>
          <p:nvPr/>
        </p:nvPicPr>
        <p:blipFill>
          <a:blip r:embed="rId6"/>
          <a:stretch>
            <a:fillRect/>
          </a:stretch>
        </p:blipFill>
        <p:spPr>
          <a:xfrm>
            <a:off x="8164115" y="4583957"/>
            <a:ext cx="2961693" cy="2034554"/>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Addition Revision. You have worked hard on this before half term. I would like you to see how quickly you can fill in this addition grid.</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BACF7272-1A2F-4896-99C4-5DF6388F734F}"/>
              </a:ext>
            </a:extLst>
          </p:cNvPr>
          <p:cNvPicPr>
            <a:picLocks noChangeAspect="1"/>
          </p:cNvPicPr>
          <p:nvPr/>
        </p:nvPicPr>
        <p:blipFill>
          <a:blip r:embed="rId4"/>
          <a:stretch>
            <a:fillRect/>
          </a:stretch>
        </p:blipFill>
        <p:spPr>
          <a:xfrm>
            <a:off x="4036002" y="3656832"/>
            <a:ext cx="3676650" cy="2571750"/>
          </a:xfrm>
          <a:prstGeom prst="rect">
            <a:avLst/>
          </a:prstGeom>
        </p:spPr>
      </p:pic>
      <p:pic>
        <p:nvPicPr>
          <p:cNvPr id="5" name="Picture 4">
            <a:extLst>
              <a:ext uri="{FF2B5EF4-FFF2-40B4-BE49-F238E27FC236}">
                <a16:creationId xmlns:a16="http://schemas.microsoft.com/office/drawing/2014/main" id="{4B5F3431-A11F-437E-A828-76844BCE00BF}"/>
              </a:ext>
            </a:extLst>
          </p:cNvPr>
          <p:cNvPicPr>
            <a:picLocks noChangeAspect="1"/>
          </p:cNvPicPr>
          <p:nvPr/>
        </p:nvPicPr>
        <p:blipFill>
          <a:blip r:embed="rId5"/>
          <a:stretch>
            <a:fillRect/>
          </a:stretch>
        </p:blipFill>
        <p:spPr>
          <a:xfrm>
            <a:off x="10254312" y="358198"/>
            <a:ext cx="1408298" cy="1322947"/>
          </a:xfrm>
          <a:prstGeom prst="rect">
            <a:avLst/>
          </a:prstGeom>
        </p:spPr>
      </p:pic>
    </p:spTree>
    <p:extLst>
      <p:ext uri="{BB962C8B-B14F-4D97-AF65-F5344CB8AC3E}">
        <p14:creationId xmlns:p14="http://schemas.microsoft.com/office/powerpoint/2010/main" val="25941619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6"/>
            <a:ext cx="10515600" cy="5761829"/>
          </a:xfrm>
        </p:spPr>
        <p:txBody>
          <a:bodyPr>
            <a:normAutofit fontScale="32500" lnSpcReduction="20000"/>
          </a:bodyPr>
          <a:lstStyle/>
          <a:p>
            <a:pPr marL="0" indent="0">
              <a:buNone/>
            </a:pPr>
            <a:endParaRPr lang="en-GB" sz="6700" u="sng" dirty="0">
              <a:latin typeface="Comic Sans MS" panose="030F0702030302020204" pitchFamily="66" charset="0"/>
            </a:endParaRPr>
          </a:p>
          <a:p>
            <a:pPr marL="0" indent="0">
              <a:buNone/>
            </a:pPr>
            <a:endParaRPr lang="en-GB" sz="6700" u="sng" dirty="0">
              <a:latin typeface="Comic Sans MS" panose="030F0702030302020204" pitchFamily="66" charset="0"/>
            </a:endParaRPr>
          </a:p>
          <a:p>
            <a:pPr marL="0" indent="0">
              <a:buNone/>
            </a:pPr>
            <a:r>
              <a:rPr lang="en-GB" sz="8600" dirty="0">
                <a:latin typeface="Comic Sans MS" panose="030F0702030302020204" pitchFamily="66" charset="0"/>
              </a:rPr>
              <a:t>Today we are using 2 White Rose clips for our learning </a:t>
            </a:r>
            <a:r>
              <a:rPr lang="en-US" sz="8600" u="sng" dirty="0">
                <a:solidFill>
                  <a:srgbClr val="0563C1"/>
                </a:solidFill>
                <a:latin typeface="Comic Sans MS" panose="030F0702030302020204" pitchFamily="66" charset="0"/>
                <a:ea typeface="Calibri" panose="020F0502020204030204" pitchFamily="34" charset="0"/>
                <a:cs typeface="Times New Roman" panose="02020603050405020304" pitchFamily="18" charset="0"/>
                <a:hlinkClick r:id="rId2"/>
              </a:rPr>
              <a:t>https://vimeo.com/507433257</a:t>
            </a:r>
            <a:r>
              <a:rPr lang="en-US" sz="8600" dirty="0">
                <a:latin typeface="Calibri" panose="020F0502020204030204" pitchFamily="34" charset="0"/>
                <a:ea typeface="Calibri" panose="020F0502020204030204" pitchFamily="34" charset="0"/>
                <a:cs typeface="Times New Roman" panose="02020603050405020304" pitchFamily="18" charset="0"/>
              </a:rPr>
              <a:t> </a:t>
            </a:r>
          </a:p>
          <a:p>
            <a:pPr marL="0" indent="0">
              <a:buNone/>
            </a:pPr>
            <a:r>
              <a:rPr lang="en-US" sz="8600" u="sng" dirty="0">
                <a:solidFill>
                  <a:srgbClr val="0563C1"/>
                </a:solidFill>
                <a:latin typeface="Comic Sans MS" panose="030F0702030302020204" pitchFamily="66" charset="0"/>
                <a:ea typeface="Calibri" panose="020F0502020204030204" pitchFamily="34" charset="0"/>
                <a:cs typeface="Times New Roman" panose="02020603050405020304" pitchFamily="18" charset="0"/>
                <a:hlinkClick r:id="rId3"/>
              </a:rPr>
              <a:t>https://vimeo.com/507433540</a:t>
            </a:r>
            <a:endParaRPr lang="en-US" sz="86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6700" dirty="0">
              <a:latin typeface="Comic Sans MS" panose="030F0702030302020204" pitchFamily="66" charset="0"/>
            </a:endParaRPr>
          </a:p>
          <a:p>
            <a:pPr marL="0" indent="0">
              <a:buNone/>
            </a:pPr>
            <a:r>
              <a:rPr lang="en-GB" sz="8600" dirty="0">
                <a:latin typeface="Comic Sans MS" panose="030F0702030302020204" pitchFamily="66" charset="0"/>
              </a:rPr>
              <a:t>After that we are going to be looking </a:t>
            </a:r>
          </a:p>
          <a:p>
            <a:pPr marL="0" indent="0">
              <a:buNone/>
            </a:pPr>
            <a:r>
              <a:rPr lang="en-GB" sz="8600" dirty="0">
                <a:latin typeface="Comic Sans MS" panose="030F0702030302020204" pitchFamily="66" charset="0"/>
              </a:rPr>
              <a:t>at a practical task based on length and </a:t>
            </a:r>
          </a:p>
          <a:p>
            <a:pPr marL="0" indent="0">
              <a:buNone/>
            </a:pPr>
            <a:r>
              <a:rPr lang="en-GB" sz="8600" dirty="0">
                <a:latin typeface="Comic Sans MS" panose="030F0702030302020204" pitchFamily="66" charset="0"/>
              </a:rPr>
              <a:t>height that is included in Tuesday’s files.</a:t>
            </a:r>
          </a:p>
          <a:p>
            <a:pPr marL="0" indent="0">
              <a:buNone/>
            </a:pPr>
            <a:endParaRPr lang="en-US" sz="6700" dirty="0">
              <a:highlight>
                <a:srgbClr val="FFFF00"/>
              </a:highlight>
              <a:latin typeface="Comic Sans MS" panose="030F0702030302020204" pitchFamily="66" charset="0"/>
            </a:endParaRPr>
          </a:p>
          <a:p>
            <a:pPr marL="0" indent="0">
              <a:buNone/>
            </a:pPr>
            <a:endParaRPr lang="en-GB" sz="6700" dirty="0">
              <a:highlight>
                <a:srgbClr val="FFFF00"/>
              </a:highlight>
              <a:latin typeface="Comic Sans MS" panose="030F0702030302020204" pitchFamily="66" charset="0"/>
            </a:endParaRPr>
          </a:p>
          <a:p>
            <a:pPr marL="0" indent="0">
              <a:buNone/>
            </a:pPr>
            <a:endParaRPr lang="en-GB" sz="6700" dirty="0">
              <a:highlight>
                <a:srgbClr val="FFFF00"/>
              </a:highlight>
              <a:latin typeface="Comic Sans MS" panose="030F0702030302020204" pitchFamily="66" charset="0"/>
            </a:endParaRPr>
          </a:p>
          <a:p>
            <a:pPr marL="0" indent="0">
              <a:buNone/>
            </a:pPr>
            <a:endParaRPr lang="en-GB" sz="6700" dirty="0">
              <a:highlight>
                <a:srgbClr val="FFFF00"/>
              </a:highlight>
              <a:latin typeface="Comic Sans MS" panose="030F0702030302020204" pitchFamily="66" charset="0"/>
            </a:endParaRPr>
          </a:p>
          <a:p>
            <a:pPr marL="0" indent="0">
              <a:buNone/>
            </a:pPr>
            <a:r>
              <a:rPr lang="en-US" sz="8600" i="1" dirty="0">
                <a:latin typeface="Comic Sans MS" panose="030F0702030302020204" pitchFamily="66" charset="0"/>
              </a:rPr>
              <a:t>Remember you can write your answers in your blue maths book or use the ppt link to save printing it.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6A8F6269-FD13-45A6-BCA5-222D99D8C8A9}"/>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95745" y="339630"/>
            <a:ext cx="2483942" cy="622926"/>
          </a:xfrm>
          <a:prstGeom prst="rect">
            <a:avLst/>
          </a:prstGeom>
        </p:spPr>
      </p:pic>
      <p:pic>
        <p:nvPicPr>
          <p:cNvPr id="6" name="Picture 5">
            <a:extLst>
              <a:ext uri="{FF2B5EF4-FFF2-40B4-BE49-F238E27FC236}">
                <a16:creationId xmlns:a16="http://schemas.microsoft.com/office/drawing/2014/main" id="{FBE13172-E3D4-44C5-8D72-7B66A7F72C8B}"/>
              </a:ext>
            </a:extLst>
          </p:cNvPr>
          <p:cNvPicPr>
            <a:picLocks noChangeAspect="1"/>
          </p:cNvPicPr>
          <p:nvPr/>
        </p:nvPicPr>
        <p:blipFill>
          <a:blip r:embed="rId6"/>
          <a:stretch>
            <a:fillRect/>
          </a:stretch>
        </p:blipFill>
        <p:spPr>
          <a:xfrm>
            <a:off x="10407252" y="299774"/>
            <a:ext cx="1408186" cy="1325563"/>
          </a:xfrm>
          <a:prstGeom prst="rect">
            <a:avLst/>
          </a:prstGeom>
        </p:spPr>
      </p:pic>
      <p:pic>
        <p:nvPicPr>
          <p:cNvPr id="4" name="Picture 3">
            <a:extLst>
              <a:ext uri="{FF2B5EF4-FFF2-40B4-BE49-F238E27FC236}">
                <a16:creationId xmlns:a16="http://schemas.microsoft.com/office/drawing/2014/main" id="{3035E466-8BFC-4F33-BCC2-8E0883B4BF4E}"/>
              </a:ext>
            </a:extLst>
          </p:cNvPr>
          <p:cNvPicPr>
            <a:picLocks noChangeAspect="1"/>
          </p:cNvPicPr>
          <p:nvPr/>
        </p:nvPicPr>
        <p:blipFill>
          <a:blip r:embed="rId7"/>
          <a:stretch>
            <a:fillRect/>
          </a:stretch>
        </p:blipFill>
        <p:spPr>
          <a:xfrm>
            <a:off x="8563841" y="2106306"/>
            <a:ext cx="2159577" cy="3142007"/>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There is a topic session in files for </a:t>
            </a:r>
          </a:p>
          <a:p>
            <a:pPr marL="0" indent="0">
              <a:buNone/>
            </a:pPr>
            <a:r>
              <a:rPr lang="en-GB" sz="8000" dirty="0">
                <a:latin typeface="Comic Sans MS" panose="030F0702030302020204" pitchFamily="66" charset="0"/>
              </a:rPr>
              <a:t>this afternoon but enjoy your </a:t>
            </a:r>
          </a:p>
          <a:p>
            <a:pPr marL="0" indent="0">
              <a:buNone/>
            </a:pPr>
            <a:r>
              <a:rPr lang="en-GB" sz="8000">
                <a:latin typeface="Comic Sans MS" panose="030F0702030302020204" pitchFamily="66" charset="0"/>
              </a:rPr>
              <a:t>lunch </a:t>
            </a:r>
            <a:r>
              <a:rPr lang="en-GB" sz="8000" dirty="0">
                <a:latin typeface="Comic Sans MS" panose="030F0702030302020204" pitchFamily="66" charset="0"/>
              </a:rPr>
              <a:t>first. </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823365"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a:xfrm>
            <a:off x="602673" y="1936461"/>
            <a:ext cx="10515600" cy="4351338"/>
          </a:xfrm>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Mr Debenham</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87397" y="2285999"/>
            <a:ext cx="2505297" cy="1874797"/>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3950</TotalTime>
  <Words>913</Words>
  <Application>Microsoft Office PowerPoint</Application>
  <PresentationFormat>Widescreen</PresentationFormat>
  <Paragraphs>153</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Comic Sans MS</vt:lpstr>
      <vt:lpstr>Times New Roman</vt:lpstr>
      <vt:lpstr>Office Theme</vt:lpstr>
      <vt:lpstr>    Tuesday 2nd March 2021</vt:lpstr>
      <vt:lpstr>             RWI     Each day for RWI you will need:                  Rainbow Group                       Sunshine Group                   Puppets                                      Jim’s House                   book                                           book                                        ‘Weekly Writing sheet’ RWI (from                         your pack)                     Could you please download the relevant book for your child as we will continue to read it throughout the week.                       </vt:lpstr>
      <vt:lpstr>                          Rainbow Group              oi – spoil the boy </vt:lpstr>
      <vt:lpstr>                                       Sunshine Group                 oa – goat in a boat</vt:lpstr>
      <vt:lpstr>Continue with RWI</vt:lpstr>
      <vt:lpstr>Continue with RWI</vt:lpstr>
      <vt:lpstr>Continue with RWI</vt:lpstr>
      <vt:lpstr>Our Structure for RWI</vt:lpstr>
      <vt:lpstr>               Rainbow Group Today’s Hold a Sentence is:    The puppet will run and jump.</vt:lpstr>
      <vt:lpstr>Our Structure for RWI  Now you are ready to write the Hold a Sentence down on your paper. </vt:lpstr>
      <vt:lpstr>           Time to check                      Rainbow Group  The puppet will run and jump.</vt:lpstr>
      <vt:lpstr>        Stick your sheet in the front of your purple book.     Thank you for working hard.                                         Now have a break and a snack.  </vt:lpstr>
      <vt:lpstr>                          White Rose Maths</vt:lpstr>
      <vt:lpstr>                          White Rose Maths</vt:lpstr>
      <vt:lpstr>                  White Rose Maths  </vt:lpstr>
      <vt:lpstr>PowerPoint Presentation</vt:lpstr>
      <vt:lpstr> Worship Time with: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172</cp:revision>
  <dcterms:created xsi:type="dcterms:W3CDTF">2021-01-05T21:58:22Z</dcterms:created>
  <dcterms:modified xsi:type="dcterms:W3CDTF">2021-03-02T13:48:54Z</dcterms:modified>
</cp:coreProperties>
</file>