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6" r:id="rId2"/>
    <p:sldId id="295" r:id="rId3"/>
    <p:sldId id="298" r:id="rId4"/>
    <p:sldId id="297" r:id="rId5"/>
    <p:sldId id="299" r:id="rId6"/>
    <p:sldId id="300" r:id="rId7"/>
    <p:sldId id="301" r:id="rId8"/>
    <p:sldId id="305" r:id="rId9"/>
    <p:sldId id="302" r:id="rId10"/>
    <p:sldId id="303" r:id="rId11"/>
    <p:sldId id="306" r:id="rId12"/>
    <p:sldId id="309" r:id="rId13"/>
    <p:sldId id="308" r:id="rId14"/>
    <p:sldId id="307" r:id="rId15"/>
    <p:sldId id="304" r:id="rId16"/>
    <p:sldId id="312" r:id="rId17"/>
    <p:sldId id="311" r:id="rId18"/>
    <p:sldId id="310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CE276F-90F0-4D84-967B-1310099B39F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940E2-344F-4510-9470-56AD723E301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84F28C-FE29-48AC-9E9E-D7715C0B1D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A2DCE-4F6E-4C19-957D-747451A2537B}" type="datetimeFigureOut">
              <a:rPr lang="en-US" smtClean="0"/>
              <a:t>2/7/2021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FA4F65-FCAA-4E40-86CB-915ABACAEE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F273E7-211E-460E-A3CC-5D89158F29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4DFAA-6B21-42CE-8E35-29431150D7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783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177358-C268-4F6B-9AAF-E530479DE9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4C17629-2A36-4D5B-9E53-761A677E3B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BC934A-0CD3-41A5-A6B7-AE3564A31C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A2DCE-4F6E-4C19-957D-747451A2537B}" type="datetimeFigureOut">
              <a:rPr lang="en-US" smtClean="0"/>
              <a:t>2/7/2021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41181D-F1E2-44E4-A4B4-135DCFBC05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090AD0-475D-4563-BD64-C49D344AC8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4DFAA-6B21-42CE-8E35-29431150D7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96038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2E3EAC3-1408-4649-BE4F-B6D4EBE3564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4244780-4433-452A-A830-C11E8AF211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20DDA3-7F25-48EA-BFED-BF164A8346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A2DCE-4F6E-4C19-957D-747451A2537B}" type="datetimeFigureOut">
              <a:rPr lang="en-US" smtClean="0"/>
              <a:t>2/7/2021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8B78B3-EFE7-4A0C-BC96-A6108F36C8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16F34C-D06E-41D5-943F-A47E0C3CE2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4DFAA-6B21-42CE-8E35-29431150D7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7390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0AC02A-BB89-4AD4-A53A-18CC01A2E1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B33095-DD92-45FB-A882-085EE668B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7755E5-B44D-4A73-A478-26B92183F6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A2DCE-4F6E-4C19-957D-747451A2537B}" type="datetimeFigureOut">
              <a:rPr lang="en-US" smtClean="0"/>
              <a:t>2/7/2021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861F50-2045-4449-BAF5-08B9FCF44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8F2B3B-150A-425D-AE7C-63019ACF04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4DFAA-6B21-42CE-8E35-29431150D7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89110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CC40DF-F980-4E3F-82EF-867225DF0D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2FDB96-0E62-473F-B85B-18DE9A8977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9F8692-8BB5-4755-8FDD-16BFA27EBE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A2DCE-4F6E-4C19-957D-747451A2537B}" type="datetimeFigureOut">
              <a:rPr lang="en-US" smtClean="0"/>
              <a:t>2/7/2021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8A352F-59F3-4245-A47E-5B5AB5A6F2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82A1FD-EB85-43F1-B932-457B698A6C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4DFAA-6B21-42CE-8E35-29431150D7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703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9EF9ED-062D-4002-B41D-F33FCA14BB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4DD087-B29A-47F8-BCEE-5448DB104C2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6436DA1-4499-4A8C-9151-8563AC10D6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06A778A-27C6-4836-A4AA-27FC40E73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A2DCE-4F6E-4C19-957D-747451A2537B}" type="datetimeFigureOut">
              <a:rPr lang="en-US" smtClean="0"/>
              <a:t>2/7/2021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861261-A3F2-428A-A3F6-445185A813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6B8060-FC96-4B5C-A2B7-F37D7FE90D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4DFAA-6B21-42CE-8E35-29431150D7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87633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7E9F96-E294-4B28-9472-FEFD8CF290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6FB2DF-2BE9-408B-8156-29B1FBAA49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74FB399-6429-42BC-B683-A82E8C7676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76ABAA6-B57F-4168-A16F-0CC30AACF15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5099B76-8DC0-49DB-B9A7-0AEA2BB4851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4C3B23C-7103-407E-8B2B-B6B299639D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A2DCE-4F6E-4C19-957D-747451A2537B}" type="datetimeFigureOut">
              <a:rPr lang="en-US" smtClean="0"/>
              <a:t>2/7/2021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43C330D-DE58-4F45-AC66-C87CF5565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1A789A8-09F7-474C-826C-68913E104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4DFAA-6B21-42CE-8E35-29431150D7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0510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1A3DC8-7CDF-4144-BB27-1166FE1D5C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6D252ED-C945-47DB-A217-E6FF90364F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A2DCE-4F6E-4C19-957D-747451A2537B}" type="datetimeFigureOut">
              <a:rPr lang="en-US" smtClean="0"/>
              <a:t>2/7/2021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57C56A2-D897-4BEF-9E9C-05DF823680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4B81CBA-4C14-4567-AF6D-7632A1F5EF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4DFAA-6B21-42CE-8E35-29431150D7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25465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23C6389-F57E-4E70-9597-AE229EAD0F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A2DCE-4F6E-4C19-957D-747451A2537B}" type="datetimeFigureOut">
              <a:rPr lang="en-US" smtClean="0"/>
              <a:t>2/7/2021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6906D49-B6F8-40B7-9079-EA5E1BCC5C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E8391B-E81E-40FE-8DF6-23F289C510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4DFAA-6B21-42CE-8E35-29431150D7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136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60D998-6686-4855-BA71-4DFE154FBA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F6AE08-0438-4486-8B4A-2A3D02B53B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54C6DEE-6311-43D9-A092-0AAA478E18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0C904F-F23E-4477-98D7-EE7DE1F3A3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A2DCE-4F6E-4C19-957D-747451A2537B}" type="datetimeFigureOut">
              <a:rPr lang="en-US" smtClean="0"/>
              <a:t>2/7/2021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FAE1552-8DD9-4205-A79F-0A2153E1CA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6F83AE-C5E4-46AE-B440-646E080A6A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4DFAA-6B21-42CE-8E35-29431150D7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936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947C3D-070A-46F7-9299-09CDFD59DD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589049B-9A0C-4712-BEF8-622C507C3C7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785456-A5D4-4078-8120-EC916E3E57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02730F4-C226-467F-8A3E-CD4325AF81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A2DCE-4F6E-4C19-957D-747451A2537B}" type="datetimeFigureOut">
              <a:rPr lang="en-US" smtClean="0"/>
              <a:t>2/7/2021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A3611FC-E8FC-42C7-93F4-BA8059D5DB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33CBA7-8338-4E9D-8174-ABB0C177A7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4DFAA-6B21-42CE-8E35-29431150D7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81982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48F3011-7ACA-4BA4-86EC-CA42E0EF3B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4FC3573-B544-4924-A66D-7BECA1A476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BD5596-C9CA-49C8-AEAA-B4669C7D650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6A2DCE-4F6E-4C19-957D-747451A2537B}" type="datetimeFigureOut">
              <a:rPr lang="en-US" smtClean="0"/>
              <a:t>2/7/2021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86A078-211A-4A04-9528-D510919E86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FE421E-2F6D-4AF0-BDC9-4C108498AFB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04DFAA-6B21-42CE-8E35-29431150D7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8969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youtube.com/watch?v=jNOYgRf5jes" TargetMode="Externa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youtube.com/watch?v=jNOYgRf5jes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youtube.com/watch?v=jNOYgRf5jes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youtube.com/watch?v=jNOYgRf5jes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youtube.com/watch?v=jNOYgRf5jes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freehighresolutiongraphicsandclipart.blogspot.co.uk/2011/12/palm-tree-and-free-png-flower-clipart.html" TargetMode="External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youtube.com/watch?v=jNOYgRf5jes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youtube.com/watch?v=jNOYgRf5jes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youtube.com/watch?v=jNOYgRf5jes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youtube.com/watch?v=jNOYgRf5jes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youtube.com/watch?v=jNOYgRf5jes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ovimagazine.com/art/15694" TargetMode="External"/><Relationship Id="rId4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youtube.com/watch?v=jNOYgRf5jes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pixabay.com/en/thoughtful-think-thinking-788284/" TargetMode="External"/><Relationship Id="rId4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7.png"/><Relationship Id="rId2" Type="http://schemas.openxmlformats.org/officeDocument/2006/relationships/hyperlink" Target="https://www.youtube.com/watch?v=jNOYgRf5jes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youtube.com/watch?v=jNOYgRf5jes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pixabay.com/en/world-earth-planet-globe-map-1301744/" TargetMode="Externa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youtube.com/watch?v=jNOYgRf5jes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pixabay.com/en/thoughtful-think-thinking-788284/" TargetMode="External"/><Relationship Id="rId4" Type="http://schemas.openxmlformats.org/officeDocument/2006/relationships/image" Target="../media/image3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youtube.com/watch?v=jNOYgRf5jes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youtube.com/watch?v=jNOYgRf5jes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pixabay.com/en/thoughtful-think-thinking-788284/" TargetMode="External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C4853E-CEC7-44AE-B471-634CB3AFE5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3903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US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endParaRPr lang="en-GB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01AADF9-5673-4B63-8669-AA40AD74252D}"/>
              </a:ext>
            </a:extLst>
          </p:cNvPr>
          <p:cNvSpPr/>
          <p:nvPr/>
        </p:nvSpPr>
        <p:spPr>
          <a:xfrm>
            <a:off x="471055" y="421274"/>
            <a:ext cx="10882745" cy="7448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Religious Education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6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3600" u="sng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2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Who is the Prophet Muhammad?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2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Why is he important to Muslims?</a:t>
            </a:r>
            <a:endParaRPr kumimoji="0" lang="en-GB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                    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  <a:hlinkClick r:id="rId2"/>
              </a:rPr>
              <a:t> </a:t>
            </a:r>
            <a:r>
              <a:rPr kumimoji="0" lang="en-GB" sz="28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  <a:hlinkClick r:id="rId2"/>
              </a:rPr>
              <a:t> </a:t>
            </a:r>
            <a:endParaRPr kumimoji="0" lang="en-GB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BDCF4F6-ECA9-4A66-B539-585C475E64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0035" y="344239"/>
            <a:ext cx="2279073" cy="1133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83974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C4853E-CEC7-44AE-B471-634CB3AFE5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3903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US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endParaRPr lang="en-GB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01AADF9-5673-4B63-8669-AA40AD74252D}"/>
              </a:ext>
            </a:extLst>
          </p:cNvPr>
          <p:cNvSpPr/>
          <p:nvPr/>
        </p:nvSpPr>
        <p:spPr>
          <a:xfrm>
            <a:off x="471055" y="421274"/>
            <a:ext cx="10882745" cy="6340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Religious Education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6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6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Over 1400 years ago </a:t>
            </a: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Prophet Muhammad </a:t>
            </a: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taught all Muslim people how to follow </a:t>
            </a: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Allah</a:t>
            </a: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(God).  For Muslims he is so special that when they talk about him and say his name they say </a:t>
            </a: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“Peace be upon him.” </a:t>
            </a: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When they write his name they write the letters </a:t>
            </a: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PBUH</a:t>
            </a: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(</a:t>
            </a: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SAWS</a:t>
            </a: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in Arabic) after his name.</a:t>
            </a: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   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lvl="0"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  <a:hlinkClick r:id="rId2"/>
              </a:rPr>
              <a:t> </a:t>
            </a:r>
            <a:r>
              <a:rPr kumimoji="0" lang="en-GB" sz="28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  <a:hlinkClick r:id="rId2"/>
              </a:rPr>
              <a:t> </a:t>
            </a:r>
            <a:r>
              <a:rPr lang="en-GB" sz="2800" u="sng" dirty="0">
                <a:solidFill>
                  <a:prstClr val="black"/>
                </a:solidFill>
                <a:latin typeface="Comic Sans MS" panose="030F0702030302020204" pitchFamily="66" charset="0"/>
              </a:rPr>
              <a:t>https://www.youtube.com/watch?v=d0lJWMwy-vs</a:t>
            </a:r>
            <a:endParaRPr kumimoji="0" lang="en-GB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BDCF4F6-ECA9-4A66-B539-585C475E64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0035" y="344239"/>
            <a:ext cx="2279073" cy="1133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9526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C4853E-CEC7-44AE-B471-634CB3AFE5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3903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US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endParaRPr lang="en-GB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01AADF9-5673-4B63-8669-AA40AD74252D}"/>
              </a:ext>
            </a:extLst>
          </p:cNvPr>
          <p:cNvSpPr/>
          <p:nvPr/>
        </p:nvSpPr>
        <p:spPr>
          <a:xfrm>
            <a:off x="332509" y="272842"/>
            <a:ext cx="11526982" cy="77559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Religious Education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6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What leaders do you know of from the Bible?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4400" dirty="0">
              <a:solidFill>
                <a:schemeClr val="accent2"/>
              </a:solidFill>
              <a:latin typeface="Comic Sans MS" panose="030F0702030302020204" pitchFamily="66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4400" b="0" i="0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4400" dirty="0">
              <a:solidFill>
                <a:schemeClr val="accent2"/>
              </a:solidFill>
              <a:latin typeface="Comic Sans MS" panose="030F0702030302020204" pitchFamily="66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4400" b="0" i="0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4400" noProof="0" dirty="0">
              <a:solidFill>
                <a:schemeClr val="accent2"/>
              </a:solidFill>
              <a:latin typeface="Comic Sans MS" panose="030F0702030302020204" pitchFamily="66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strike="noStrike" kern="1200" cap="none" spc="0" normalizeH="0" baseline="0" dirty="0">
              <a:ln>
                <a:noFill/>
              </a:ln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strike="noStrike" kern="1200" cap="none" spc="0" normalizeH="0" baseline="0" dirty="0">
                <a:ln>
                  <a:noFill/>
                </a:ln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Both </a:t>
            </a:r>
            <a:r>
              <a:rPr kumimoji="0" lang="en-GB" sz="2800" b="0" i="0" strike="noStrike" kern="1200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Jesus</a:t>
            </a:r>
            <a:r>
              <a:rPr kumimoji="0" lang="en-GB" sz="2800" b="0" i="0" strike="noStrike" kern="1200" cap="none" spc="0" normalizeH="0" baseline="0" dirty="0">
                <a:ln>
                  <a:noFill/>
                </a:ln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and </a:t>
            </a:r>
            <a:r>
              <a:rPr kumimoji="0" lang="en-GB" sz="2800" b="0" i="0" strike="noStrike" kern="1200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Mose</a:t>
            </a:r>
            <a:r>
              <a:rPr kumimoji="0" lang="en-GB" sz="2800" b="0" i="0" strike="noStrike" kern="1200" cap="none" spc="0" normalizeH="0" baseline="0" dirty="0">
                <a:ln>
                  <a:noFill/>
                </a:ln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s are important leaders for Muslims too. In the Muslim special book (the Qur’an) they are called </a:t>
            </a:r>
            <a:r>
              <a:rPr kumimoji="0" lang="en-GB" sz="2800" b="0" i="0" strike="noStrike" kern="1200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Isa</a:t>
            </a:r>
            <a:r>
              <a:rPr kumimoji="0" lang="en-GB" sz="2800" b="0" i="0" strike="noStrike" kern="1200" cap="none" spc="0" normalizeH="0" baseline="0" dirty="0">
                <a:ln>
                  <a:noFill/>
                </a:ln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and </a:t>
            </a:r>
            <a:r>
              <a:rPr kumimoji="0" lang="en-GB" sz="2800" b="0" i="0" strike="noStrike" kern="1200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Musa</a:t>
            </a:r>
            <a:r>
              <a:rPr kumimoji="0" lang="en-GB" sz="2800" b="0" i="0" strike="noStrike" kern="1200" cap="none" spc="0" normalizeH="0" baseline="0" dirty="0">
                <a:ln>
                  <a:noFill/>
                </a:ln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.</a:t>
            </a:r>
            <a:endParaRPr kumimoji="0" lang="en-GB" sz="2800" b="0" i="0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                    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  <a:hlinkClick r:id="rId2"/>
              </a:rPr>
              <a:t> </a:t>
            </a:r>
            <a:r>
              <a:rPr kumimoji="0" lang="en-GB" sz="28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  <a:hlinkClick r:id="rId2"/>
              </a:rPr>
              <a:t> </a:t>
            </a:r>
            <a:endParaRPr kumimoji="0" lang="en-GB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BDCF4F6-ECA9-4A66-B539-585C475E64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7744" y="272842"/>
            <a:ext cx="2279073" cy="113309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E3659B25-8E40-4D56-ABA1-C6E3028C7D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57009" y="2305286"/>
            <a:ext cx="3587271" cy="288508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D2C8EC7-B261-4EB1-BD41-C8675D8EB81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98106" y="2305286"/>
            <a:ext cx="3587271" cy="2885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96456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C4853E-CEC7-44AE-B471-634CB3AFE5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3903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US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endParaRPr lang="en-GB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01AADF9-5673-4B63-8669-AA40AD74252D}"/>
              </a:ext>
            </a:extLst>
          </p:cNvPr>
          <p:cNvSpPr/>
          <p:nvPr/>
        </p:nvSpPr>
        <p:spPr>
          <a:xfrm>
            <a:off x="471055" y="421274"/>
            <a:ext cx="10882745" cy="5786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Religious Education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6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6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A prophet is someone who helps people to understand about God. He is a messenger from God. In Islam, the </a:t>
            </a:r>
            <a:r>
              <a:rPr kumimoji="0" lang="en-GB" sz="36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Prophet Muhammad </a:t>
            </a:r>
            <a:r>
              <a:rPr kumimoji="0" lang="en-GB" sz="3600" b="0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is the last messenger from </a:t>
            </a:r>
            <a:r>
              <a:rPr kumimoji="0" lang="en-GB" sz="36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Allah</a:t>
            </a:r>
            <a:r>
              <a:rPr kumimoji="0" lang="en-GB" sz="3600" b="0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. He was responsible for starting the faith of Islam.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                    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  <a:hlinkClick r:id="rId2"/>
              </a:rPr>
              <a:t> </a:t>
            </a:r>
            <a:r>
              <a:rPr kumimoji="0" lang="en-GB" sz="28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  <a:hlinkClick r:id="rId2"/>
              </a:rPr>
              <a:t> </a:t>
            </a:r>
            <a:endParaRPr kumimoji="0" lang="en-GB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BDCF4F6-ECA9-4A66-B539-585C475E64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0035" y="344239"/>
            <a:ext cx="2279073" cy="1133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04608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C4853E-CEC7-44AE-B471-634CB3AFE5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3903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US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endParaRPr lang="en-GB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01AADF9-5673-4B63-8669-AA40AD74252D}"/>
              </a:ext>
            </a:extLst>
          </p:cNvPr>
          <p:cNvSpPr/>
          <p:nvPr/>
        </p:nvSpPr>
        <p:spPr>
          <a:xfrm>
            <a:off x="471055" y="421274"/>
            <a:ext cx="10882745" cy="5786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Religious Education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6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The Story of Muhammad and the Cat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6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6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6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It was a very hot day. Muhammad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sat down in the shade of a palm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tree and began talking </a:t>
            </a:r>
            <a:r>
              <a:rPr lang="en-GB" sz="3600" dirty="0">
                <a:solidFill>
                  <a:srgbClr val="00B050"/>
                </a:solidFill>
                <a:latin typeface="Comic Sans MS" panose="030F0702030302020204" pitchFamily="66" charset="0"/>
              </a:rPr>
              <a:t>t</a:t>
            </a:r>
            <a:r>
              <a:rPr kumimoji="0" lang="en-GB" sz="3600" b="0" i="0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o his friends.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  <a:hlinkClick r:id="rId2"/>
              </a:rPr>
              <a:t> </a:t>
            </a:r>
            <a:r>
              <a:rPr kumimoji="0" lang="en-GB" sz="28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  <a:hlinkClick r:id="rId2"/>
              </a:rPr>
              <a:t> </a:t>
            </a:r>
            <a:endParaRPr kumimoji="0" lang="en-GB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BDCF4F6-ECA9-4A66-B539-585C475E64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0035" y="344239"/>
            <a:ext cx="2279073" cy="113309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6510946-493F-4618-8B17-8DE2CCB391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7581078" y="2330008"/>
            <a:ext cx="3495631" cy="3368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0786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C4853E-CEC7-44AE-B471-634CB3AFE5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3903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US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endParaRPr lang="en-GB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01AADF9-5673-4B63-8669-AA40AD74252D}"/>
              </a:ext>
            </a:extLst>
          </p:cNvPr>
          <p:cNvSpPr/>
          <p:nvPr/>
        </p:nvSpPr>
        <p:spPr>
          <a:xfrm>
            <a:off x="471055" y="421274"/>
            <a:ext cx="10882745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Religious Education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6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6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600" dirty="0">
                <a:solidFill>
                  <a:srgbClr val="00B050"/>
                </a:solidFill>
                <a:latin typeface="Comic Sans MS" panose="030F0702030302020204" pitchFamily="66" charset="0"/>
              </a:rPr>
              <a:t>Muhammad</a:t>
            </a:r>
            <a:r>
              <a:rPr kumimoji="0" lang="en-GB" sz="3600" b="0" i="0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was wearing a long cloak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which covered the ground when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he sat down.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                    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  <a:hlinkClick r:id="rId2"/>
              </a:rPr>
              <a:t> </a:t>
            </a:r>
            <a:r>
              <a:rPr kumimoji="0" lang="en-GB" sz="28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  <a:hlinkClick r:id="rId2"/>
              </a:rPr>
              <a:t> </a:t>
            </a:r>
            <a:endParaRPr kumimoji="0" lang="en-GB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BDCF4F6-ECA9-4A66-B539-585C475E64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0035" y="344239"/>
            <a:ext cx="2279073" cy="113309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7B8C550-77FE-4D3D-9DDF-476279EED70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87172" y="2683341"/>
            <a:ext cx="3166628" cy="3753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3263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C4853E-CEC7-44AE-B471-634CB3AFE5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3903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US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endParaRPr lang="en-GB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01AADF9-5673-4B63-8669-AA40AD74252D}"/>
              </a:ext>
            </a:extLst>
          </p:cNvPr>
          <p:cNvSpPr/>
          <p:nvPr/>
        </p:nvSpPr>
        <p:spPr>
          <a:xfrm>
            <a:off x="471055" y="421274"/>
            <a:ext cx="10882745" cy="5232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Religious Education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6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600" b="0" i="0" u="sng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When he went to stand up he notice that a mother cat had brought her kittens and placed them on the corner of his cloak. The mother started to feed her kittens.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                    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  <a:hlinkClick r:id="rId2"/>
              </a:rPr>
              <a:t> </a:t>
            </a:r>
            <a:r>
              <a:rPr kumimoji="0" lang="en-GB" sz="28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  <a:hlinkClick r:id="rId2"/>
              </a:rPr>
              <a:t> </a:t>
            </a:r>
            <a:endParaRPr kumimoji="0" lang="en-GB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BDCF4F6-ECA9-4A66-B539-585C475E64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0035" y="344239"/>
            <a:ext cx="2279073" cy="113309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45EA1D7-FD8E-4F1B-A866-7DCA5DD6A8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93308" y="3742515"/>
            <a:ext cx="2927637" cy="2927637"/>
          </a:xfrm>
          <a:prstGeom prst="rect">
            <a:avLst/>
          </a:prstGeom>
        </p:spPr>
      </p:pic>
      <p:pic>
        <p:nvPicPr>
          <p:cNvPr id="8" name="Picture 2" descr="Image result for cat nursing kittens clipart">
            <a:extLst>
              <a:ext uri="{FF2B5EF4-FFF2-40B4-BE49-F238E27FC236}">
                <a16:creationId xmlns:a16="http://schemas.microsoft.com/office/drawing/2014/main" id="{2878F2E7-A723-49D9-A309-4A3F1112E7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3308" y="5570392"/>
            <a:ext cx="1112692" cy="1112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02188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C4853E-CEC7-44AE-B471-634CB3AFE5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39035"/>
            <a:ext cx="10515600" cy="252159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US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endParaRPr lang="en-GB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01AADF9-5673-4B63-8669-AA40AD74252D}"/>
              </a:ext>
            </a:extLst>
          </p:cNvPr>
          <p:cNvSpPr/>
          <p:nvPr/>
        </p:nvSpPr>
        <p:spPr>
          <a:xfrm>
            <a:off x="471055" y="421274"/>
            <a:ext cx="1088274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Religious Education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6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6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Muhammad looked at them and gave thanks to Allah who created all living creatures. Then he…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BDCF4F6-ECA9-4A66-B539-585C475E64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0035" y="344239"/>
            <a:ext cx="2279073" cy="113309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6EA2C13-F89E-4707-B5BF-A27632780851}"/>
              </a:ext>
            </a:extLst>
          </p:cNvPr>
          <p:cNvSpPr txBox="1"/>
          <p:nvPr/>
        </p:nvSpPr>
        <p:spPr>
          <a:xfrm>
            <a:off x="4620491" y="4032026"/>
            <a:ext cx="29510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Comic Sans MS" panose="030F0702030302020204" pitchFamily="66" charset="0"/>
              </a:rPr>
              <a:t>What do you think he did?</a:t>
            </a:r>
            <a:endParaRPr lang="en-US" sz="3200" dirty="0">
              <a:latin typeface="Comic Sans MS" panose="030F0702030302020204" pitchFamily="66" charset="0"/>
            </a:endParaRPr>
          </a:p>
        </p:txBody>
      </p:sp>
      <p:sp>
        <p:nvSpPr>
          <p:cNvPr id="7" name="Thought Bubble: Cloud 6">
            <a:extLst>
              <a:ext uri="{FF2B5EF4-FFF2-40B4-BE49-F238E27FC236}">
                <a16:creationId xmlns:a16="http://schemas.microsoft.com/office/drawing/2014/main" id="{3F7E5221-16F7-488F-9295-52CE69380D91}"/>
              </a:ext>
            </a:extLst>
          </p:cNvPr>
          <p:cNvSpPr/>
          <p:nvPr/>
        </p:nvSpPr>
        <p:spPr>
          <a:xfrm>
            <a:off x="3893127" y="3283596"/>
            <a:ext cx="4114799" cy="2735369"/>
          </a:xfrm>
          <a:prstGeom prst="cloudCallout">
            <a:avLst>
              <a:gd name="adj1" fmla="val -75751"/>
              <a:gd name="adj2" fmla="val 55068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962710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C4853E-CEC7-44AE-B471-634CB3AFE5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3903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US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endParaRPr lang="en-GB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01AADF9-5673-4B63-8669-AA40AD74252D}"/>
              </a:ext>
            </a:extLst>
          </p:cNvPr>
          <p:cNvSpPr/>
          <p:nvPr/>
        </p:nvSpPr>
        <p:spPr>
          <a:xfrm>
            <a:off x="471055" y="268874"/>
            <a:ext cx="10882745" cy="6340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Religious Education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6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He asked for a knife.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3600" dirty="0">
              <a:solidFill>
                <a:srgbClr val="00B050"/>
              </a:solidFill>
              <a:latin typeface="Comic Sans MS" panose="030F0702030302020204" pitchFamily="66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600" b="0" i="0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Carefully he cut around his cloak where the cat and her kittens were lying and then without disturbing them he walked quietly away.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600" b="0" i="0" u="sng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                    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  <a:hlinkClick r:id="rId2"/>
              </a:rPr>
              <a:t> </a:t>
            </a:r>
            <a:r>
              <a:rPr kumimoji="0" lang="en-GB" sz="28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  <a:hlinkClick r:id="rId2"/>
              </a:rPr>
              <a:t> </a:t>
            </a:r>
            <a:endParaRPr kumimoji="0" lang="en-GB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BDCF4F6-ECA9-4A66-B539-585C475E64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0035" y="344239"/>
            <a:ext cx="2279073" cy="113309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8FDF65B-C1C2-4DCD-AC2C-B96342F31F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08763" y="5081758"/>
            <a:ext cx="2860963" cy="1641537"/>
          </a:xfrm>
          <a:prstGeom prst="rect">
            <a:avLst/>
          </a:prstGeom>
        </p:spPr>
      </p:pic>
      <p:sp>
        <p:nvSpPr>
          <p:cNvPr id="7" name="AutoShape 2" descr="Image result for knifeclipart">
            <a:extLst>
              <a:ext uri="{FF2B5EF4-FFF2-40B4-BE49-F238E27FC236}">
                <a16:creationId xmlns:a16="http://schemas.microsoft.com/office/drawing/2014/main" id="{4F675293-BA77-4937-83CA-7731F1B5CD5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1242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857F0FD-4800-415C-BF5D-1A8FBB5DD42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04164" y="1233734"/>
            <a:ext cx="2279073" cy="1509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05628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C4853E-CEC7-44AE-B471-634CB3AFE5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3903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US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endParaRPr lang="en-GB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01AADF9-5673-4B63-8669-AA40AD74252D}"/>
              </a:ext>
            </a:extLst>
          </p:cNvPr>
          <p:cNvSpPr/>
          <p:nvPr/>
        </p:nvSpPr>
        <p:spPr>
          <a:xfrm>
            <a:off x="471055" y="421274"/>
            <a:ext cx="10882745" cy="3570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Religious Education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6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6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6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                    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  <a:hlinkClick r:id="rId2"/>
              </a:rPr>
              <a:t> </a:t>
            </a:r>
            <a:r>
              <a:rPr kumimoji="0" lang="en-GB" sz="28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  <a:hlinkClick r:id="rId2"/>
              </a:rPr>
              <a:t> </a:t>
            </a:r>
            <a:endParaRPr kumimoji="0" lang="en-GB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BDCF4F6-ECA9-4A66-B539-585C475E64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0035" y="344239"/>
            <a:ext cx="2279073" cy="113309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78752E70-E119-4143-8F0D-753C2845D7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37596" y="1892023"/>
            <a:ext cx="5652222" cy="4352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2886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C4853E-CEC7-44AE-B471-634CB3AFE5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3903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US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endParaRPr lang="en-GB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01AADF9-5673-4B63-8669-AA40AD74252D}"/>
              </a:ext>
            </a:extLst>
          </p:cNvPr>
          <p:cNvSpPr/>
          <p:nvPr/>
        </p:nvSpPr>
        <p:spPr>
          <a:xfrm>
            <a:off x="471055" y="421274"/>
            <a:ext cx="10882745" cy="4308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Religious Education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6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5400" b="0" i="0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What is a leader?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6000" b="0" i="0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                    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  <a:hlinkClick r:id="rId2"/>
              </a:rPr>
              <a:t> </a:t>
            </a:r>
            <a:r>
              <a:rPr kumimoji="0" lang="en-GB" sz="28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  <a:hlinkClick r:id="rId2"/>
              </a:rPr>
              <a:t> </a:t>
            </a:r>
            <a:endParaRPr kumimoji="0" lang="en-GB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BDCF4F6-ECA9-4A66-B539-585C475E64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0035" y="344239"/>
            <a:ext cx="2279073" cy="113309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D745E2A-5FB6-4FB2-98E7-CB5FCEE75A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3934691" y="2718259"/>
            <a:ext cx="3849220" cy="3300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4610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C4853E-CEC7-44AE-B471-634CB3AFE5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3903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US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endParaRPr lang="en-GB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01AADF9-5673-4B63-8669-AA40AD74252D}"/>
              </a:ext>
            </a:extLst>
          </p:cNvPr>
          <p:cNvSpPr/>
          <p:nvPr/>
        </p:nvSpPr>
        <p:spPr>
          <a:xfrm>
            <a:off x="471055" y="421274"/>
            <a:ext cx="10882745" cy="3016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Religious Education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6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6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                    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  <a:hlinkClick r:id="rId2"/>
              </a:rPr>
              <a:t> </a:t>
            </a:r>
            <a:r>
              <a:rPr kumimoji="0" lang="en-GB" sz="28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  <a:hlinkClick r:id="rId2"/>
              </a:rPr>
              <a:t> </a:t>
            </a:r>
            <a:endParaRPr kumimoji="0" lang="en-GB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BDCF4F6-ECA9-4A66-B539-585C475E64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0035" y="344239"/>
            <a:ext cx="2279073" cy="1133098"/>
          </a:xfrm>
          <a:prstGeom prst="rect">
            <a:avLst/>
          </a:prstGeom>
        </p:spPr>
      </p:pic>
      <p:sp>
        <p:nvSpPr>
          <p:cNvPr id="2" name="Speech Bubble: Rectangle with Corners Rounded 1">
            <a:extLst>
              <a:ext uri="{FF2B5EF4-FFF2-40B4-BE49-F238E27FC236}">
                <a16:creationId xmlns:a16="http://schemas.microsoft.com/office/drawing/2014/main" id="{A15E073E-95EF-4F28-960A-45225F4B645D}"/>
              </a:ext>
            </a:extLst>
          </p:cNvPr>
          <p:cNvSpPr/>
          <p:nvPr/>
        </p:nvSpPr>
        <p:spPr>
          <a:xfrm>
            <a:off x="7509164" y="1559454"/>
            <a:ext cx="4211781" cy="1366518"/>
          </a:xfrm>
          <a:prstGeom prst="wedgeRoundRectCallout">
            <a:avLst>
              <a:gd name="adj1" fmla="val -57722"/>
              <a:gd name="adj2" fmla="val 102635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GB" sz="3200" dirty="0">
                <a:solidFill>
                  <a:prstClr val="black"/>
                </a:solidFill>
                <a:latin typeface="Comic Sans MS" panose="030F0702030302020204" pitchFamily="66" charset="0"/>
              </a:rPr>
              <a:t>   Who leads Kingsland School?</a:t>
            </a:r>
          </a:p>
        </p:txBody>
      </p:sp>
      <p:sp>
        <p:nvSpPr>
          <p:cNvPr id="7" name="Speech Bubble: Rectangle with Corners Rounded 6">
            <a:extLst>
              <a:ext uri="{FF2B5EF4-FFF2-40B4-BE49-F238E27FC236}">
                <a16:creationId xmlns:a16="http://schemas.microsoft.com/office/drawing/2014/main" id="{C8CF70F2-3DAA-477F-88A8-DCED32CFF4BE}"/>
              </a:ext>
            </a:extLst>
          </p:cNvPr>
          <p:cNvSpPr/>
          <p:nvPr/>
        </p:nvSpPr>
        <p:spPr>
          <a:xfrm>
            <a:off x="8582891" y="4673197"/>
            <a:ext cx="2770909" cy="1366518"/>
          </a:xfrm>
          <a:prstGeom prst="wedgeRoundRectCallout">
            <a:avLst>
              <a:gd name="adj1" fmla="val -88033"/>
              <a:gd name="adj2" fmla="val -96080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GB" sz="3200" dirty="0">
                <a:solidFill>
                  <a:prstClr val="black"/>
                </a:solidFill>
                <a:latin typeface="Comic Sans MS" panose="030F0702030302020204" pitchFamily="66" charset="0"/>
              </a:rPr>
              <a:t>   Who leads England?</a:t>
            </a:r>
          </a:p>
        </p:txBody>
      </p: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7C3A47F5-D067-4B8F-8820-AEC9D47BBC91}"/>
              </a:ext>
            </a:extLst>
          </p:cNvPr>
          <p:cNvSpPr/>
          <p:nvPr/>
        </p:nvSpPr>
        <p:spPr>
          <a:xfrm>
            <a:off x="651164" y="1559454"/>
            <a:ext cx="3879271" cy="1706772"/>
          </a:xfrm>
          <a:prstGeom prst="wedgeRoundRectCallout">
            <a:avLst>
              <a:gd name="adj1" fmla="val 61960"/>
              <a:gd name="adj2" fmla="val 75036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GB" sz="3200" dirty="0">
                <a:solidFill>
                  <a:prstClr val="black"/>
                </a:solidFill>
                <a:latin typeface="Comic Sans MS" panose="030F0702030302020204" pitchFamily="66" charset="0"/>
              </a:rPr>
              <a:t>   Who leads the English Football Team?</a:t>
            </a:r>
          </a:p>
        </p:txBody>
      </p:sp>
      <p:sp>
        <p:nvSpPr>
          <p:cNvPr id="9" name="Speech Bubble: Rectangle with Corners Rounded 8">
            <a:extLst>
              <a:ext uri="{FF2B5EF4-FFF2-40B4-BE49-F238E27FC236}">
                <a16:creationId xmlns:a16="http://schemas.microsoft.com/office/drawing/2014/main" id="{552BDB87-D85C-4DDC-8832-ECC064020A9D}"/>
              </a:ext>
            </a:extLst>
          </p:cNvPr>
          <p:cNvSpPr/>
          <p:nvPr/>
        </p:nvSpPr>
        <p:spPr>
          <a:xfrm>
            <a:off x="1205344" y="4663558"/>
            <a:ext cx="2770909" cy="1706772"/>
          </a:xfrm>
          <a:prstGeom prst="wedgeRoundRectCallout">
            <a:avLst>
              <a:gd name="adj1" fmla="val 88745"/>
              <a:gd name="adj2" fmla="val -41855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GB" sz="3200" dirty="0">
                <a:solidFill>
                  <a:prstClr val="black"/>
                </a:solidFill>
                <a:latin typeface="Comic Sans MS" panose="030F0702030302020204" pitchFamily="66" charset="0"/>
              </a:rPr>
              <a:t>   Who leads America?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BC3A934-F0E0-415C-9848-9951D51F7F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5428384" y="3065412"/>
            <a:ext cx="1615786" cy="2154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55108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C4853E-CEC7-44AE-B471-634CB3AFE5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3903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US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endParaRPr lang="en-GB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01AADF9-5673-4B63-8669-AA40AD74252D}"/>
              </a:ext>
            </a:extLst>
          </p:cNvPr>
          <p:cNvSpPr/>
          <p:nvPr/>
        </p:nvSpPr>
        <p:spPr>
          <a:xfrm>
            <a:off x="471055" y="421274"/>
            <a:ext cx="10882745" cy="3570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Religious Education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6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6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6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                    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  <a:hlinkClick r:id="rId2"/>
              </a:rPr>
              <a:t> </a:t>
            </a:r>
            <a:r>
              <a:rPr kumimoji="0" lang="en-GB" sz="28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  <a:hlinkClick r:id="rId2"/>
              </a:rPr>
              <a:t> </a:t>
            </a:r>
            <a:endParaRPr kumimoji="0" lang="en-GB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BDCF4F6-ECA9-4A66-B539-585C475E64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0035" y="344239"/>
            <a:ext cx="2279073" cy="113309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06C3ADC9-F66E-40A9-8CA5-F50C8DD36D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53287" y="4168680"/>
            <a:ext cx="2182494" cy="217012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DBD56AB-4745-42EF-957E-C1B3C68E6B7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58606" y="1297595"/>
            <a:ext cx="2554900" cy="25549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3896676-F2D6-4DEF-B56B-7114E78F648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58788" y="3744026"/>
            <a:ext cx="2182494" cy="266848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9F17CD1-6EAB-4813-B423-CE68F259316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44534" y="1902867"/>
            <a:ext cx="2663982" cy="177522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77E55A2-BF50-49D0-81A9-B25DEA5D2360}"/>
              </a:ext>
            </a:extLst>
          </p:cNvPr>
          <p:cNvSpPr txBox="1"/>
          <p:nvPr/>
        </p:nvSpPr>
        <p:spPr>
          <a:xfrm>
            <a:off x="8039544" y="1902867"/>
            <a:ext cx="3539836" cy="1200329"/>
          </a:xfrm>
          <a:prstGeom prst="rect">
            <a:avLst/>
          </a:prstGeom>
          <a:noFill/>
          <a:ln w="635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accent2"/>
                </a:solidFill>
                <a:latin typeface="Comic Sans MS" panose="030F0702030302020204" pitchFamily="66" charset="0"/>
              </a:rPr>
              <a:t>Who are these leaders?</a:t>
            </a:r>
            <a:endParaRPr lang="en-US" sz="3600" dirty="0">
              <a:solidFill>
                <a:schemeClr val="accent2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4037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C4853E-CEC7-44AE-B471-634CB3AFE5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3903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US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endParaRPr lang="en-GB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01AADF9-5673-4B63-8669-AA40AD74252D}"/>
              </a:ext>
            </a:extLst>
          </p:cNvPr>
          <p:cNvSpPr/>
          <p:nvPr/>
        </p:nvSpPr>
        <p:spPr>
          <a:xfrm>
            <a:off x="471055" y="421274"/>
            <a:ext cx="10882745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Religious Education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 </a:t>
            </a:r>
            <a:endParaRPr lang="en-GB" sz="3600" u="sng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       </a:t>
            </a:r>
            <a:r>
              <a:rPr kumimoji="0" lang="en-GB" sz="4800" b="0" i="0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Does anyone lead the world?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6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                    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  <a:hlinkClick r:id="rId2"/>
              </a:rPr>
              <a:t> </a:t>
            </a:r>
            <a:r>
              <a:rPr kumimoji="0" lang="en-GB" sz="28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  <a:hlinkClick r:id="rId2"/>
              </a:rPr>
              <a:t> </a:t>
            </a:r>
            <a:endParaRPr kumimoji="0" lang="en-GB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BDCF4F6-ECA9-4A66-B539-585C475E64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0035" y="344239"/>
            <a:ext cx="2279073" cy="113309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F340493-918C-4735-87C1-42F5D6B4AA3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4081071" y="2844752"/>
            <a:ext cx="3401455" cy="3401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73326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C4853E-CEC7-44AE-B471-634CB3AFE5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39035"/>
            <a:ext cx="10515600" cy="2208965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US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endParaRPr lang="en-GB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01AADF9-5673-4B63-8669-AA40AD74252D}"/>
              </a:ext>
            </a:extLst>
          </p:cNvPr>
          <p:cNvSpPr/>
          <p:nvPr/>
        </p:nvSpPr>
        <p:spPr>
          <a:xfrm>
            <a:off x="471055" y="421274"/>
            <a:ext cx="10882745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Religious Education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6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6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800" b="0" i="0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What makes a good leader?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                    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  <a:hlinkClick r:id="rId2"/>
              </a:rPr>
              <a:t> </a:t>
            </a:r>
            <a:r>
              <a:rPr kumimoji="0" lang="en-GB" sz="28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  <a:hlinkClick r:id="rId2"/>
              </a:rPr>
              <a:t> </a:t>
            </a:r>
            <a:endParaRPr kumimoji="0" lang="en-GB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BDCF4F6-ECA9-4A66-B539-585C475E64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0035" y="344239"/>
            <a:ext cx="2279073" cy="113309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80232C2-DADC-4D9D-8453-AC296232B400}"/>
              </a:ext>
            </a:extLst>
          </p:cNvPr>
          <p:cNvSpPr txBox="1"/>
          <p:nvPr/>
        </p:nvSpPr>
        <p:spPr>
          <a:xfrm>
            <a:off x="779069" y="3724560"/>
            <a:ext cx="857794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latin typeface="Comic Sans MS" panose="030F0702030302020204" pitchFamily="66" charset="0"/>
              </a:rPr>
              <a:t>A </a:t>
            </a:r>
            <a:r>
              <a:rPr lang="en-GB" sz="3600" dirty="0">
                <a:solidFill>
                  <a:srgbClr val="FF0000"/>
                </a:solidFill>
                <a:latin typeface="Comic Sans MS" panose="030F0702030302020204" pitchFamily="66" charset="0"/>
              </a:rPr>
              <a:t>good leader </a:t>
            </a:r>
            <a:r>
              <a:rPr lang="en-GB" sz="3600" dirty="0">
                <a:latin typeface="Comic Sans MS" panose="030F0702030302020204" pitchFamily="66" charset="0"/>
              </a:rPr>
              <a:t>is not the one with the loudest shout or the  best fighter, or the cleverest – a </a:t>
            </a:r>
            <a:r>
              <a:rPr lang="en-GB" sz="3600" dirty="0">
                <a:solidFill>
                  <a:srgbClr val="FF0000"/>
                </a:solidFill>
                <a:latin typeface="Comic Sans MS" panose="030F0702030302020204" pitchFamily="66" charset="0"/>
              </a:rPr>
              <a:t>good leader sets a good example.</a:t>
            </a:r>
            <a:endParaRPr lang="en-US" sz="36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1FA8165-3752-4248-B865-A55BE5D550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9797145" y="2581050"/>
            <a:ext cx="1615786" cy="2154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8567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C4853E-CEC7-44AE-B471-634CB3AFE5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3903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US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endParaRPr lang="en-GB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01AADF9-5673-4B63-8669-AA40AD74252D}"/>
              </a:ext>
            </a:extLst>
          </p:cNvPr>
          <p:cNvSpPr/>
          <p:nvPr/>
        </p:nvSpPr>
        <p:spPr>
          <a:xfrm>
            <a:off x="471055" y="421274"/>
            <a:ext cx="10882745" cy="5232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Religious Education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6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6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The </a:t>
            </a:r>
            <a:r>
              <a:rPr kumimoji="0" lang="en-GB" sz="36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Prophet Muhammad </a:t>
            </a:r>
            <a:r>
              <a:rPr kumimoji="0" lang="en-GB" sz="3600" b="0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is a special leader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600" dirty="0">
                <a:solidFill>
                  <a:prstClr val="black"/>
                </a:solidFill>
                <a:latin typeface="Comic Sans MS" panose="030F0702030302020204" pitchFamily="66" charset="0"/>
              </a:rPr>
              <a:t>for </a:t>
            </a:r>
            <a:r>
              <a:rPr lang="en-GB" sz="3600" dirty="0">
                <a:solidFill>
                  <a:srgbClr val="FF0000"/>
                </a:solidFill>
                <a:latin typeface="Comic Sans MS" panose="030F0702030302020204" pitchFamily="66" charset="0"/>
              </a:rPr>
              <a:t>Muslims</a:t>
            </a:r>
            <a:r>
              <a:rPr lang="en-GB" sz="3600" dirty="0">
                <a:solidFill>
                  <a:prstClr val="black"/>
                </a:solidFill>
                <a:latin typeface="Comic Sans MS" panose="030F0702030302020204" pitchFamily="66" charset="0"/>
              </a:rPr>
              <a:t>. People follow him all over the world. His teachings have been followed for over 1400 years.</a:t>
            </a:r>
            <a:endParaRPr kumimoji="0" lang="en-GB" sz="3600" b="0" i="0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                    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  <a:hlinkClick r:id="rId2"/>
              </a:rPr>
              <a:t> </a:t>
            </a:r>
            <a:r>
              <a:rPr kumimoji="0" lang="en-GB" sz="28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  <a:hlinkClick r:id="rId2"/>
              </a:rPr>
              <a:t> </a:t>
            </a:r>
            <a:endParaRPr kumimoji="0" lang="en-GB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BDCF4F6-ECA9-4A66-B539-585C475E64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0035" y="344239"/>
            <a:ext cx="2279073" cy="113309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4FC8127-CE0E-4FA2-AC43-9720D03EA4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48828" y="3817257"/>
            <a:ext cx="3040743" cy="3040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5114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C4853E-CEC7-44AE-B471-634CB3AFE5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3903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US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endParaRPr lang="en-GB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01AADF9-5673-4B63-8669-AA40AD74252D}"/>
              </a:ext>
            </a:extLst>
          </p:cNvPr>
          <p:cNvSpPr/>
          <p:nvPr/>
        </p:nvSpPr>
        <p:spPr>
          <a:xfrm>
            <a:off x="471055" y="421274"/>
            <a:ext cx="10882745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Religious Education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6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6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When we looked at </a:t>
            </a:r>
            <a:r>
              <a:rPr kumimoji="0" lang="en-GB" sz="36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Shahadah</a:t>
            </a:r>
            <a:r>
              <a:rPr kumimoji="0" lang="en-GB" sz="3600" b="0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(the first pillar of Islam) we found out that Muslims believe and say: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                    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>
                <a:solidFill>
                  <a:prstClr val="black"/>
                </a:solidFill>
                <a:latin typeface="Comic Sans MS" panose="030F0702030302020204" pitchFamily="66" charset="0"/>
              </a:rPr>
              <a:t>    </a:t>
            </a:r>
            <a:r>
              <a:rPr kumimoji="0" lang="en-GB" sz="2800" b="0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                  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BDCF4F6-ECA9-4A66-B539-585C475E64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0035" y="344239"/>
            <a:ext cx="2279073" cy="1133098"/>
          </a:xfrm>
          <a:prstGeom prst="rect">
            <a:avLst/>
          </a:prstGeom>
        </p:spPr>
      </p:pic>
      <p:sp>
        <p:nvSpPr>
          <p:cNvPr id="7" name="Speech Bubble: Oval 6">
            <a:extLst>
              <a:ext uri="{FF2B5EF4-FFF2-40B4-BE49-F238E27FC236}">
                <a16:creationId xmlns:a16="http://schemas.microsoft.com/office/drawing/2014/main" id="{D1707FC8-F8B1-481E-9810-436CB31EE7B9}"/>
              </a:ext>
            </a:extLst>
          </p:cNvPr>
          <p:cNvSpPr/>
          <p:nvPr/>
        </p:nvSpPr>
        <p:spPr>
          <a:xfrm>
            <a:off x="2735943" y="4516192"/>
            <a:ext cx="6720114" cy="2225021"/>
          </a:xfrm>
          <a:prstGeom prst="wedgeEllipseCallout">
            <a:avLst>
              <a:gd name="adj1" fmla="val 13512"/>
              <a:gd name="adj2" fmla="val -102714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60716FA-07FB-4A08-999A-F561795FC88A}"/>
              </a:ext>
            </a:extLst>
          </p:cNvPr>
          <p:cNvSpPr/>
          <p:nvPr/>
        </p:nvSpPr>
        <p:spPr>
          <a:xfrm>
            <a:off x="3048000" y="4516192"/>
            <a:ext cx="6096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defRPr/>
            </a:pPr>
            <a:endParaRPr lang="en-GB" sz="2800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lvl="0" algn="ctr">
              <a:defRPr/>
            </a:pPr>
            <a:r>
              <a:rPr lang="en-GB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There is no god except Allah; </a:t>
            </a:r>
          </a:p>
          <a:p>
            <a:pPr lvl="0" algn="ctr">
              <a:defRPr/>
            </a:pPr>
            <a:r>
              <a:rPr lang="en-GB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      Muhammad is the messenger </a:t>
            </a:r>
          </a:p>
          <a:p>
            <a:pPr lvl="0" algn="ctr">
              <a:defRPr/>
            </a:pPr>
            <a:r>
              <a:rPr lang="en-GB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of Allah.</a:t>
            </a:r>
          </a:p>
        </p:txBody>
      </p:sp>
    </p:spTree>
    <p:extLst>
      <p:ext uri="{BB962C8B-B14F-4D97-AF65-F5344CB8AC3E}">
        <p14:creationId xmlns:p14="http://schemas.microsoft.com/office/powerpoint/2010/main" val="23980836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C4853E-CEC7-44AE-B471-634CB3AFE5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3903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US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endParaRPr lang="en-GB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01AADF9-5673-4B63-8669-AA40AD74252D}"/>
              </a:ext>
            </a:extLst>
          </p:cNvPr>
          <p:cNvSpPr/>
          <p:nvPr/>
        </p:nvSpPr>
        <p:spPr>
          <a:xfrm>
            <a:off x="471055" y="421274"/>
            <a:ext cx="10882745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Religious Education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6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6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6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            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  <a:hlinkClick r:id="rId2"/>
              </a:rPr>
              <a:t> </a:t>
            </a:r>
            <a:r>
              <a:rPr kumimoji="0" lang="en-GB" sz="28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  <a:hlinkClick r:id="rId2"/>
              </a:rPr>
              <a:t> </a:t>
            </a:r>
            <a:endParaRPr kumimoji="0" lang="en-GB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BDCF4F6-ECA9-4A66-B539-585C475E64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0035" y="344239"/>
            <a:ext cx="2279073" cy="1133098"/>
          </a:xfrm>
          <a:prstGeom prst="rect">
            <a:avLst/>
          </a:prstGeom>
        </p:spPr>
      </p:pic>
      <p:sp>
        <p:nvSpPr>
          <p:cNvPr id="2" name="Speech Bubble: Rectangle with Corners Rounded 1">
            <a:extLst>
              <a:ext uri="{FF2B5EF4-FFF2-40B4-BE49-F238E27FC236}">
                <a16:creationId xmlns:a16="http://schemas.microsoft.com/office/drawing/2014/main" id="{B2A33A26-1835-425C-8BA3-34A7BD6A810F}"/>
              </a:ext>
            </a:extLst>
          </p:cNvPr>
          <p:cNvSpPr/>
          <p:nvPr/>
        </p:nvSpPr>
        <p:spPr>
          <a:xfrm>
            <a:off x="6849094" y="1708419"/>
            <a:ext cx="4871851" cy="1929212"/>
          </a:xfrm>
          <a:prstGeom prst="wedgeRoundRectCallout">
            <a:avLst>
              <a:gd name="adj1" fmla="val -67905"/>
              <a:gd name="adj2" fmla="val 54362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r>
              <a:rPr lang="en-GB" sz="3600" dirty="0">
                <a:solidFill>
                  <a:prstClr val="black"/>
                </a:solidFill>
                <a:latin typeface="Comic Sans MS" panose="030F0702030302020204" pitchFamily="66" charset="0"/>
              </a:rPr>
              <a:t>What do you think that it says about Muhammad?</a:t>
            </a:r>
          </a:p>
        </p:txBody>
      </p:sp>
      <p:sp>
        <p:nvSpPr>
          <p:cNvPr id="7" name="Speech Bubble: Rectangle with Corners Rounded 6">
            <a:extLst>
              <a:ext uri="{FF2B5EF4-FFF2-40B4-BE49-F238E27FC236}">
                <a16:creationId xmlns:a16="http://schemas.microsoft.com/office/drawing/2014/main" id="{2DC4A683-10FA-4897-B619-91452AFEF382}"/>
              </a:ext>
            </a:extLst>
          </p:cNvPr>
          <p:cNvSpPr/>
          <p:nvPr/>
        </p:nvSpPr>
        <p:spPr>
          <a:xfrm>
            <a:off x="471055" y="4643528"/>
            <a:ext cx="4871851" cy="1929212"/>
          </a:xfrm>
          <a:prstGeom prst="wedgeRoundRectCallout">
            <a:avLst>
              <a:gd name="adj1" fmla="val 52455"/>
              <a:gd name="adj2" fmla="val -117172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r>
              <a:rPr lang="en-GB" sz="3600" dirty="0">
                <a:solidFill>
                  <a:prstClr val="black"/>
                </a:solidFill>
                <a:latin typeface="Comic Sans MS" panose="030F0702030302020204" pitchFamily="66" charset="0"/>
              </a:rPr>
              <a:t>What message do you think Muhammad brought?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1542914-F3EC-47C0-B15F-65D695C183A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5710051" y="3957528"/>
            <a:ext cx="1615786" cy="2154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78392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333</TotalTime>
  <Words>541</Words>
  <Application>Microsoft Office PowerPoint</Application>
  <PresentationFormat>Widescreen</PresentationFormat>
  <Paragraphs>222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Arial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HELEN WILSON</dc:creator>
  <cp:lastModifiedBy>HELEN WILSON</cp:lastModifiedBy>
  <cp:revision>19</cp:revision>
  <dcterms:created xsi:type="dcterms:W3CDTF">2021-02-06T14:39:42Z</dcterms:created>
  <dcterms:modified xsi:type="dcterms:W3CDTF">2021-02-07T11:37:05Z</dcterms:modified>
</cp:coreProperties>
</file>