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6" r:id="rId2"/>
    <p:sldId id="317" r:id="rId3"/>
    <p:sldId id="330" r:id="rId4"/>
    <p:sldId id="316" r:id="rId5"/>
    <p:sldId id="318" r:id="rId6"/>
    <p:sldId id="319" r:id="rId7"/>
    <p:sldId id="322" r:id="rId8"/>
    <p:sldId id="327" r:id="rId9"/>
    <p:sldId id="325" r:id="rId10"/>
    <p:sldId id="320" r:id="rId11"/>
    <p:sldId id="321" r:id="rId12"/>
    <p:sldId id="323" r:id="rId13"/>
    <p:sldId id="326" r:id="rId14"/>
    <p:sldId id="32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6FF70-8CF5-4CBB-AC7C-BBD4CF937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7ECB10B-4905-475C-A91F-1ADF2F9238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A4C1B4F-0454-464D-96B8-B368B009D5BD}"/>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5" name="Footer Placeholder 4">
            <a:extLst>
              <a:ext uri="{FF2B5EF4-FFF2-40B4-BE49-F238E27FC236}">
                <a16:creationId xmlns:a16="http://schemas.microsoft.com/office/drawing/2014/main" id="{70596521-2586-48D3-BAF8-D32CEAF7EE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2E3834-20E1-4902-AE3F-0DD483302F88}"/>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401209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91E6E-B591-49C3-9257-601FEC7459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FB9877-6B13-4F2D-8E01-FBA7FA45015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199012-7F2F-41EB-803C-B06DC95C153D}"/>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5" name="Footer Placeholder 4">
            <a:extLst>
              <a:ext uri="{FF2B5EF4-FFF2-40B4-BE49-F238E27FC236}">
                <a16:creationId xmlns:a16="http://schemas.microsoft.com/office/drawing/2014/main" id="{FCE72B62-26AF-4370-9981-D9BBA3AFE5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678415-5859-4892-9F0E-10353BCC62CB}"/>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2161454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5C4B5-283A-40F5-9777-70EC0FFE5A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7D97613-73E7-4084-8766-71AC3F7F23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AD57B0E-992C-4118-92F3-D2B30693C6AF}"/>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5" name="Footer Placeholder 4">
            <a:extLst>
              <a:ext uri="{FF2B5EF4-FFF2-40B4-BE49-F238E27FC236}">
                <a16:creationId xmlns:a16="http://schemas.microsoft.com/office/drawing/2014/main" id="{1FC793A9-D2A5-4D5E-AA7A-81A6F555E3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F46DED-1BAB-46EC-A219-8D24723966B7}"/>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743785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3FD1D-6CC1-4D55-A03E-4CD51AA135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AB559-E992-4CE0-AF80-8E41DFE2712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885ED83-8E7D-4924-8342-DFF78589BCF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E5BCAF8-8FF2-433D-8F78-786052170CBA}"/>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6" name="Footer Placeholder 5">
            <a:extLst>
              <a:ext uri="{FF2B5EF4-FFF2-40B4-BE49-F238E27FC236}">
                <a16:creationId xmlns:a16="http://schemas.microsoft.com/office/drawing/2014/main" id="{8B9AF75C-FE3C-4D60-9D5B-7A71A6E7B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A5C9DE-EE28-4D20-A04A-7960B6EA18C1}"/>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670486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FB690-3D96-496E-9CB3-285F7EAD44D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8796A12-C7E2-4E18-9FE9-43F8A9E916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F9376E5-56BA-4DCE-BE6E-DF6BB332419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C82699D-D6EA-46D0-906D-E3A897E71C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85C9A02-366E-4CD3-873C-595F88FD4D9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360C1A-5583-49CB-A8A1-0B6EE7F088DD}"/>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8" name="Footer Placeholder 7">
            <a:extLst>
              <a:ext uri="{FF2B5EF4-FFF2-40B4-BE49-F238E27FC236}">
                <a16:creationId xmlns:a16="http://schemas.microsoft.com/office/drawing/2014/main" id="{5D127AD0-42B5-4B63-B0A6-9C7A0995D45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1C57768-3464-480D-9B1E-FF470FD37041}"/>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595116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A5CB2-5021-47FD-AF5A-87990F0C4D6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37B96D-FE53-46D5-8BBB-460F45399076}"/>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4" name="Footer Placeholder 3">
            <a:extLst>
              <a:ext uri="{FF2B5EF4-FFF2-40B4-BE49-F238E27FC236}">
                <a16:creationId xmlns:a16="http://schemas.microsoft.com/office/drawing/2014/main" id="{6894635C-A08E-4056-9405-25BDA2990E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2DB54A8-7378-4E16-BEEF-618D7C66B169}"/>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1906107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240F69-B318-4200-8AF2-A58043415161}"/>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3" name="Footer Placeholder 2">
            <a:extLst>
              <a:ext uri="{FF2B5EF4-FFF2-40B4-BE49-F238E27FC236}">
                <a16:creationId xmlns:a16="http://schemas.microsoft.com/office/drawing/2014/main" id="{867F5354-CDFD-4236-8D79-500AFF609E6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CB3BE3-02D7-419E-9AB6-9B9F3C2B443E}"/>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3564664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C0014-0DFB-4B61-B31A-889F085A69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7A13A35-789E-4104-AAF5-4FC8DA12AF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37ECA92-D8CE-4BBA-A3E0-0841875AB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A319F28-FB1B-4867-A5B2-2421145E73F6}"/>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6" name="Footer Placeholder 5">
            <a:extLst>
              <a:ext uri="{FF2B5EF4-FFF2-40B4-BE49-F238E27FC236}">
                <a16:creationId xmlns:a16="http://schemas.microsoft.com/office/drawing/2014/main" id="{DE277EAA-4075-4987-8905-AD91B5C71FD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6C2403-ED6A-4F65-9DAF-CBC6D318F3E4}"/>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2476055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CF28A-3E0F-4397-BF15-89B51BB91A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4ED1D1E-6457-4D49-A95A-35DD8DAC8D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686C966-145A-4901-B501-A88C92E53C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A4453C6-F693-42D7-A45B-D195D295388C}"/>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6" name="Footer Placeholder 5">
            <a:extLst>
              <a:ext uri="{FF2B5EF4-FFF2-40B4-BE49-F238E27FC236}">
                <a16:creationId xmlns:a16="http://schemas.microsoft.com/office/drawing/2014/main" id="{38FA9870-B9FF-4949-A7A2-F4ECC26338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0384CA-D261-4D44-A097-148DAF64F785}"/>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96518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AD694-4E8B-4936-A3B7-7FF40814CF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274C9E3-F79B-4CC2-A5E9-BA415FBAEDC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9C4186-A762-4834-918C-063AD3150DE5}"/>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5" name="Footer Placeholder 4">
            <a:extLst>
              <a:ext uri="{FF2B5EF4-FFF2-40B4-BE49-F238E27FC236}">
                <a16:creationId xmlns:a16="http://schemas.microsoft.com/office/drawing/2014/main" id="{76D1D444-1162-434D-8C29-04FE6B5BD3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DD2A71-22C6-41AB-9865-57246A8C8AA9}"/>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2825838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2A93AA-FE16-471C-BD60-3061BF2C465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DD16A0A-ACD5-4871-8EC9-7CDD968D1E6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71FDCB-3791-4BFC-9FD3-4CA715622B2A}"/>
              </a:ext>
            </a:extLst>
          </p:cNvPr>
          <p:cNvSpPr>
            <a:spLocks noGrp="1"/>
          </p:cNvSpPr>
          <p:nvPr>
            <p:ph type="dt" sz="half" idx="10"/>
          </p:nvPr>
        </p:nvSpPr>
        <p:spPr/>
        <p:txBody>
          <a:bodyPr/>
          <a:lstStyle/>
          <a:p>
            <a:fld id="{A70FA998-0BC7-46A5-B79A-F8A5454FEA8B}" type="datetimeFigureOut">
              <a:rPr lang="en-US" smtClean="0"/>
              <a:t>2/28/2021</a:t>
            </a:fld>
            <a:endParaRPr lang="en-US"/>
          </a:p>
        </p:txBody>
      </p:sp>
      <p:sp>
        <p:nvSpPr>
          <p:cNvPr id="5" name="Footer Placeholder 4">
            <a:extLst>
              <a:ext uri="{FF2B5EF4-FFF2-40B4-BE49-F238E27FC236}">
                <a16:creationId xmlns:a16="http://schemas.microsoft.com/office/drawing/2014/main" id="{E9FDA3B9-20DB-455B-85CE-29309B022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D1180A-D7D0-41EE-83A4-90665D6CCA5F}"/>
              </a:ext>
            </a:extLst>
          </p:cNvPr>
          <p:cNvSpPr>
            <a:spLocks noGrp="1"/>
          </p:cNvSpPr>
          <p:nvPr>
            <p:ph type="sldNum" sz="quarter" idx="12"/>
          </p:nvPr>
        </p:nvSpPr>
        <p:spPr/>
        <p:txBody>
          <a:bodyPr/>
          <a:lstStyle/>
          <a:p>
            <a:fld id="{5967515C-DDFE-475B-8BBA-77A05D405EA0}" type="slidenum">
              <a:rPr lang="en-US" smtClean="0"/>
              <a:t>‹#›</a:t>
            </a:fld>
            <a:endParaRPr lang="en-US"/>
          </a:p>
        </p:txBody>
      </p:sp>
    </p:spTree>
    <p:extLst>
      <p:ext uri="{BB962C8B-B14F-4D97-AF65-F5344CB8AC3E}">
        <p14:creationId xmlns:p14="http://schemas.microsoft.com/office/powerpoint/2010/main" val="3333068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38728F-4205-4FD6-BDDB-B0ACA61F42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7F4F713-909D-4864-9957-2625B1FE51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4DBF77-D513-4589-A33C-FC11EF6A99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0FA998-0BC7-46A5-B79A-F8A5454FEA8B}" type="datetimeFigureOut">
              <a:rPr lang="en-US" smtClean="0"/>
              <a:t>2/28/2021</a:t>
            </a:fld>
            <a:endParaRPr lang="en-US"/>
          </a:p>
        </p:txBody>
      </p:sp>
      <p:sp>
        <p:nvSpPr>
          <p:cNvPr id="5" name="Footer Placeholder 4">
            <a:extLst>
              <a:ext uri="{FF2B5EF4-FFF2-40B4-BE49-F238E27FC236}">
                <a16:creationId xmlns:a16="http://schemas.microsoft.com/office/drawing/2014/main" id="{4FB77BD1-A509-4BA1-AF9A-A97C91C7A7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6320A2B-40D8-49E3-8201-FD54AA7CD5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67515C-DDFE-475B-8BBA-77A05D405EA0}" type="slidenum">
              <a:rPr lang="en-US" smtClean="0"/>
              <a:t>‹#›</a:t>
            </a:fld>
            <a:endParaRPr lang="en-US"/>
          </a:p>
        </p:txBody>
      </p:sp>
    </p:spTree>
    <p:extLst>
      <p:ext uri="{BB962C8B-B14F-4D97-AF65-F5344CB8AC3E}">
        <p14:creationId xmlns:p14="http://schemas.microsoft.com/office/powerpoint/2010/main" val="15147283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523220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200" b="0" i="0" u="none" strike="noStrike" kern="1200" cap="none" spc="0" normalizeH="0" baseline="0" noProof="0" dirty="0">
                <a:ln>
                  <a:noFill/>
                </a:ln>
                <a:solidFill>
                  <a:srgbClr val="FFC000"/>
                </a:solidFill>
                <a:effectLst/>
                <a:uLnTx/>
                <a:uFillTx/>
                <a:latin typeface="Comic Sans MS" panose="030F0702030302020204" pitchFamily="66" charset="0"/>
                <a:ea typeface="+mn-ea"/>
                <a:cs typeface="+mn-cs"/>
              </a:rPr>
              <a:t>What can people learn from Muslim holy words?</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Tree>
    <p:extLst>
      <p:ext uri="{BB962C8B-B14F-4D97-AF65-F5344CB8AC3E}">
        <p14:creationId xmlns:p14="http://schemas.microsoft.com/office/powerpoint/2010/main" val="1388397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910788"/>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57199" y="421274"/>
            <a:ext cx="10896601" cy="273921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3600" dirty="0">
                <a:solidFill>
                  <a:prstClr val="black"/>
                </a:solidFill>
                <a:latin typeface="Comic Sans MS" panose="030F0702030302020204" pitchFamily="66" charset="0"/>
              </a:rPr>
              <a:t>Can you remember the </a:t>
            </a:r>
            <a:r>
              <a:rPr lang="en-GB" sz="3600" dirty="0">
                <a:solidFill>
                  <a:srgbClr val="FF0000"/>
                </a:solidFill>
                <a:latin typeface="Comic Sans MS" panose="030F0702030302020204" pitchFamily="66" charset="0"/>
              </a:rPr>
              <a:t>Shahadah</a:t>
            </a:r>
            <a:r>
              <a:rPr lang="en-GB" sz="3600" dirty="0">
                <a:solidFill>
                  <a:prstClr val="black"/>
                </a:solidFill>
                <a:latin typeface="Comic Sans MS" panose="030F0702030302020204" pitchFamily="66" charset="0"/>
              </a:rPr>
              <a:t>? What words have been covered up? Check on page 3 to see if you are right.</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ndParaRP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
        <p:nvSpPr>
          <p:cNvPr id="2" name="Rectangle 1">
            <a:extLst>
              <a:ext uri="{FF2B5EF4-FFF2-40B4-BE49-F238E27FC236}">
                <a16:creationId xmlns:a16="http://schemas.microsoft.com/office/drawing/2014/main" id="{C9466DEB-001C-419A-85E4-2A2006604665}"/>
              </a:ext>
            </a:extLst>
          </p:cNvPr>
          <p:cNvSpPr/>
          <p:nvPr/>
        </p:nvSpPr>
        <p:spPr>
          <a:xfrm>
            <a:off x="1401039" y="3708587"/>
            <a:ext cx="8769927" cy="2862322"/>
          </a:xfrm>
          <a:prstGeom prst="rect">
            <a:avLst/>
          </a:prstGeom>
        </p:spPr>
        <p:txBody>
          <a:bodyPr wrap="square">
            <a:spAutoFit/>
          </a:bodyPr>
          <a:lstStyle/>
          <a:p>
            <a:pPr lvl="0" algn="ctr">
              <a:defRPr/>
            </a:pPr>
            <a:r>
              <a:rPr lang="en-GB" sz="4400" dirty="0">
                <a:solidFill>
                  <a:prstClr val="black"/>
                </a:solidFill>
                <a:latin typeface="Comic Sans MS" panose="030F0702030302020204" pitchFamily="66" charset="0"/>
              </a:rPr>
              <a:t>There is no god except Allah; </a:t>
            </a:r>
          </a:p>
          <a:p>
            <a:pPr lvl="0" algn="ctr">
              <a:defRPr/>
            </a:pPr>
            <a:r>
              <a:rPr lang="en-GB" sz="4400" dirty="0">
                <a:solidFill>
                  <a:prstClr val="black"/>
                </a:solidFill>
                <a:latin typeface="Comic Sans MS" panose="030F0702030302020204" pitchFamily="66" charset="0"/>
              </a:rPr>
              <a:t>      Muhammad is the messenger </a:t>
            </a:r>
          </a:p>
          <a:p>
            <a:pPr lvl="0" algn="ctr">
              <a:defRPr/>
            </a:pPr>
            <a:r>
              <a:rPr lang="en-GB" sz="4400" dirty="0">
                <a:solidFill>
                  <a:prstClr val="black"/>
                </a:solidFill>
                <a:latin typeface="Comic Sans MS" panose="030F0702030302020204" pitchFamily="66" charset="0"/>
              </a:rPr>
              <a:t>of Allah.</a:t>
            </a:r>
          </a:p>
          <a:p>
            <a:pPr lvl="0">
              <a:defRPr/>
            </a:pPr>
            <a:endParaRPr lang="en-GB" sz="4800" dirty="0">
              <a:solidFill>
                <a:prstClr val="black"/>
              </a:solidFill>
              <a:latin typeface="Comic Sans MS" panose="030F0702030302020204" pitchFamily="66" charset="0"/>
            </a:endParaRPr>
          </a:p>
        </p:txBody>
      </p:sp>
      <p:sp>
        <p:nvSpPr>
          <p:cNvPr id="5" name="Speech Bubble: Oval 4">
            <a:extLst>
              <a:ext uri="{FF2B5EF4-FFF2-40B4-BE49-F238E27FC236}">
                <a16:creationId xmlns:a16="http://schemas.microsoft.com/office/drawing/2014/main" id="{5E17A6C5-EBF6-4941-93DF-9020A7C33674}"/>
              </a:ext>
            </a:extLst>
          </p:cNvPr>
          <p:cNvSpPr/>
          <p:nvPr/>
        </p:nvSpPr>
        <p:spPr>
          <a:xfrm>
            <a:off x="1482436" y="2854036"/>
            <a:ext cx="9308525" cy="3394364"/>
          </a:xfrm>
          <a:prstGeom prst="wedgeEllipseCallout">
            <a:avLst>
              <a:gd name="adj1" fmla="val -69136"/>
              <a:gd name="adj2" fmla="val 32183"/>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3181E42-E4A4-4303-8324-AAD20CBB7128}"/>
              </a:ext>
            </a:extLst>
          </p:cNvPr>
          <p:cNvSpPr/>
          <p:nvPr/>
        </p:nvSpPr>
        <p:spPr>
          <a:xfrm>
            <a:off x="5088082" y="3679654"/>
            <a:ext cx="1007918" cy="7560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6FEA4DD-B8CD-42C7-948E-1944D8DFA1C5}"/>
              </a:ext>
            </a:extLst>
          </p:cNvPr>
          <p:cNvSpPr/>
          <p:nvPr/>
        </p:nvSpPr>
        <p:spPr>
          <a:xfrm>
            <a:off x="8065752" y="3679654"/>
            <a:ext cx="1578362" cy="7560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3B7D98-8FB4-4DD5-A7F0-7ED0EC839478}"/>
              </a:ext>
            </a:extLst>
          </p:cNvPr>
          <p:cNvSpPr/>
          <p:nvPr/>
        </p:nvSpPr>
        <p:spPr>
          <a:xfrm>
            <a:off x="7196376" y="4464611"/>
            <a:ext cx="2796212" cy="7560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A53026-2C08-4BA5-A584-0D833064AD63}"/>
              </a:ext>
            </a:extLst>
          </p:cNvPr>
          <p:cNvSpPr/>
          <p:nvPr/>
        </p:nvSpPr>
        <p:spPr>
          <a:xfrm>
            <a:off x="5408467" y="5063393"/>
            <a:ext cx="1366405" cy="7560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350297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910788"/>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57199" y="421274"/>
            <a:ext cx="10896601" cy="156966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800" dirty="0">
                <a:solidFill>
                  <a:prstClr val="black"/>
                </a:solidFill>
                <a:latin typeface="Comic Sans MS" panose="030F0702030302020204" pitchFamily="66" charset="0"/>
              </a:rPr>
              <a:t> </a:t>
            </a:r>
            <a:r>
              <a:rPr lang="en-GB" sz="2800" u="sng" dirty="0">
                <a:solidFill>
                  <a:prstClr val="black"/>
                </a:solidFill>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a:t>
            </a:r>
            <a:r>
              <a:rPr kumimoji="0" lang="en-GB" sz="3200" b="0" i="0"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Shahadah</a:t>
            </a:r>
            <a:r>
              <a:rPr kumimoji="0" lang="en-GB" sz="3200" b="0" i="0"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says:</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2"/>
          <a:stretch>
            <a:fillRect/>
          </a:stretch>
        </p:blipFill>
        <p:spPr>
          <a:xfrm>
            <a:off x="8950035" y="344239"/>
            <a:ext cx="2279073" cy="1133098"/>
          </a:xfrm>
          <a:prstGeom prst="rect">
            <a:avLst/>
          </a:prstGeom>
        </p:spPr>
      </p:pic>
      <p:sp>
        <p:nvSpPr>
          <p:cNvPr id="2" name="Rectangle 1">
            <a:extLst>
              <a:ext uri="{FF2B5EF4-FFF2-40B4-BE49-F238E27FC236}">
                <a16:creationId xmlns:a16="http://schemas.microsoft.com/office/drawing/2014/main" id="{C9466DEB-001C-419A-85E4-2A2006604665}"/>
              </a:ext>
            </a:extLst>
          </p:cNvPr>
          <p:cNvSpPr/>
          <p:nvPr/>
        </p:nvSpPr>
        <p:spPr>
          <a:xfrm>
            <a:off x="1401039" y="3708587"/>
            <a:ext cx="8769927" cy="286232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There is no god except Allah;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Muhammad is the messenger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of Allah.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5" name="Speech Bubble: Oval 4">
            <a:extLst>
              <a:ext uri="{FF2B5EF4-FFF2-40B4-BE49-F238E27FC236}">
                <a16:creationId xmlns:a16="http://schemas.microsoft.com/office/drawing/2014/main" id="{5E17A6C5-EBF6-4941-93DF-9020A7C33674}"/>
              </a:ext>
            </a:extLst>
          </p:cNvPr>
          <p:cNvSpPr/>
          <p:nvPr/>
        </p:nvSpPr>
        <p:spPr>
          <a:xfrm>
            <a:off x="1482436" y="2854036"/>
            <a:ext cx="9308525" cy="3394364"/>
          </a:xfrm>
          <a:prstGeom prst="wedgeEllipseCallout">
            <a:avLst>
              <a:gd name="adj1" fmla="val -69136"/>
              <a:gd name="adj2" fmla="val 32183"/>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83181E42-E4A4-4303-8324-AAD20CBB7128}"/>
              </a:ext>
            </a:extLst>
          </p:cNvPr>
          <p:cNvSpPr/>
          <p:nvPr/>
        </p:nvSpPr>
        <p:spPr>
          <a:xfrm>
            <a:off x="5128780" y="3091151"/>
            <a:ext cx="1007918" cy="7560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6FEA4DD-B8CD-42C7-948E-1944D8DFA1C5}"/>
              </a:ext>
            </a:extLst>
          </p:cNvPr>
          <p:cNvSpPr/>
          <p:nvPr/>
        </p:nvSpPr>
        <p:spPr>
          <a:xfrm>
            <a:off x="8116236" y="2997701"/>
            <a:ext cx="1578362" cy="7560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73B7D98-8FB4-4DD5-A7F0-7ED0EC839478}"/>
              </a:ext>
            </a:extLst>
          </p:cNvPr>
          <p:cNvSpPr/>
          <p:nvPr/>
        </p:nvSpPr>
        <p:spPr>
          <a:xfrm>
            <a:off x="7507311" y="5058861"/>
            <a:ext cx="2796212" cy="7560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CDA53026-2C08-4BA5-A584-0D833064AD63}"/>
              </a:ext>
            </a:extLst>
          </p:cNvPr>
          <p:cNvSpPr/>
          <p:nvPr/>
        </p:nvSpPr>
        <p:spPr>
          <a:xfrm>
            <a:off x="5412797" y="5814885"/>
            <a:ext cx="1366405" cy="7560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5146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135421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
        <p:nvSpPr>
          <p:cNvPr id="2" name="TextBox 1">
            <a:extLst>
              <a:ext uri="{FF2B5EF4-FFF2-40B4-BE49-F238E27FC236}">
                <a16:creationId xmlns:a16="http://schemas.microsoft.com/office/drawing/2014/main" id="{E8E03A3A-2783-4EFC-9A6A-1B42EAD4DA58}"/>
              </a:ext>
            </a:extLst>
          </p:cNvPr>
          <p:cNvSpPr txBox="1"/>
          <p:nvPr/>
        </p:nvSpPr>
        <p:spPr>
          <a:xfrm>
            <a:off x="2687781" y="2551836"/>
            <a:ext cx="8298874" cy="1200329"/>
          </a:xfrm>
          <a:prstGeom prst="rect">
            <a:avLst/>
          </a:prstGeom>
          <a:noFill/>
          <a:ln w="38100">
            <a:solidFill>
              <a:srgbClr val="00B050"/>
            </a:solidFill>
          </a:ln>
        </p:spPr>
        <p:txBody>
          <a:bodyPr wrap="square" rtlCol="0">
            <a:spAutoFit/>
          </a:bodyPr>
          <a:lstStyle/>
          <a:p>
            <a:pPr marL="111125" indent="-111125">
              <a:tabLst>
                <a:tab pos="234950" algn="l"/>
              </a:tabLst>
            </a:pPr>
            <a:r>
              <a:rPr lang="en-GB" dirty="0"/>
              <a:t>  </a:t>
            </a:r>
            <a:r>
              <a:rPr lang="en-GB" sz="3600" dirty="0">
                <a:latin typeface="Comic Sans MS" panose="030F0702030302020204" pitchFamily="66" charset="0"/>
              </a:rPr>
              <a:t>Who is the person who Muslims believe is a messenger from God?</a:t>
            </a:r>
            <a:endParaRPr lang="en-US" sz="3600" dirty="0">
              <a:latin typeface="Comic Sans MS" panose="030F0702030302020204" pitchFamily="66" charset="0"/>
            </a:endParaRPr>
          </a:p>
        </p:txBody>
      </p:sp>
      <p:pic>
        <p:nvPicPr>
          <p:cNvPr id="7" name="Picture 6">
            <a:extLst>
              <a:ext uri="{FF2B5EF4-FFF2-40B4-BE49-F238E27FC236}">
                <a16:creationId xmlns:a16="http://schemas.microsoft.com/office/drawing/2014/main" id="{2CAE2D71-C410-4983-A93D-24C24DFDDC65}"/>
              </a:ext>
            </a:extLst>
          </p:cNvPr>
          <p:cNvPicPr>
            <a:picLocks noChangeAspect="1"/>
          </p:cNvPicPr>
          <p:nvPr/>
        </p:nvPicPr>
        <p:blipFill>
          <a:blip r:embed="rId4"/>
          <a:stretch>
            <a:fillRect/>
          </a:stretch>
        </p:blipFill>
        <p:spPr>
          <a:xfrm>
            <a:off x="717736" y="2349914"/>
            <a:ext cx="1615580" cy="2158171"/>
          </a:xfrm>
          <a:prstGeom prst="rect">
            <a:avLst/>
          </a:prstGeom>
        </p:spPr>
      </p:pic>
      <p:sp>
        <p:nvSpPr>
          <p:cNvPr id="8" name="TextBox 7">
            <a:extLst>
              <a:ext uri="{FF2B5EF4-FFF2-40B4-BE49-F238E27FC236}">
                <a16:creationId xmlns:a16="http://schemas.microsoft.com/office/drawing/2014/main" id="{A87F4203-E616-49D0-8830-E4478EB8238D}"/>
              </a:ext>
            </a:extLst>
          </p:cNvPr>
          <p:cNvSpPr txBox="1"/>
          <p:nvPr/>
        </p:nvSpPr>
        <p:spPr>
          <a:xfrm>
            <a:off x="3726873" y="4655127"/>
            <a:ext cx="6165272" cy="646331"/>
          </a:xfrm>
          <a:prstGeom prst="rect">
            <a:avLst/>
          </a:prstGeom>
          <a:noFill/>
          <a:ln w="38100">
            <a:solidFill>
              <a:srgbClr val="FF0000"/>
            </a:solidFill>
          </a:ln>
        </p:spPr>
        <p:txBody>
          <a:bodyPr wrap="square" rtlCol="0">
            <a:spAutoFit/>
          </a:bodyPr>
          <a:lstStyle/>
          <a:p>
            <a:r>
              <a:rPr lang="en-GB" sz="3600" dirty="0">
                <a:latin typeface="Comic Sans MS" panose="030F0702030302020204" pitchFamily="66" charset="0"/>
              </a:rPr>
              <a:t>Prophet Muhammad (PBUH)</a:t>
            </a:r>
            <a:endParaRPr lang="en-US" sz="3600" dirty="0">
              <a:latin typeface="Comic Sans MS" panose="030F0702030302020204" pitchFamily="66" charset="0"/>
            </a:endParaRPr>
          </a:p>
        </p:txBody>
      </p:sp>
    </p:spTree>
    <p:extLst>
      <p:ext uri="{BB962C8B-B14F-4D97-AF65-F5344CB8AC3E}">
        <p14:creationId xmlns:p14="http://schemas.microsoft.com/office/powerpoint/2010/main" val="2549841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135421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pic>
        <p:nvPicPr>
          <p:cNvPr id="1026" name="Picture 2" descr="12 Most Amazing Verses From The Quran That are True Life Lessons">
            <a:extLst>
              <a:ext uri="{FF2B5EF4-FFF2-40B4-BE49-F238E27FC236}">
                <a16:creationId xmlns:a16="http://schemas.microsoft.com/office/drawing/2014/main" id="{DE63206F-9F60-4684-8BA7-0DEDC54953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7429" y="2292793"/>
            <a:ext cx="3817142" cy="254013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004FBBF-DB2F-4B06-B523-CA10F880ED9B}"/>
              </a:ext>
            </a:extLst>
          </p:cNvPr>
          <p:cNvSpPr txBox="1"/>
          <p:nvPr/>
        </p:nvSpPr>
        <p:spPr>
          <a:xfrm>
            <a:off x="401781" y="1468117"/>
            <a:ext cx="10515600" cy="1200329"/>
          </a:xfrm>
          <a:prstGeom prst="rect">
            <a:avLst/>
          </a:prstGeom>
          <a:noFill/>
        </p:spPr>
        <p:txBody>
          <a:bodyPr wrap="square" rtlCol="0">
            <a:spAutoFit/>
          </a:bodyPr>
          <a:lstStyle/>
          <a:p>
            <a:r>
              <a:rPr lang="en-GB" sz="3600" dirty="0">
                <a:latin typeface="Comic Sans MS" panose="030F0702030302020204" pitchFamily="66" charset="0"/>
              </a:rPr>
              <a:t>Look at this picture. Talk to your partner – what do you notice?</a:t>
            </a:r>
            <a:endParaRPr lang="en-US" sz="3600" dirty="0">
              <a:latin typeface="Comic Sans MS" panose="030F0702030302020204" pitchFamily="66" charset="0"/>
            </a:endParaRPr>
          </a:p>
        </p:txBody>
      </p:sp>
      <p:sp>
        <p:nvSpPr>
          <p:cNvPr id="5" name="TextBox 4">
            <a:extLst>
              <a:ext uri="{FF2B5EF4-FFF2-40B4-BE49-F238E27FC236}">
                <a16:creationId xmlns:a16="http://schemas.microsoft.com/office/drawing/2014/main" id="{4A07A472-870C-4BDD-980E-75F26CDB77F8}"/>
              </a:ext>
            </a:extLst>
          </p:cNvPr>
          <p:cNvSpPr txBox="1"/>
          <p:nvPr/>
        </p:nvSpPr>
        <p:spPr>
          <a:xfrm>
            <a:off x="654627" y="5236397"/>
            <a:ext cx="10882745" cy="1200329"/>
          </a:xfrm>
          <a:prstGeom prst="rect">
            <a:avLst/>
          </a:prstGeom>
          <a:noFill/>
          <a:ln w="38100">
            <a:solidFill>
              <a:srgbClr val="FF0000"/>
            </a:solidFill>
          </a:ln>
        </p:spPr>
        <p:txBody>
          <a:bodyPr wrap="square" rtlCol="0">
            <a:spAutoFit/>
          </a:bodyPr>
          <a:lstStyle/>
          <a:p>
            <a:r>
              <a:rPr lang="en-GB" sz="3600" dirty="0">
                <a:latin typeface="Comic Sans MS" panose="030F0702030302020204" pitchFamily="66" charset="0"/>
              </a:rPr>
              <a:t>This book is called the Qur’an. It is the Muslim special book.</a:t>
            </a:r>
            <a:endParaRPr lang="en-US" sz="3600" dirty="0">
              <a:latin typeface="Comic Sans MS" panose="030F0702030302020204" pitchFamily="66" charset="0"/>
            </a:endParaRPr>
          </a:p>
        </p:txBody>
      </p:sp>
    </p:spTree>
    <p:extLst>
      <p:ext uri="{BB962C8B-B14F-4D97-AF65-F5344CB8AC3E}">
        <p14:creationId xmlns:p14="http://schemas.microsoft.com/office/powerpoint/2010/main" val="1054060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135421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pic>
        <p:nvPicPr>
          <p:cNvPr id="2" name="Picture 1">
            <a:extLst>
              <a:ext uri="{FF2B5EF4-FFF2-40B4-BE49-F238E27FC236}">
                <a16:creationId xmlns:a16="http://schemas.microsoft.com/office/drawing/2014/main" id="{2A230E7E-FD78-4272-990F-324EE5E0D330}"/>
              </a:ext>
            </a:extLst>
          </p:cNvPr>
          <p:cNvPicPr>
            <a:picLocks noChangeAspect="1"/>
          </p:cNvPicPr>
          <p:nvPr/>
        </p:nvPicPr>
        <p:blipFill>
          <a:blip r:embed="rId4"/>
          <a:stretch>
            <a:fillRect/>
          </a:stretch>
        </p:blipFill>
        <p:spPr>
          <a:xfrm>
            <a:off x="4090338" y="2509553"/>
            <a:ext cx="3644178" cy="2729616"/>
          </a:xfrm>
          <a:prstGeom prst="rect">
            <a:avLst/>
          </a:prstGeom>
        </p:spPr>
      </p:pic>
      <p:sp>
        <p:nvSpPr>
          <p:cNvPr id="7" name="TextBox 6">
            <a:extLst>
              <a:ext uri="{FF2B5EF4-FFF2-40B4-BE49-F238E27FC236}">
                <a16:creationId xmlns:a16="http://schemas.microsoft.com/office/drawing/2014/main" id="{790797B7-346B-4288-B109-5978582CEFAB}"/>
              </a:ext>
            </a:extLst>
          </p:cNvPr>
          <p:cNvSpPr txBox="1"/>
          <p:nvPr/>
        </p:nvSpPr>
        <p:spPr>
          <a:xfrm>
            <a:off x="1350818" y="1585790"/>
            <a:ext cx="9490364" cy="646331"/>
          </a:xfrm>
          <a:prstGeom prst="rect">
            <a:avLst/>
          </a:prstGeom>
          <a:noFill/>
        </p:spPr>
        <p:txBody>
          <a:bodyPr wrap="square" rtlCol="0">
            <a:spAutoFit/>
          </a:bodyPr>
          <a:lstStyle/>
          <a:p>
            <a:r>
              <a:rPr lang="en-GB" sz="3600" dirty="0">
                <a:latin typeface="Comic Sans MS" panose="030F0702030302020204" pitchFamily="66" charset="0"/>
              </a:rPr>
              <a:t>Why do you think that it is on a stand?</a:t>
            </a:r>
            <a:endParaRPr lang="en-US" sz="3600" dirty="0">
              <a:latin typeface="Comic Sans MS" panose="030F0702030302020204" pitchFamily="66" charset="0"/>
            </a:endParaRPr>
          </a:p>
        </p:txBody>
      </p:sp>
      <p:sp>
        <p:nvSpPr>
          <p:cNvPr id="8" name="TextBox 7">
            <a:extLst>
              <a:ext uri="{FF2B5EF4-FFF2-40B4-BE49-F238E27FC236}">
                <a16:creationId xmlns:a16="http://schemas.microsoft.com/office/drawing/2014/main" id="{D75E1D80-0B17-4A69-8027-F2FD5A16D3D6}"/>
              </a:ext>
            </a:extLst>
          </p:cNvPr>
          <p:cNvSpPr txBox="1"/>
          <p:nvPr/>
        </p:nvSpPr>
        <p:spPr>
          <a:xfrm>
            <a:off x="471055" y="5695799"/>
            <a:ext cx="11592793" cy="646331"/>
          </a:xfrm>
          <a:prstGeom prst="rect">
            <a:avLst/>
          </a:prstGeom>
          <a:noFill/>
        </p:spPr>
        <p:txBody>
          <a:bodyPr wrap="square" rtlCol="0">
            <a:spAutoFit/>
          </a:bodyPr>
          <a:lstStyle/>
          <a:p>
            <a:r>
              <a:rPr lang="en-GB" sz="3600" dirty="0">
                <a:latin typeface="Comic Sans MS" panose="030F0702030302020204" pitchFamily="66" charset="0"/>
              </a:rPr>
              <a:t>It is on the stand because it is so special to Muslims.</a:t>
            </a:r>
            <a:endParaRPr lang="en-US" sz="3600" dirty="0">
              <a:latin typeface="Comic Sans MS" panose="030F0702030302020204" pitchFamily="66" charset="0"/>
            </a:endParaRPr>
          </a:p>
        </p:txBody>
      </p:sp>
    </p:spTree>
    <p:extLst>
      <p:ext uri="{BB962C8B-B14F-4D97-AF65-F5344CB8AC3E}">
        <p14:creationId xmlns:p14="http://schemas.microsoft.com/office/powerpoint/2010/main" val="3129006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135421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pic>
        <p:nvPicPr>
          <p:cNvPr id="5" name="Picture 4">
            <a:extLst>
              <a:ext uri="{FF2B5EF4-FFF2-40B4-BE49-F238E27FC236}">
                <a16:creationId xmlns:a16="http://schemas.microsoft.com/office/drawing/2014/main" id="{EBF75109-D38F-4398-A434-F1FAE8671844}"/>
              </a:ext>
            </a:extLst>
          </p:cNvPr>
          <p:cNvPicPr>
            <a:picLocks noChangeAspect="1"/>
          </p:cNvPicPr>
          <p:nvPr/>
        </p:nvPicPr>
        <p:blipFill>
          <a:blip r:embed="rId4"/>
          <a:stretch>
            <a:fillRect/>
          </a:stretch>
        </p:blipFill>
        <p:spPr>
          <a:xfrm>
            <a:off x="1513607" y="1775491"/>
            <a:ext cx="4876800" cy="3657600"/>
          </a:xfrm>
          <a:prstGeom prst="rect">
            <a:avLst/>
          </a:prstGeom>
        </p:spPr>
      </p:pic>
      <p:sp>
        <p:nvSpPr>
          <p:cNvPr id="2" name="Rectangle 1">
            <a:extLst>
              <a:ext uri="{FF2B5EF4-FFF2-40B4-BE49-F238E27FC236}">
                <a16:creationId xmlns:a16="http://schemas.microsoft.com/office/drawing/2014/main" id="{95199EDA-1F98-431E-8F57-FE8B348A8A62}"/>
              </a:ext>
            </a:extLst>
          </p:cNvPr>
          <p:cNvSpPr/>
          <p:nvPr/>
        </p:nvSpPr>
        <p:spPr>
          <a:xfrm>
            <a:off x="6947506" y="2426916"/>
            <a:ext cx="4281602" cy="1569660"/>
          </a:xfrm>
          <a:prstGeom prst="rect">
            <a:avLst/>
          </a:prstGeom>
          <a:ln w="38100">
            <a:solidFill>
              <a:srgbClr val="FF0000"/>
            </a:solidFill>
          </a:ln>
        </p:spPr>
        <p:txBody>
          <a:bodyPr wrap="square">
            <a:spAutoFit/>
          </a:bodyPr>
          <a:lstStyle/>
          <a:p>
            <a:r>
              <a:rPr lang="en-GB" sz="3200" dirty="0">
                <a:latin typeface="Comic Sans MS" panose="030F0702030302020204" pitchFamily="66" charset="0"/>
              </a:rPr>
              <a:t>The Qur’an</a:t>
            </a:r>
            <a:r>
              <a:rPr lang="en-US" sz="3200" dirty="0">
                <a:latin typeface="Comic Sans MS" panose="030F0702030302020204" pitchFamily="66" charset="0"/>
              </a:rPr>
              <a:t> is written </a:t>
            </a:r>
          </a:p>
          <a:p>
            <a:r>
              <a:rPr lang="en-US" sz="3200" dirty="0">
                <a:latin typeface="Comic Sans MS" panose="030F0702030302020204" pitchFamily="66" charset="0"/>
              </a:rPr>
              <a:t>in a language called </a:t>
            </a:r>
          </a:p>
          <a:p>
            <a:r>
              <a:rPr lang="en-US" sz="3200" dirty="0">
                <a:latin typeface="Comic Sans MS" panose="030F0702030302020204" pitchFamily="66" charset="0"/>
              </a:rPr>
              <a:t>Arabic</a:t>
            </a:r>
            <a:r>
              <a:rPr lang="en-US" dirty="0"/>
              <a:t>.</a:t>
            </a:r>
          </a:p>
        </p:txBody>
      </p:sp>
    </p:spTree>
    <p:extLst>
      <p:ext uri="{BB962C8B-B14F-4D97-AF65-F5344CB8AC3E}">
        <p14:creationId xmlns:p14="http://schemas.microsoft.com/office/powerpoint/2010/main" val="3593701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135421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
        <p:nvSpPr>
          <p:cNvPr id="5" name="TextBox 4">
            <a:extLst>
              <a:ext uri="{FF2B5EF4-FFF2-40B4-BE49-F238E27FC236}">
                <a16:creationId xmlns:a16="http://schemas.microsoft.com/office/drawing/2014/main" id="{9E9A2BF9-B4C0-44B8-9429-06BAAA1B0EC4}"/>
              </a:ext>
            </a:extLst>
          </p:cNvPr>
          <p:cNvSpPr txBox="1"/>
          <p:nvPr/>
        </p:nvSpPr>
        <p:spPr>
          <a:xfrm>
            <a:off x="1375062" y="1591228"/>
            <a:ext cx="8714509" cy="1077218"/>
          </a:xfrm>
          <a:prstGeom prst="rect">
            <a:avLst/>
          </a:prstGeom>
          <a:noFill/>
          <a:ln w="38100">
            <a:solidFill>
              <a:srgbClr val="00B050"/>
            </a:solidFill>
          </a:ln>
        </p:spPr>
        <p:txBody>
          <a:bodyPr wrap="square" rtlCol="0">
            <a:spAutoFit/>
          </a:bodyPr>
          <a:lstStyle/>
          <a:p>
            <a:r>
              <a:rPr lang="en-GB" sz="3200" dirty="0">
                <a:latin typeface="Comic Sans MS" panose="030F0702030302020204" pitchFamily="66" charset="0"/>
              </a:rPr>
              <a:t>What is the connection between the Prophet Muhammad(PBUH) and the Qur’an?</a:t>
            </a:r>
            <a:endParaRPr lang="en-US" sz="3200" dirty="0">
              <a:latin typeface="Comic Sans MS" panose="030F0702030302020204" pitchFamily="66" charset="0"/>
            </a:endParaRPr>
          </a:p>
        </p:txBody>
      </p:sp>
      <p:sp>
        <p:nvSpPr>
          <p:cNvPr id="8" name="Rectangle 7">
            <a:extLst>
              <a:ext uri="{FF2B5EF4-FFF2-40B4-BE49-F238E27FC236}">
                <a16:creationId xmlns:a16="http://schemas.microsoft.com/office/drawing/2014/main" id="{98501643-C0C5-478A-BBAB-23F83B95C991}"/>
              </a:ext>
            </a:extLst>
          </p:cNvPr>
          <p:cNvSpPr/>
          <p:nvPr/>
        </p:nvSpPr>
        <p:spPr>
          <a:xfrm>
            <a:off x="471056" y="3249681"/>
            <a:ext cx="6456218" cy="3108543"/>
          </a:xfrm>
          <a:prstGeom prst="rect">
            <a:avLst/>
          </a:prstGeom>
        </p:spPr>
        <p:txBody>
          <a:bodyPr wrap="square">
            <a:spAutoFit/>
          </a:bodyPr>
          <a:lstStyle/>
          <a:p>
            <a:pPr>
              <a:spcBef>
                <a:spcPct val="0"/>
              </a:spcBef>
            </a:pPr>
            <a:r>
              <a:rPr lang="en-GB" altLang="en-US" sz="2800" dirty="0">
                <a:latin typeface="Comic Sans MS" panose="030F0702030302020204" pitchFamily="66" charset="0"/>
              </a:rPr>
              <a:t>Muhammad (PBUH) was born in a city called </a:t>
            </a:r>
            <a:r>
              <a:rPr lang="en-GB" altLang="en-US" sz="2800" dirty="0">
                <a:solidFill>
                  <a:srgbClr val="FF0000"/>
                </a:solidFill>
                <a:latin typeface="Comic Sans MS" panose="030F0702030302020204" pitchFamily="66" charset="0"/>
              </a:rPr>
              <a:t>Mecca</a:t>
            </a:r>
            <a:r>
              <a:rPr lang="en-GB" altLang="en-US" sz="2800" dirty="0">
                <a:latin typeface="Comic Sans MS" panose="030F0702030302020204" pitchFamily="66" charset="0"/>
              </a:rPr>
              <a:t> which is in a country called </a:t>
            </a:r>
            <a:r>
              <a:rPr lang="en-GB" altLang="en-US" sz="2800" dirty="0">
                <a:solidFill>
                  <a:srgbClr val="FF0000"/>
                </a:solidFill>
                <a:latin typeface="Comic Sans MS" panose="030F0702030302020204" pitchFamily="66" charset="0"/>
              </a:rPr>
              <a:t>Saudi Arabia</a:t>
            </a:r>
            <a:r>
              <a:rPr lang="en-GB" altLang="en-US" sz="2800" dirty="0">
                <a:latin typeface="Comic Sans MS" panose="030F0702030302020204" pitchFamily="66" charset="0"/>
              </a:rPr>
              <a:t>. He was born nearly 1500 years ago, in AD 570. He worked as a merchant, a type of shopkeeper, and became known for his honesty.</a:t>
            </a:r>
          </a:p>
        </p:txBody>
      </p:sp>
      <p:pic>
        <p:nvPicPr>
          <p:cNvPr id="9" name="Picture 8">
            <a:extLst>
              <a:ext uri="{FF2B5EF4-FFF2-40B4-BE49-F238E27FC236}">
                <a16:creationId xmlns:a16="http://schemas.microsoft.com/office/drawing/2014/main" id="{4C02FF5E-868D-4DE8-B9FA-D639DF472A22}"/>
              </a:ext>
            </a:extLst>
          </p:cNvPr>
          <p:cNvPicPr>
            <a:picLocks noChangeAspect="1"/>
          </p:cNvPicPr>
          <p:nvPr/>
        </p:nvPicPr>
        <p:blipFill>
          <a:blip r:embed="rId4"/>
          <a:stretch>
            <a:fillRect/>
          </a:stretch>
        </p:blipFill>
        <p:spPr>
          <a:xfrm>
            <a:off x="7781925" y="3636009"/>
            <a:ext cx="3571875" cy="1905000"/>
          </a:xfrm>
          <a:prstGeom prst="rect">
            <a:avLst/>
          </a:prstGeom>
        </p:spPr>
      </p:pic>
    </p:spTree>
    <p:extLst>
      <p:ext uri="{BB962C8B-B14F-4D97-AF65-F5344CB8AC3E}">
        <p14:creationId xmlns:p14="http://schemas.microsoft.com/office/powerpoint/2010/main" val="2738923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477053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spcBef>
                <a:spcPct val="0"/>
              </a:spcBef>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GB" altLang="en-US" sz="2800" dirty="0">
                <a:latin typeface="Comic Sans MS" panose="030F0702030302020204" pitchFamily="66" charset="0"/>
              </a:rPr>
              <a:t>One day he was meditating in a cave on Mount Hira when an angel called </a:t>
            </a:r>
            <a:r>
              <a:rPr lang="en-GB" altLang="en-US" sz="2800" dirty="0">
                <a:solidFill>
                  <a:srgbClr val="FF0000"/>
                </a:solidFill>
                <a:latin typeface="Comic Sans MS" panose="030F0702030302020204" pitchFamily="66" charset="0"/>
              </a:rPr>
              <a:t>Jibril</a:t>
            </a:r>
            <a:r>
              <a:rPr lang="en-GB" altLang="en-US" sz="2800" dirty="0">
                <a:latin typeface="Comic Sans MS" panose="030F0702030302020204" pitchFamily="66" charset="0"/>
              </a:rPr>
              <a:t> (Gabriel) appeared to him. </a:t>
            </a:r>
          </a:p>
          <a:p>
            <a:pPr>
              <a:spcBef>
                <a:spcPct val="0"/>
              </a:spcBef>
            </a:pPr>
            <a:r>
              <a:rPr lang="en-GB" altLang="en-US" sz="2800" dirty="0">
                <a:latin typeface="Comic Sans MS" panose="030F0702030302020204" pitchFamily="66" charset="0"/>
              </a:rPr>
              <a:t>Jibril spoke to him and said the word ‘</a:t>
            </a:r>
            <a:r>
              <a:rPr lang="en-GB" altLang="en-US" sz="2800" dirty="0">
                <a:solidFill>
                  <a:srgbClr val="FF0000"/>
                </a:solidFill>
                <a:latin typeface="Comic Sans MS" panose="030F0702030302020204" pitchFamily="66" charset="0"/>
              </a:rPr>
              <a:t>Allah</a:t>
            </a:r>
            <a:r>
              <a:rPr lang="en-GB" altLang="en-US" sz="2800" dirty="0">
                <a:latin typeface="Comic Sans MS" panose="030F0702030302020204" pitchFamily="66" charset="0"/>
              </a:rPr>
              <a:t>’</a:t>
            </a:r>
            <a:r>
              <a:rPr lang="en-GB" altLang="en-US" sz="2800" dirty="0">
                <a:solidFill>
                  <a:srgbClr val="FF0000"/>
                </a:solidFill>
                <a:latin typeface="Comic Sans MS" panose="030F0702030302020204" pitchFamily="66" charset="0"/>
              </a:rPr>
              <a:t> </a:t>
            </a:r>
            <a:r>
              <a:rPr lang="en-GB" altLang="en-US" sz="2800" dirty="0">
                <a:latin typeface="Comic Sans MS" panose="030F0702030302020204" pitchFamily="66" charset="0"/>
              </a:rPr>
              <a:t>and </a:t>
            </a:r>
            <a:r>
              <a:rPr lang="en-GB" altLang="en-US" sz="2800" dirty="0">
                <a:solidFill>
                  <a:srgbClr val="FF0000"/>
                </a:solidFill>
                <a:latin typeface="Comic Sans MS" panose="030F0702030302020204" pitchFamily="66" charset="0"/>
              </a:rPr>
              <a:t>Muhammad</a:t>
            </a:r>
            <a:r>
              <a:rPr lang="en-GB" altLang="en-US" sz="2800" dirty="0">
                <a:latin typeface="Comic Sans MS" panose="030F0702030302020204" pitchFamily="66" charset="0"/>
              </a:rPr>
              <a:t> began to recite words which he believed came straight from God. </a:t>
            </a:r>
          </a:p>
          <a:p>
            <a:pPr>
              <a:spcBef>
                <a:spcPct val="0"/>
              </a:spcBef>
            </a:pPr>
            <a:r>
              <a:rPr lang="en-GB" altLang="en-US" sz="2800" dirty="0">
                <a:latin typeface="Comic Sans MS" panose="030F0702030302020204" pitchFamily="66" charset="0"/>
              </a:rPr>
              <a:t>Muhammad wrote this information down in the Muslim special book known as the </a:t>
            </a:r>
            <a:r>
              <a:rPr lang="en-GB" altLang="en-US" sz="2800" dirty="0">
                <a:solidFill>
                  <a:srgbClr val="FF0000"/>
                </a:solidFill>
                <a:latin typeface="Comic Sans MS" panose="030F0702030302020204" pitchFamily="66" charset="0"/>
              </a:rPr>
              <a:t>Qur’an</a:t>
            </a:r>
            <a:r>
              <a:rPr lang="en-GB" altLang="en-US" sz="2800" dirty="0">
                <a:latin typeface="Comic Sans MS" panose="030F0702030302020204" pitchFamily="66" charset="0"/>
              </a:rPr>
              <a: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2"/>
          <a:stretch>
            <a:fillRect/>
          </a:stretch>
        </p:blipFill>
        <p:spPr>
          <a:xfrm>
            <a:off x="8950035" y="344239"/>
            <a:ext cx="2279073" cy="1133098"/>
          </a:xfrm>
          <a:prstGeom prst="rect">
            <a:avLst/>
          </a:prstGeom>
        </p:spPr>
      </p:pic>
      <p:sp>
        <p:nvSpPr>
          <p:cNvPr id="2" name="Rectangle 1">
            <a:extLst>
              <a:ext uri="{FF2B5EF4-FFF2-40B4-BE49-F238E27FC236}">
                <a16:creationId xmlns:a16="http://schemas.microsoft.com/office/drawing/2014/main" id="{3BECA7E8-8F39-406D-919C-9D21D94AAC91}"/>
              </a:ext>
            </a:extLst>
          </p:cNvPr>
          <p:cNvSpPr/>
          <p:nvPr/>
        </p:nvSpPr>
        <p:spPr>
          <a:xfrm>
            <a:off x="1413163" y="5469588"/>
            <a:ext cx="8998527" cy="800219"/>
          </a:xfrm>
          <a:prstGeom prst="rect">
            <a:avLst/>
          </a:prstGeom>
        </p:spPr>
        <p:txBody>
          <a:bodyPr wrap="square">
            <a:spAutoFit/>
          </a:bodyPr>
          <a:lstStyle/>
          <a:p>
            <a:pPr lvl="0">
              <a:defRPr/>
            </a:pPr>
            <a:r>
              <a:rPr lang="en-GB" sz="2800" u="sng" dirty="0">
                <a:solidFill>
                  <a:srgbClr val="0070C0"/>
                </a:solidFill>
                <a:latin typeface="Comic Sans MS" panose="030F0702030302020204" pitchFamily="66" charset="0"/>
              </a:rPr>
              <a:t>https://www.bbc.co.uk/bitesize/clips/zympvcw</a:t>
            </a:r>
            <a:endParaRPr lang="en-GB" sz="3600" dirty="0">
              <a:solidFill>
                <a:srgbClr val="0070C0"/>
              </a:solidFill>
              <a:latin typeface="Comic Sans MS" panose="030F0702030302020204" pitchFamily="66" charset="0"/>
            </a:endParaRPr>
          </a:p>
          <a:p>
            <a:pPr lvl="0">
              <a:defRPr/>
            </a:pPr>
            <a:r>
              <a:rPr lang="en-GB" dirty="0">
                <a:solidFill>
                  <a:prstClr val="black"/>
                </a:solidFill>
              </a:rPr>
              <a:t>   </a:t>
            </a:r>
          </a:p>
        </p:txBody>
      </p:sp>
    </p:spTree>
    <p:extLst>
      <p:ext uri="{BB962C8B-B14F-4D97-AF65-F5344CB8AC3E}">
        <p14:creationId xmlns:p14="http://schemas.microsoft.com/office/powerpoint/2010/main" val="3686477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10772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lvl="0">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
        <p:nvSpPr>
          <p:cNvPr id="2" name="Rectangle 1">
            <a:extLst>
              <a:ext uri="{FF2B5EF4-FFF2-40B4-BE49-F238E27FC236}">
                <a16:creationId xmlns:a16="http://schemas.microsoft.com/office/drawing/2014/main" id="{F6A9D3CE-B8E5-4CA3-9860-00D0904E0465}"/>
              </a:ext>
            </a:extLst>
          </p:cNvPr>
          <p:cNvSpPr/>
          <p:nvPr/>
        </p:nvSpPr>
        <p:spPr>
          <a:xfrm>
            <a:off x="590784" y="2193252"/>
            <a:ext cx="184731" cy="923330"/>
          </a:xfrm>
          <a:prstGeom prst="rect">
            <a:avLst/>
          </a:prstGeom>
        </p:spPr>
        <p:txBody>
          <a:bodyPr wrap="none">
            <a:spAutoFit/>
          </a:bodyPr>
          <a:lstStyle/>
          <a:p>
            <a:endParaRPr lang="en-GB" dirty="0"/>
          </a:p>
          <a:p>
            <a:endParaRPr lang="en-GB" dirty="0"/>
          </a:p>
          <a:p>
            <a:endParaRPr lang="en-GB" dirty="0"/>
          </a:p>
        </p:txBody>
      </p:sp>
      <p:sp>
        <p:nvSpPr>
          <p:cNvPr id="5" name="Rectangle 4">
            <a:extLst>
              <a:ext uri="{FF2B5EF4-FFF2-40B4-BE49-F238E27FC236}">
                <a16:creationId xmlns:a16="http://schemas.microsoft.com/office/drawing/2014/main" id="{4A69F6FC-1E06-467A-8322-BA3804DA0A20}"/>
              </a:ext>
            </a:extLst>
          </p:cNvPr>
          <p:cNvSpPr/>
          <p:nvPr/>
        </p:nvSpPr>
        <p:spPr>
          <a:xfrm>
            <a:off x="890152" y="1916253"/>
            <a:ext cx="9199419" cy="3970318"/>
          </a:xfrm>
          <a:prstGeom prst="rect">
            <a:avLst/>
          </a:prstGeom>
        </p:spPr>
        <p:txBody>
          <a:bodyPr wrap="square">
            <a:spAutoFit/>
          </a:bodyPr>
          <a:lstStyle/>
          <a:p>
            <a:pPr>
              <a:defRPr/>
            </a:pPr>
            <a:r>
              <a:rPr lang="en-GB" altLang="en-US" sz="2800" dirty="0">
                <a:latin typeface="Comic Sans MS" panose="030F0702030302020204" pitchFamily="66" charset="0"/>
              </a:rPr>
              <a:t>The Qur’an teaches Muslims how to live a good life.  </a:t>
            </a:r>
          </a:p>
          <a:p>
            <a:pPr>
              <a:defRPr/>
            </a:pPr>
            <a:endParaRPr lang="en-GB" altLang="en-US" sz="2800" dirty="0">
              <a:latin typeface="Comic Sans MS" panose="030F0702030302020204" pitchFamily="66" charset="0"/>
            </a:endParaRPr>
          </a:p>
          <a:p>
            <a:pPr>
              <a:defRPr/>
            </a:pPr>
            <a:r>
              <a:rPr lang="en-GB" altLang="en-US" sz="2800" dirty="0">
                <a:latin typeface="Comic Sans MS" panose="030F0702030302020204" pitchFamily="66" charset="0"/>
              </a:rPr>
              <a:t>Here are just a few rules which Muslims must live by:</a:t>
            </a:r>
          </a:p>
          <a:p>
            <a:pPr>
              <a:defRPr/>
            </a:pPr>
            <a:endParaRPr lang="en-GB" altLang="en-US" sz="2800" dirty="0">
              <a:latin typeface="Comic Sans MS" panose="030F0702030302020204" pitchFamily="66" charset="0"/>
            </a:endParaRPr>
          </a:p>
          <a:p>
            <a:pPr marL="342900" indent="-342900">
              <a:buFont typeface="Arial" panose="020B0604020202020204" pitchFamily="34" charset="0"/>
              <a:buChar char="•"/>
              <a:defRPr/>
            </a:pPr>
            <a:r>
              <a:rPr lang="en-GB" altLang="en-US" sz="2800" dirty="0">
                <a:latin typeface="Comic Sans MS" panose="030F0702030302020204" pitchFamily="66" charset="0"/>
              </a:rPr>
              <a:t>Worship only one God</a:t>
            </a:r>
          </a:p>
          <a:p>
            <a:pPr marL="342900" indent="-342900">
              <a:buFont typeface="Arial" panose="020B0604020202020204" pitchFamily="34" charset="0"/>
              <a:buChar char="•"/>
              <a:defRPr/>
            </a:pPr>
            <a:r>
              <a:rPr lang="en-GB" altLang="en-US" sz="2800" dirty="0">
                <a:latin typeface="Comic Sans MS" panose="030F0702030302020204" pitchFamily="66" charset="0"/>
              </a:rPr>
              <a:t>Pray 5 times a day</a:t>
            </a:r>
          </a:p>
          <a:p>
            <a:pPr marL="342900" indent="-342900">
              <a:buFont typeface="Arial" panose="020B0604020202020204" pitchFamily="34" charset="0"/>
              <a:buChar char="•"/>
              <a:defRPr/>
            </a:pPr>
            <a:r>
              <a:rPr lang="en-GB" altLang="en-US" sz="2800" dirty="0">
                <a:latin typeface="Comic Sans MS" panose="030F0702030302020204" pitchFamily="66" charset="0"/>
              </a:rPr>
              <a:t>Give to charity</a:t>
            </a:r>
          </a:p>
          <a:p>
            <a:pPr marL="342900" indent="-342900">
              <a:buFont typeface="Arial" panose="020B0604020202020204" pitchFamily="34" charset="0"/>
              <a:buChar char="•"/>
              <a:defRPr/>
            </a:pPr>
            <a:r>
              <a:rPr lang="en-GB" altLang="en-US" sz="2800" dirty="0">
                <a:latin typeface="Comic Sans MS" panose="030F0702030302020204" pitchFamily="66" charset="0"/>
              </a:rPr>
              <a:t>Show respect and love to your parents</a:t>
            </a:r>
          </a:p>
          <a:p>
            <a:pPr marL="342900" indent="-342900">
              <a:buFont typeface="Arial" panose="020B0604020202020204" pitchFamily="34" charset="0"/>
              <a:buChar char="•"/>
              <a:defRPr/>
            </a:pPr>
            <a:r>
              <a:rPr lang="en-GB" altLang="en-US" sz="2800" dirty="0">
                <a:latin typeface="Comic Sans MS" panose="030F0702030302020204" pitchFamily="66" charset="0"/>
              </a:rPr>
              <a:t>Show forgiveness to others</a:t>
            </a:r>
          </a:p>
        </p:txBody>
      </p:sp>
      <p:pic>
        <p:nvPicPr>
          <p:cNvPr id="10" name="Picture 9">
            <a:extLst>
              <a:ext uri="{FF2B5EF4-FFF2-40B4-BE49-F238E27FC236}">
                <a16:creationId xmlns:a16="http://schemas.microsoft.com/office/drawing/2014/main" id="{BBD96FF4-560C-4349-B209-CA0FD8A1AD6C}"/>
              </a:ext>
            </a:extLst>
          </p:cNvPr>
          <p:cNvPicPr>
            <a:picLocks noChangeAspect="1"/>
          </p:cNvPicPr>
          <p:nvPr/>
        </p:nvPicPr>
        <p:blipFill>
          <a:blip r:embed="rId4"/>
          <a:stretch>
            <a:fillRect/>
          </a:stretch>
        </p:blipFill>
        <p:spPr>
          <a:xfrm>
            <a:off x="8811489" y="3764546"/>
            <a:ext cx="2867891" cy="1613142"/>
          </a:xfrm>
          <a:prstGeom prst="rect">
            <a:avLst/>
          </a:prstGeom>
        </p:spPr>
      </p:pic>
    </p:spTree>
    <p:extLst>
      <p:ext uri="{BB962C8B-B14F-4D97-AF65-F5344CB8AC3E}">
        <p14:creationId xmlns:p14="http://schemas.microsoft.com/office/powerpoint/2010/main" val="1565034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135421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
        <p:nvSpPr>
          <p:cNvPr id="5" name="TextBox 4">
            <a:extLst>
              <a:ext uri="{FF2B5EF4-FFF2-40B4-BE49-F238E27FC236}">
                <a16:creationId xmlns:a16="http://schemas.microsoft.com/office/drawing/2014/main" id="{AF7964DD-F1D4-43FD-BE91-21F1E5ECCCC7}"/>
              </a:ext>
            </a:extLst>
          </p:cNvPr>
          <p:cNvSpPr txBox="1"/>
          <p:nvPr/>
        </p:nvSpPr>
        <p:spPr>
          <a:xfrm>
            <a:off x="131036" y="1747580"/>
            <a:ext cx="10377055" cy="646331"/>
          </a:xfrm>
          <a:prstGeom prst="rect">
            <a:avLst/>
          </a:prstGeom>
          <a:noFill/>
        </p:spPr>
        <p:txBody>
          <a:bodyPr wrap="square" rtlCol="0">
            <a:spAutoFit/>
          </a:bodyPr>
          <a:lstStyle/>
          <a:p>
            <a:r>
              <a:rPr lang="en-GB" sz="3600" dirty="0">
                <a:solidFill>
                  <a:srgbClr val="FFC000"/>
                </a:solidFill>
                <a:latin typeface="Comic Sans MS" panose="030F0702030302020204" pitchFamily="66" charset="0"/>
              </a:rPr>
              <a:t>Muslim people read and study the Qur’an.</a:t>
            </a:r>
            <a:endParaRPr lang="en-US" sz="3600" dirty="0">
              <a:solidFill>
                <a:srgbClr val="FFC000"/>
              </a:solidFill>
              <a:latin typeface="Comic Sans MS" panose="030F0702030302020204" pitchFamily="66" charset="0"/>
            </a:endParaRPr>
          </a:p>
        </p:txBody>
      </p:sp>
      <p:sp>
        <p:nvSpPr>
          <p:cNvPr id="7" name="TextBox 6">
            <a:extLst>
              <a:ext uri="{FF2B5EF4-FFF2-40B4-BE49-F238E27FC236}">
                <a16:creationId xmlns:a16="http://schemas.microsoft.com/office/drawing/2014/main" id="{1AE6A8AB-7C66-4600-AD6B-E1A125936622}"/>
              </a:ext>
            </a:extLst>
          </p:cNvPr>
          <p:cNvSpPr txBox="1"/>
          <p:nvPr/>
        </p:nvSpPr>
        <p:spPr>
          <a:xfrm>
            <a:off x="1020352" y="2718412"/>
            <a:ext cx="10882745" cy="1200329"/>
          </a:xfrm>
          <a:prstGeom prst="rect">
            <a:avLst/>
          </a:prstGeom>
          <a:noFill/>
        </p:spPr>
        <p:txBody>
          <a:bodyPr wrap="square" rtlCol="0">
            <a:spAutoFit/>
          </a:bodyPr>
          <a:lstStyle/>
          <a:p>
            <a:r>
              <a:rPr lang="en-GB" sz="3600" dirty="0">
                <a:solidFill>
                  <a:srgbClr val="C00000"/>
                </a:solidFill>
                <a:latin typeface="Comic Sans MS" panose="030F0702030302020204" pitchFamily="66" charset="0"/>
              </a:rPr>
              <a:t>Muslim children often learn a language called Arabic so they can read the Qur’an.</a:t>
            </a:r>
            <a:endParaRPr lang="en-US" sz="3600" dirty="0">
              <a:solidFill>
                <a:srgbClr val="C00000"/>
              </a:solidFill>
              <a:latin typeface="Comic Sans MS" panose="030F0702030302020204" pitchFamily="66" charset="0"/>
            </a:endParaRPr>
          </a:p>
        </p:txBody>
      </p:sp>
      <p:sp>
        <p:nvSpPr>
          <p:cNvPr id="8" name="Rectangle 7">
            <a:extLst>
              <a:ext uri="{FF2B5EF4-FFF2-40B4-BE49-F238E27FC236}">
                <a16:creationId xmlns:a16="http://schemas.microsoft.com/office/drawing/2014/main" id="{8868E07D-7939-41DD-ABDE-D61EC42FA945}"/>
              </a:ext>
            </a:extLst>
          </p:cNvPr>
          <p:cNvSpPr/>
          <p:nvPr/>
        </p:nvSpPr>
        <p:spPr>
          <a:xfrm>
            <a:off x="0" y="4243242"/>
            <a:ext cx="11562781" cy="646331"/>
          </a:xfrm>
          <a:prstGeom prst="rect">
            <a:avLst/>
          </a:prstGeom>
        </p:spPr>
        <p:txBody>
          <a:bodyPr wrap="none">
            <a:spAutoFit/>
          </a:bodyPr>
          <a:lstStyle/>
          <a:p>
            <a:pPr lvl="0"/>
            <a:r>
              <a:rPr lang="en-GB" sz="3600" dirty="0">
                <a:solidFill>
                  <a:srgbClr val="FFC000"/>
                </a:solidFill>
                <a:latin typeface="Comic Sans MS" panose="030F0702030302020204" pitchFamily="66" charset="0"/>
              </a:rPr>
              <a:t>All Muslims treat their copy of the Qur’an with care.</a:t>
            </a:r>
            <a:endParaRPr lang="en-US" sz="3600" dirty="0">
              <a:solidFill>
                <a:srgbClr val="FFC000"/>
              </a:solidFill>
              <a:latin typeface="Comic Sans MS" panose="030F0702030302020204" pitchFamily="66" charset="0"/>
            </a:endParaRPr>
          </a:p>
        </p:txBody>
      </p:sp>
      <p:sp>
        <p:nvSpPr>
          <p:cNvPr id="9" name="Rectangle 8">
            <a:extLst>
              <a:ext uri="{FF2B5EF4-FFF2-40B4-BE49-F238E27FC236}">
                <a16:creationId xmlns:a16="http://schemas.microsoft.com/office/drawing/2014/main" id="{A1E8D7D8-E89C-45F0-B934-9DE9812322CD}"/>
              </a:ext>
            </a:extLst>
          </p:cNvPr>
          <p:cNvSpPr/>
          <p:nvPr/>
        </p:nvSpPr>
        <p:spPr>
          <a:xfrm>
            <a:off x="1020352" y="5138671"/>
            <a:ext cx="11171648" cy="646331"/>
          </a:xfrm>
          <a:prstGeom prst="rect">
            <a:avLst/>
          </a:prstGeom>
        </p:spPr>
        <p:txBody>
          <a:bodyPr wrap="none">
            <a:spAutoFit/>
          </a:bodyPr>
          <a:lstStyle/>
          <a:p>
            <a:pPr lvl="0"/>
            <a:r>
              <a:rPr lang="en-GB" sz="3600" dirty="0">
                <a:solidFill>
                  <a:srgbClr val="C00000"/>
                </a:solidFill>
                <a:latin typeface="Comic Sans MS" panose="030F0702030302020204" pitchFamily="66" charset="0"/>
              </a:rPr>
              <a:t>They wash their hands before touching the Qur’an.</a:t>
            </a:r>
            <a:endParaRPr lang="en-US" sz="3600" dirty="0">
              <a:solidFill>
                <a:srgbClr val="C00000"/>
              </a:solidFill>
              <a:latin typeface="Comic Sans MS" panose="030F0702030302020204" pitchFamily="66" charset="0"/>
            </a:endParaRPr>
          </a:p>
        </p:txBody>
      </p:sp>
    </p:spTree>
    <p:extLst>
      <p:ext uri="{BB962C8B-B14F-4D97-AF65-F5344CB8AC3E}">
        <p14:creationId xmlns:p14="http://schemas.microsoft.com/office/powerpoint/2010/main" val="281855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227765"/>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135421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
        <p:nvSpPr>
          <p:cNvPr id="5" name="Rectangle 4">
            <a:extLst>
              <a:ext uri="{FF2B5EF4-FFF2-40B4-BE49-F238E27FC236}">
                <a16:creationId xmlns:a16="http://schemas.microsoft.com/office/drawing/2014/main" id="{893094DC-0F40-46EE-9F15-F44A77979753}"/>
              </a:ext>
            </a:extLst>
          </p:cNvPr>
          <p:cNvSpPr/>
          <p:nvPr/>
        </p:nvSpPr>
        <p:spPr>
          <a:xfrm>
            <a:off x="242454" y="1999288"/>
            <a:ext cx="12135053" cy="646331"/>
          </a:xfrm>
          <a:prstGeom prst="rect">
            <a:avLst/>
          </a:prstGeom>
        </p:spPr>
        <p:txBody>
          <a:bodyPr wrap="none">
            <a:spAutoFit/>
          </a:bodyPr>
          <a:lstStyle/>
          <a:p>
            <a:pPr lvl="0"/>
            <a:r>
              <a:rPr lang="en-GB" sz="3600" dirty="0">
                <a:solidFill>
                  <a:srgbClr val="FFC000"/>
                </a:solidFill>
                <a:latin typeface="Comic Sans MS" panose="030F0702030302020204" pitchFamily="66" charset="0"/>
              </a:rPr>
              <a:t>The Qur’an is placed on a stand rather than on a table</a:t>
            </a:r>
            <a:r>
              <a:rPr lang="en-US" sz="3600" dirty="0">
                <a:solidFill>
                  <a:srgbClr val="FFC000"/>
                </a:solidFill>
                <a:latin typeface="Comic Sans MS" panose="030F0702030302020204" pitchFamily="66" charset="0"/>
              </a:rPr>
              <a:t>.</a:t>
            </a:r>
          </a:p>
        </p:txBody>
      </p:sp>
      <p:sp>
        <p:nvSpPr>
          <p:cNvPr id="7" name="Rectangle 6">
            <a:extLst>
              <a:ext uri="{FF2B5EF4-FFF2-40B4-BE49-F238E27FC236}">
                <a16:creationId xmlns:a16="http://schemas.microsoft.com/office/drawing/2014/main" id="{BC615976-97D5-4EBD-99E2-ECB7A1EF678F}"/>
              </a:ext>
            </a:extLst>
          </p:cNvPr>
          <p:cNvSpPr/>
          <p:nvPr/>
        </p:nvSpPr>
        <p:spPr>
          <a:xfrm>
            <a:off x="2354961" y="3019088"/>
            <a:ext cx="6401111" cy="646331"/>
          </a:xfrm>
          <a:prstGeom prst="rect">
            <a:avLst/>
          </a:prstGeom>
        </p:spPr>
        <p:txBody>
          <a:bodyPr wrap="none">
            <a:spAutoFit/>
          </a:bodyPr>
          <a:lstStyle/>
          <a:p>
            <a:pPr lvl="0"/>
            <a:r>
              <a:rPr lang="en-GB" sz="3600" dirty="0">
                <a:solidFill>
                  <a:srgbClr val="C00000"/>
                </a:solidFill>
                <a:latin typeface="Comic Sans MS" panose="030F0702030302020204" pitchFamily="66" charset="0"/>
              </a:rPr>
              <a:t>It is </a:t>
            </a:r>
            <a:r>
              <a:rPr lang="en-GB" sz="3600" u="sng" dirty="0">
                <a:solidFill>
                  <a:srgbClr val="C00000"/>
                </a:solidFill>
                <a:latin typeface="Comic Sans MS" panose="030F0702030302020204" pitchFamily="66" charset="0"/>
              </a:rPr>
              <a:t>never</a:t>
            </a:r>
            <a:r>
              <a:rPr lang="en-GB" sz="3600" dirty="0">
                <a:solidFill>
                  <a:srgbClr val="C00000"/>
                </a:solidFill>
                <a:latin typeface="Comic Sans MS" panose="030F0702030302020204" pitchFamily="66" charset="0"/>
              </a:rPr>
              <a:t> kept on the floor</a:t>
            </a:r>
            <a:r>
              <a:rPr lang="en-US" sz="3600" dirty="0">
                <a:solidFill>
                  <a:srgbClr val="C00000"/>
                </a:solidFill>
                <a:latin typeface="Comic Sans MS" panose="030F0702030302020204" pitchFamily="66" charset="0"/>
              </a:rPr>
              <a:t>.</a:t>
            </a:r>
          </a:p>
        </p:txBody>
      </p:sp>
      <p:sp>
        <p:nvSpPr>
          <p:cNvPr id="8" name="Rectangle 7">
            <a:extLst>
              <a:ext uri="{FF2B5EF4-FFF2-40B4-BE49-F238E27FC236}">
                <a16:creationId xmlns:a16="http://schemas.microsoft.com/office/drawing/2014/main" id="{7BFB5822-631C-4E6A-8CF0-13DD860CB6D3}"/>
              </a:ext>
            </a:extLst>
          </p:cNvPr>
          <p:cNvSpPr/>
          <p:nvPr/>
        </p:nvSpPr>
        <p:spPr>
          <a:xfrm>
            <a:off x="471055" y="4212382"/>
            <a:ext cx="10894329" cy="1754326"/>
          </a:xfrm>
          <a:prstGeom prst="rect">
            <a:avLst/>
          </a:prstGeom>
        </p:spPr>
        <p:txBody>
          <a:bodyPr wrap="none">
            <a:spAutoFit/>
          </a:bodyPr>
          <a:lstStyle/>
          <a:p>
            <a:pPr lvl="0"/>
            <a:r>
              <a:rPr lang="en-GB" sz="3600" dirty="0">
                <a:solidFill>
                  <a:srgbClr val="FFC000"/>
                </a:solidFill>
                <a:latin typeface="Comic Sans MS" panose="030F0702030302020204" pitchFamily="66" charset="0"/>
              </a:rPr>
              <a:t>When it isn’t being used it is kept up high to show</a:t>
            </a:r>
          </a:p>
          <a:p>
            <a:pPr lvl="0"/>
            <a:r>
              <a:rPr lang="en-GB" sz="3600" dirty="0">
                <a:solidFill>
                  <a:srgbClr val="FFC000"/>
                </a:solidFill>
                <a:latin typeface="Comic Sans MS" panose="030F0702030302020204" pitchFamily="66" charset="0"/>
              </a:rPr>
              <a:t>that they believe that it is more special than all </a:t>
            </a:r>
          </a:p>
          <a:p>
            <a:pPr lvl="0"/>
            <a:r>
              <a:rPr lang="en-GB" sz="3600" dirty="0">
                <a:solidFill>
                  <a:srgbClr val="FFC000"/>
                </a:solidFill>
                <a:latin typeface="Comic Sans MS" panose="030F0702030302020204" pitchFamily="66" charset="0"/>
              </a:rPr>
              <a:t>other books.</a:t>
            </a:r>
            <a:endParaRPr lang="en-US" sz="3600" dirty="0">
              <a:solidFill>
                <a:srgbClr val="FFC000"/>
              </a:solidFill>
              <a:latin typeface="Comic Sans MS" panose="030F0702030302020204" pitchFamily="66" charset="0"/>
            </a:endParaRPr>
          </a:p>
        </p:txBody>
      </p:sp>
    </p:spTree>
    <p:extLst>
      <p:ext uri="{BB962C8B-B14F-4D97-AF65-F5344CB8AC3E}">
        <p14:creationId xmlns:p14="http://schemas.microsoft.com/office/powerpoint/2010/main" val="61015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1249890" cy="744819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p>
          <a:p>
            <a:pPr marL="0" marR="0" lvl="0" indent="0" defTabSz="914400" rtl="0" eaLnBrk="1" fontAlgn="auto" latinLnBrk="0" hangingPunct="1">
              <a:lnSpc>
                <a:spcPct val="100000"/>
              </a:lnSpc>
              <a:spcBef>
                <a:spcPts val="0"/>
              </a:spcBef>
              <a:spcAft>
                <a:spcPts val="0"/>
              </a:spcAft>
              <a:buClrTx/>
              <a:buSzTx/>
              <a:buFontTx/>
              <a:buNone/>
              <a:tabLst/>
              <a:defRPr/>
            </a:pPr>
            <a:endParaRPr lang="en-GB" sz="3600" u="sng" dirty="0">
              <a:solidFill>
                <a:prstClr val="black"/>
              </a:solidFill>
              <a:latin typeface="Comic Sans MS" panose="030F0702030302020204" pitchFamily="66"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GB" sz="3600" dirty="0">
                <a:solidFill>
                  <a:prstClr val="black"/>
                </a:solidFill>
                <a:latin typeface="Comic Sans MS" panose="030F0702030302020204" pitchFamily="66" charset="0"/>
              </a:rPr>
              <a:t>Write the date:</a:t>
            </a:r>
          </a:p>
          <a:p>
            <a:pPr marL="0" marR="0" lvl="0" indent="0" defTabSz="914400" rtl="0" eaLnBrk="1" fontAlgn="auto" latinLnBrk="0" hangingPunct="1">
              <a:lnSpc>
                <a:spcPct val="100000"/>
              </a:lnSpc>
              <a:spcBef>
                <a:spcPts val="0"/>
              </a:spcBef>
              <a:spcAft>
                <a:spcPts val="0"/>
              </a:spcAft>
              <a:buClrTx/>
              <a:buSzTx/>
              <a:buFontTx/>
              <a:buNone/>
              <a:tabLst/>
              <a:defRPr/>
            </a:pPr>
            <a:r>
              <a:rPr lang="en-GB" sz="3600" dirty="0">
                <a:solidFill>
                  <a:srgbClr val="FF0000"/>
                </a:solidFill>
                <a:latin typeface="Comic Sans MS" panose="030F0702030302020204" pitchFamily="66" charset="0"/>
              </a:rPr>
              <a:t>Monday 1</a:t>
            </a:r>
            <a:r>
              <a:rPr lang="en-GB" sz="3600" baseline="30000" dirty="0">
                <a:solidFill>
                  <a:srgbClr val="FF0000"/>
                </a:solidFill>
                <a:latin typeface="Comic Sans MS" panose="030F0702030302020204" pitchFamily="66" charset="0"/>
              </a:rPr>
              <a:t>st</a:t>
            </a:r>
            <a:r>
              <a:rPr lang="en-GB" sz="3600" dirty="0">
                <a:solidFill>
                  <a:srgbClr val="FF0000"/>
                </a:solidFill>
                <a:latin typeface="Comic Sans MS" panose="030F0702030302020204" pitchFamily="66" charset="0"/>
              </a:rPr>
              <a:t> March</a:t>
            </a:r>
          </a:p>
          <a:p>
            <a:pPr marL="0" marR="0" lvl="0" indent="0" defTabSz="914400" rtl="0" eaLnBrk="1" fontAlgn="auto" latinLnBrk="0" hangingPunct="1">
              <a:lnSpc>
                <a:spcPct val="100000"/>
              </a:lnSpc>
              <a:spcBef>
                <a:spcPts val="0"/>
              </a:spcBef>
              <a:spcAft>
                <a:spcPts val="0"/>
              </a:spcAft>
              <a:buClrTx/>
              <a:buSzTx/>
              <a:buFontTx/>
              <a:buNone/>
              <a:tabLst/>
              <a:defRPr/>
            </a:pPr>
            <a:endParaRPr lang="en-GB" sz="3600" dirty="0">
              <a:solidFill>
                <a:prstClr val="black"/>
              </a:solidFill>
              <a:latin typeface="Comic Sans MS" panose="030F0702030302020204" pitchFamily="66"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GB" sz="3600" dirty="0">
                <a:solidFill>
                  <a:prstClr val="black"/>
                </a:solidFill>
                <a:latin typeface="Comic Sans MS" panose="030F0702030302020204" pitchFamily="66" charset="0"/>
              </a:rPr>
              <a:t>Write the title: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How </a:t>
            </a:r>
            <a:r>
              <a:rPr lang="en-GB" sz="3600" dirty="0">
                <a:solidFill>
                  <a:srgbClr val="FF0000"/>
                </a:solidFill>
                <a:latin typeface="Comic Sans MS" panose="030F0702030302020204" pitchFamily="66" charset="0"/>
              </a:rPr>
              <a:t>Muslims Look After the Qur’an</a:t>
            </a:r>
          </a:p>
          <a:p>
            <a:pPr marL="0" marR="0" lvl="0" indent="0" defTabSz="914400" rtl="0" eaLnBrk="1" fontAlgn="auto" latinLnBrk="0" hangingPunct="1">
              <a:lnSpc>
                <a:spcPct val="100000"/>
              </a:lnSpc>
              <a:spcBef>
                <a:spcPts val="0"/>
              </a:spcBef>
              <a:spcAft>
                <a:spcPts val="0"/>
              </a:spcAft>
              <a:buClrTx/>
              <a:buSzTx/>
              <a:buFontTx/>
              <a:buNone/>
              <a:tabLst/>
              <a:defRPr/>
            </a:pPr>
            <a:endParaRPr lang="en-GB" sz="3600" dirty="0">
              <a:solidFill>
                <a:srgbClr val="FF0000"/>
              </a:solidFill>
              <a:latin typeface="Comic Sans MS" panose="030F0702030302020204" pitchFamily="66"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GB" sz="3600" dirty="0">
                <a:latin typeface="Comic Sans MS" panose="030F0702030302020204" pitchFamily="66" charset="0"/>
              </a:rPr>
              <a:t>Ask an adult to split your page in half and write</a:t>
            </a:r>
          </a:p>
          <a:p>
            <a:pPr marL="0" marR="0" lvl="0" indent="0" defTabSz="914400" rtl="0" eaLnBrk="1" fontAlgn="auto" latinLnBrk="0" hangingPunct="1">
              <a:lnSpc>
                <a:spcPct val="100000"/>
              </a:lnSpc>
              <a:spcBef>
                <a:spcPts val="0"/>
              </a:spcBef>
              <a:spcAft>
                <a:spcPts val="0"/>
              </a:spcAft>
              <a:buClrTx/>
              <a:buSzTx/>
              <a:buFontTx/>
              <a:buNone/>
              <a:tabLst/>
              <a:defRPr/>
            </a:pPr>
            <a:r>
              <a:rPr lang="en-GB" sz="3600" dirty="0">
                <a:latin typeface="Comic Sans MS" panose="030F0702030302020204" pitchFamily="66" charset="0"/>
              </a:rPr>
              <a:t>    </a:t>
            </a:r>
          </a:p>
          <a:p>
            <a:pPr marL="0" marR="0" lvl="0" indent="0" defTabSz="914400" rtl="0" eaLnBrk="1" fontAlgn="auto" latinLnBrk="0" hangingPunct="1">
              <a:lnSpc>
                <a:spcPct val="100000"/>
              </a:lnSpc>
              <a:spcBef>
                <a:spcPts val="0"/>
              </a:spcBef>
              <a:spcAft>
                <a:spcPts val="0"/>
              </a:spcAft>
              <a:buClrTx/>
              <a:buSzTx/>
              <a:buFontTx/>
              <a:buNone/>
              <a:tabLst/>
              <a:defRPr/>
            </a:pPr>
            <a:r>
              <a:rPr lang="en-GB" sz="3600" dirty="0">
                <a:latin typeface="Comic Sans MS" panose="030F0702030302020204" pitchFamily="66" charset="0"/>
              </a:rPr>
              <a:t>       </a:t>
            </a:r>
            <a:r>
              <a:rPr lang="en-GB" sz="3600" dirty="0">
                <a:solidFill>
                  <a:srgbClr val="FF0000"/>
                </a:solidFill>
                <a:latin typeface="Comic Sans MS" panose="030F0702030302020204" pitchFamily="66" charset="0"/>
              </a:rPr>
              <a:t>True                                      False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Tree>
    <p:extLst>
      <p:ext uri="{BB962C8B-B14F-4D97-AF65-F5344CB8AC3E}">
        <p14:creationId xmlns:p14="http://schemas.microsoft.com/office/powerpoint/2010/main" val="4547354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3690914"/>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471055" y="421274"/>
            <a:ext cx="10882745" cy="30162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Religious Education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hlinkClick r:id="rId2"/>
              </a:rPr>
              <a:t> </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Picture 5">
            <a:extLst>
              <a:ext uri="{FF2B5EF4-FFF2-40B4-BE49-F238E27FC236}">
                <a16:creationId xmlns:a16="http://schemas.microsoft.com/office/drawing/2014/main" id="{DBDCF4F6-ECA9-4A66-B539-585C475E64FB}"/>
              </a:ext>
            </a:extLst>
          </p:cNvPr>
          <p:cNvPicPr>
            <a:picLocks noChangeAspect="1"/>
          </p:cNvPicPr>
          <p:nvPr/>
        </p:nvPicPr>
        <p:blipFill>
          <a:blip r:embed="rId3"/>
          <a:stretch>
            <a:fillRect/>
          </a:stretch>
        </p:blipFill>
        <p:spPr>
          <a:xfrm>
            <a:off x="8950035" y="344239"/>
            <a:ext cx="2279073" cy="1133098"/>
          </a:xfrm>
          <a:prstGeom prst="rect">
            <a:avLst/>
          </a:prstGeom>
        </p:spPr>
      </p:pic>
      <p:sp>
        <p:nvSpPr>
          <p:cNvPr id="2" name="Rectangle 1">
            <a:extLst>
              <a:ext uri="{FF2B5EF4-FFF2-40B4-BE49-F238E27FC236}">
                <a16:creationId xmlns:a16="http://schemas.microsoft.com/office/drawing/2014/main" id="{795CCF76-F697-416E-9F00-D921DC369653}"/>
              </a:ext>
            </a:extLst>
          </p:cNvPr>
          <p:cNvSpPr/>
          <p:nvPr/>
        </p:nvSpPr>
        <p:spPr>
          <a:xfrm>
            <a:off x="654627" y="1667627"/>
            <a:ext cx="10515600" cy="2862322"/>
          </a:xfrm>
          <a:prstGeom prst="rect">
            <a:avLst/>
          </a:prstGeom>
        </p:spPr>
        <p:txBody>
          <a:bodyPr wrap="square">
            <a:spAutoFit/>
          </a:bodyPr>
          <a:lstStyle/>
          <a:p>
            <a:pPr lvl="0">
              <a:defRPr/>
            </a:pPr>
            <a:r>
              <a:rPr lang="en-GB" sz="3600" dirty="0">
                <a:latin typeface="Comic Sans MS" panose="030F0702030302020204" pitchFamily="66" charset="0"/>
              </a:rPr>
              <a:t>Look at the worksheet ‘Facts About the Qur’an and cut carefully along the lines to cut out the statements and picture boxes. Read through the statements and sort into true or false(if you need help, look at pages 11 and 12)</a:t>
            </a:r>
          </a:p>
        </p:txBody>
      </p:sp>
      <p:pic>
        <p:nvPicPr>
          <p:cNvPr id="5" name="Picture 4">
            <a:extLst>
              <a:ext uri="{FF2B5EF4-FFF2-40B4-BE49-F238E27FC236}">
                <a16:creationId xmlns:a16="http://schemas.microsoft.com/office/drawing/2014/main" id="{BADCF3FD-8BD3-4B43-8330-6185A36BDD0B}"/>
              </a:ext>
            </a:extLst>
          </p:cNvPr>
          <p:cNvPicPr>
            <a:picLocks noChangeAspect="1"/>
          </p:cNvPicPr>
          <p:nvPr/>
        </p:nvPicPr>
        <p:blipFill>
          <a:blip r:embed="rId4"/>
          <a:stretch>
            <a:fillRect/>
          </a:stretch>
        </p:blipFill>
        <p:spPr>
          <a:xfrm>
            <a:off x="4548187" y="4529949"/>
            <a:ext cx="2486025" cy="2105025"/>
          </a:xfrm>
          <a:prstGeom prst="rect">
            <a:avLst/>
          </a:prstGeom>
        </p:spPr>
      </p:pic>
    </p:spTree>
    <p:extLst>
      <p:ext uri="{BB962C8B-B14F-4D97-AF65-F5344CB8AC3E}">
        <p14:creationId xmlns:p14="http://schemas.microsoft.com/office/powerpoint/2010/main" val="3327710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303</TotalTime>
  <Words>561</Words>
  <Application>Microsoft Office PowerPoint</Application>
  <PresentationFormat>Widescreen</PresentationFormat>
  <Paragraphs>157</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19</cp:revision>
  <dcterms:created xsi:type="dcterms:W3CDTF">2021-02-24T20:32:48Z</dcterms:created>
  <dcterms:modified xsi:type="dcterms:W3CDTF">2021-02-28T18:58:40Z</dcterms:modified>
</cp:coreProperties>
</file>