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93"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264" r:id="rId18"/>
    <p:sldId id="275" r:id="rId19"/>
    <p:sldId id="292" r:id="rId20"/>
    <p:sldId id="276" r:id="rId21"/>
    <p:sldId id="298" r:id="rId22"/>
    <p:sldId id="277" r:id="rId23"/>
    <p:sldId id="297" r:id="rId24"/>
    <p:sldId id="265" r:id="rId25"/>
    <p:sldId id="295" r:id="rId26"/>
    <p:sldId id="26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1/26/2021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087986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5.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hyperlink" Target="https://en.wikipedia.org/wiki/File:Operators_(maths)_linear.svg" TargetMode="Externa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vimeo.com/490879867"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en.wikipedia.org/wiki/File:Operators_(maths)_linear.sv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hyperlink" Target="https://vimeo.com/487152208/e2805efbd6" TargetMode="External"/><Relationship Id="rId4" Type="http://schemas.openxmlformats.org/officeDocument/2006/relationships/hyperlink" Target="http://www.writerightwords.com/worship-is-a-postur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27</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RWI you will need access to the Roll and Read sheet, a dice and the Edit a Sentence. For maths you need to be able to see a copy of the worksheet and the domino sheet</a:t>
            </a:r>
            <a:r>
              <a:rPr lang="en-GB" sz="1800" i="1" u="sng" dirty="0">
                <a:solidFill>
                  <a:srgbClr val="FFC000"/>
                </a:solidFill>
                <a:latin typeface="Comic Sans MS" panose="030F0702030302020204" pitchFamily="66" charset="0"/>
              </a:rPr>
              <a:t>.</a:t>
            </a:r>
            <a:r>
              <a:rPr lang="en-GB" i="1" u="sng" dirty="0">
                <a:solidFill>
                  <a:srgbClr val="FFC000"/>
                </a:solidFill>
                <a:latin typeface="Comic Sans MS" panose="030F0702030302020204" pitchFamily="66" charset="0"/>
              </a:rPr>
              <a:t> </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579621254"/>
              </p:ext>
            </p:extLst>
          </p:nvPr>
        </p:nvGraphicFramePr>
        <p:xfrm>
          <a:off x="928255" y="4068776"/>
          <a:ext cx="10155382" cy="2105891"/>
        </p:xfrm>
        <a:graphic>
          <a:graphicData uri="http://schemas.openxmlformats.org/drawingml/2006/table">
            <a:tbl>
              <a:tblPr firstRow="1" bandRow="1">
                <a:tableStyleId>{5C22544A-7EE6-4342-B048-85BDC9FD1C3A}</a:tableStyleId>
              </a:tblPr>
              <a:tblGrid>
                <a:gridCol w="872836">
                  <a:extLst>
                    <a:ext uri="{9D8B030D-6E8A-4147-A177-3AD203B41FA5}">
                      <a16:colId xmlns:a16="http://schemas.microsoft.com/office/drawing/2014/main" val="1057356747"/>
                    </a:ext>
                  </a:extLst>
                </a:gridCol>
                <a:gridCol w="1427018">
                  <a:extLst>
                    <a:ext uri="{9D8B030D-6E8A-4147-A177-3AD203B41FA5}">
                      <a16:colId xmlns:a16="http://schemas.microsoft.com/office/drawing/2014/main" val="2036603641"/>
                    </a:ext>
                  </a:extLst>
                </a:gridCol>
                <a:gridCol w="1577567">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shout it out</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ur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nurse with a purse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We can all swim!</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Bats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Add ones by using number bonds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https://vimeo.com/490879867</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110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F</a:t>
                      </a:r>
                      <a:r>
                        <a:rPr lang="en-US" sz="1100" u="none" dirty="0" err="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irstpart</a:t>
                      </a:r>
                      <a:r>
                        <a:rPr lang="en-US" sz="110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of the worksheet</a:t>
                      </a:r>
                      <a:endParaRPr lang="en-GB" sz="80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2289" y="4800990"/>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1340" y="548549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69607" y="480099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962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The Web                                 Snow</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03899" y="4550415"/>
            <a:ext cx="2126672" cy="1381778"/>
          </a:xfrm>
          <a:prstGeom prst="rect">
            <a:avLst/>
          </a:prstGeom>
        </p:spPr>
      </p:pic>
      <p:pic>
        <p:nvPicPr>
          <p:cNvPr id="7" name="Picture 6">
            <a:extLst>
              <a:ext uri="{FF2B5EF4-FFF2-40B4-BE49-F238E27FC236}">
                <a16:creationId xmlns:a16="http://schemas.microsoft.com/office/drawing/2014/main" id="{14593007-F38C-4DEB-8325-6B02E93B9595}"/>
              </a:ext>
            </a:extLst>
          </p:cNvPr>
          <p:cNvPicPr>
            <a:picLocks noChangeAspect="1"/>
          </p:cNvPicPr>
          <p:nvPr/>
        </p:nvPicPr>
        <p:blipFill>
          <a:blip r:embed="rId4"/>
          <a:stretch>
            <a:fillRect/>
          </a:stretch>
        </p:blipFill>
        <p:spPr>
          <a:xfrm>
            <a:off x="5911736" y="2633662"/>
            <a:ext cx="2352675" cy="1590675"/>
          </a:xfrm>
          <a:prstGeom prst="rect">
            <a:avLst/>
          </a:prstGeom>
        </p:spPr>
      </p:pic>
      <p:pic>
        <p:nvPicPr>
          <p:cNvPr id="8" name="Picture 7">
            <a:extLst>
              <a:ext uri="{FF2B5EF4-FFF2-40B4-BE49-F238E27FC236}">
                <a16:creationId xmlns:a16="http://schemas.microsoft.com/office/drawing/2014/main" id="{B8AEAA0D-1A0B-429D-99AB-79F322AFD70A}"/>
              </a:ext>
            </a:extLst>
          </p:cNvPr>
          <p:cNvPicPr>
            <a:picLocks noChangeAspect="1"/>
          </p:cNvPicPr>
          <p:nvPr/>
        </p:nvPicPr>
        <p:blipFill>
          <a:blip r:embed="rId5"/>
          <a:stretch>
            <a:fillRect/>
          </a:stretch>
        </p:blipFill>
        <p:spPr>
          <a:xfrm>
            <a:off x="838201" y="2633662"/>
            <a:ext cx="2258068" cy="1456540"/>
          </a:xfrm>
          <a:prstGeom prst="rect">
            <a:avLst/>
          </a:prstGeom>
        </p:spPr>
      </p:pic>
    </p:spTree>
    <p:extLst>
      <p:ext uri="{BB962C8B-B14F-4D97-AF65-F5344CB8AC3E}">
        <p14:creationId xmlns:p14="http://schemas.microsoft.com/office/powerpoint/2010/main" val="2763687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739052" y="852386"/>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ou</a:t>
            </a:r>
            <a:r>
              <a:rPr lang="en-GB" sz="6000" dirty="0">
                <a:solidFill>
                  <a:srgbClr val="C00000"/>
                </a:solidFill>
                <a:latin typeface="Comic Sans MS" panose="030F0702030302020204" pitchFamily="66" charset="0"/>
              </a:rPr>
              <a:t> – shout it out</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96574" y="331836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3" name="Picture 2">
            <a:extLst>
              <a:ext uri="{FF2B5EF4-FFF2-40B4-BE49-F238E27FC236}">
                <a16:creationId xmlns:a16="http://schemas.microsoft.com/office/drawing/2014/main" id="{8319C20C-14A1-4302-9ACB-4F1B768AE8CC}"/>
              </a:ext>
            </a:extLst>
          </p:cNvPr>
          <p:cNvPicPr>
            <a:picLocks noChangeAspect="1"/>
          </p:cNvPicPr>
          <p:nvPr/>
        </p:nvPicPr>
        <p:blipFill>
          <a:blip r:embed="rId5"/>
          <a:stretch>
            <a:fillRect/>
          </a:stretch>
        </p:blipFill>
        <p:spPr>
          <a:xfrm>
            <a:off x="8375710" y="4364183"/>
            <a:ext cx="3516967" cy="2001170"/>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ur</a:t>
            </a:r>
            <a:r>
              <a:rPr lang="en-GB" sz="6000" dirty="0">
                <a:solidFill>
                  <a:srgbClr val="C00000"/>
                </a:solidFill>
                <a:latin typeface="Comic Sans MS" panose="030F0702030302020204" pitchFamily="66" charset="0"/>
              </a:rPr>
              <a:t> – nurse with a purse</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546E438A-7377-413A-8A24-0B792D2847D9}"/>
              </a:ext>
            </a:extLst>
          </p:cNvPr>
          <p:cNvPicPr>
            <a:picLocks noChangeAspect="1"/>
          </p:cNvPicPr>
          <p:nvPr/>
        </p:nvPicPr>
        <p:blipFill>
          <a:blip r:embed="rId5"/>
          <a:stretch>
            <a:fillRect/>
          </a:stretch>
        </p:blipFill>
        <p:spPr>
          <a:xfrm>
            <a:off x="8710551" y="4389339"/>
            <a:ext cx="3052568" cy="2167765"/>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non-fiction text </a:t>
            </a:r>
            <a:r>
              <a:rPr lang="en-GB" sz="3200" dirty="0">
                <a:solidFill>
                  <a:srgbClr val="FF0000"/>
                </a:solidFill>
                <a:latin typeface="Comic Sans MS" panose="030F0702030302020204" pitchFamily="66" charset="0"/>
              </a:rPr>
              <a:t>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509200"/>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 verbal activity, no writing!)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900" dirty="0">
                <a:solidFill>
                  <a:srgbClr val="FF0000"/>
                </a:solidFill>
                <a:latin typeface="Comic Sans MS" panose="030F0702030302020204" pitchFamily="66" charset="0"/>
              </a:rPr>
              <a:t>the fis and the frog cin swim</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481354" y="212030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240323" y="3258976"/>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4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1</a:t>
            </a:r>
            <a:r>
              <a:rPr lang="en-GB" sz="2800" dirty="0">
                <a:latin typeface="Comic Sans MS" panose="030F0702030302020204" pitchFamily="66" charset="0"/>
              </a:rPr>
              <a:t> capital letter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669781" y="2431654"/>
            <a:ext cx="9014546" cy="3262432"/>
          </a:xfrm>
          <a:prstGeom prst="rect">
            <a:avLst/>
          </a:prstGeom>
        </p:spPr>
        <p:txBody>
          <a:bodyPr wrap="square">
            <a:spAutoFit/>
          </a:bodyPr>
          <a:lstStyle/>
          <a:p>
            <a:r>
              <a:rPr lang="en-GB" sz="4900" dirty="0">
                <a:solidFill>
                  <a:srgbClr val="FF0000"/>
                </a:solidFill>
                <a:highlight>
                  <a:srgbClr val="FFFF00"/>
                </a:highlight>
                <a:latin typeface="Comic Sans MS" panose="030F0702030302020204" pitchFamily="66" charset="0"/>
              </a:rPr>
              <a:t>t</a:t>
            </a:r>
            <a:r>
              <a:rPr lang="en-GB" sz="4900" dirty="0">
                <a:solidFill>
                  <a:srgbClr val="FF0000"/>
                </a:solidFill>
                <a:latin typeface="Comic Sans MS" panose="030F0702030302020204" pitchFamily="66" charset="0"/>
              </a:rPr>
              <a:t>he </a:t>
            </a:r>
            <a:r>
              <a:rPr lang="en-GB" sz="4900" dirty="0">
                <a:solidFill>
                  <a:srgbClr val="FF0000"/>
                </a:solidFill>
                <a:highlight>
                  <a:srgbClr val="FFFF00"/>
                </a:highlight>
                <a:latin typeface="Comic Sans MS" panose="030F0702030302020204" pitchFamily="66" charset="0"/>
              </a:rPr>
              <a:t>fis</a:t>
            </a:r>
            <a:r>
              <a:rPr lang="en-GB" sz="4900" dirty="0">
                <a:solidFill>
                  <a:srgbClr val="FF0000"/>
                </a:solidFill>
                <a:latin typeface="Comic Sans MS" panose="030F0702030302020204" pitchFamily="66" charset="0"/>
              </a:rPr>
              <a:t> and the frog </a:t>
            </a:r>
            <a:r>
              <a:rPr lang="en-GB" sz="4900" dirty="0">
                <a:solidFill>
                  <a:srgbClr val="FF0000"/>
                </a:solidFill>
                <a:highlight>
                  <a:srgbClr val="FFFF00"/>
                </a:highlight>
                <a:latin typeface="Comic Sans MS" panose="030F0702030302020204" pitchFamily="66" charset="0"/>
              </a:rPr>
              <a:t>cin</a:t>
            </a:r>
            <a:r>
              <a:rPr lang="en-GB" sz="4900" dirty="0">
                <a:solidFill>
                  <a:srgbClr val="FF0000"/>
                </a:solidFill>
                <a:latin typeface="Comic Sans MS" panose="030F0702030302020204" pitchFamily="66" charset="0"/>
              </a:rPr>
              <a:t> swim </a:t>
            </a:r>
          </a:p>
          <a:p>
            <a:endParaRPr lang="en-GB" sz="4900" dirty="0">
              <a:solidFill>
                <a:srgbClr val="0070C0"/>
              </a:solidFill>
              <a:highlight>
                <a:srgbClr val="FFFF00"/>
              </a:highlight>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826645" y="4010940"/>
            <a:ext cx="2695574" cy="1572491"/>
          </a:xfrm>
          <a:prstGeom prst="wedgeRoundRectCallout">
            <a:avLst>
              <a:gd name="adj1" fmla="val -106279"/>
              <a:gd name="adj2" fmla="val -6784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
        <p:nvSpPr>
          <p:cNvPr id="3" name="Oval 2">
            <a:extLst>
              <a:ext uri="{FF2B5EF4-FFF2-40B4-BE49-F238E27FC236}">
                <a16:creationId xmlns:a16="http://schemas.microsoft.com/office/drawing/2014/main" id="{9E18E9A9-3478-49DB-B7FB-A1783304B171}"/>
              </a:ext>
            </a:extLst>
          </p:cNvPr>
          <p:cNvSpPr/>
          <p:nvPr/>
        </p:nvSpPr>
        <p:spPr>
          <a:xfrm>
            <a:off x="9213273" y="3006436"/>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308491"/>
            <a:ext cx="10605655" cy="1364342"/>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0000"/>
                </a:solidFill>
                <a:latin typeface="Comic Sans MS" panose="030F0702030302020204" pitchFamily="66" charset="0"/>
              </a:rPr>
              <a:t>bats have a long deep slep away fom bright lits</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6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capital letter                </a:t>
            </a:r>
            <a:r>
              <a:rPr lang="en-GB" sz="2800" b="1" dirty="0">
                <a:solidFill>
                  <a:srgbClr val="FF0000"/>
                </a:solidFill>
                <a:latin typeface="Comic Sans MS" panose="030F0702030302020204" pitchFamily="66" charset="0"/>
              </a:rPr>
              <a:t>3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988435" y="2462527"/>
            <a:ext cx="8492836" cy="3108543"/>
          </a:xfrm>
          <a:prstGeom prst="rect">
            <a:avLst/>
          </a:prstGeom>
        </p:spPr>
        <p:txBody>
          <a:bodyPr wrap="square">
            <a:spAutoFit/>
          </a:bodyPr>
          <a:lstStyle/>
          <a:p>
            <a:r>
              <a:rPr lang="en-GB" sz="4400" dirty="0">
                <a:solidFill>
                  <a:srgbClr val="FF0000"/>
                </a:solidFill>
                <a:highlight>
                  <a:srgbClr val="FFFF00"/>
                </a:highlight>
                <a:latin typeface="Comic Sans MS" panose="030F0702030302020204" pitchFamily="66" charset="0"/>
              </a:rPr>
              <a:t>b</a:t>
            </a:r>
            <a:r>
              <a:rPr lang="en-GB" sz="4400" dirty="0">
                <a:solidFill>
                  <a:srgbClr val="FF0000"/>
                </a:solidFill>
                <a:latin typeface="Comic Sans MS" panose="030F0702030302020204" pitchFamily="66" charset="0"/>
              </a:rPr>
              <a:t>ats have a long deep </a:t>
            </a:r>
            <a:r>
              <a:rPr lang="en-GB" sz="4400" dirty="0">
                <a:solidFill>
                  <a:srgbClr val="FF0000"/>
                </a:solidFill>
                <a:highlight>
                  <a:srgbClr val="FFFF00"/>
                </a:highlight>
                <a:latin typeface="Comic Sans MS" panose="030F0702030302020204" pitchFamily="66" charset="0"/>
              </a:rPr>
              <a:t>slep</a:t>
            </a:r>
            <a:r>
              <a:rPr lang="en-GB" sz="4400" dirty="0">
                <a:solidFill>
                  <a:srgbClr val="FF0000"/>
                </a:solidFill>
                <a:latin typeface="Comic Sans MS" panose="030F0702030302020204" pitchFamily="66" charset="0"/>
              </a:rPr>
              <a:t> away </a:t>
            </a:r>
            <a:r>
              <a:rPr lang="en-GB" sz="4400" dirty="0">
                <a:solidFill>
                  <a:srgbClr val="FF0000"/>
                </a:solidFill>
                <a:highlight>
                  <a:srgbClr val="FFFF00"/>
                </a:highlight>
                <a:latin typeface="Comic Sans MS" panose="030F0702030302020204" pitchFamily="66" charset="0"/>
              </a:rPr>
              <a:t>fom</a:t>
            </a:r>
            <a:r>
              <a:rPr lang="en-GB" sz="4400" dirty="0">
                <a:solidFill>
                  <a:srgbClr val="FF0000"/>
                </a:solidFill>
                <a:latin typeface="Comic Sans MS" panose="030F0702030302020204" pitchFamily="66" charset="0"/>
              </a:rPr>
              <a:t> bright </a:t>
            </a:r>
            <a:r>
              <a:rPr lang="en-GB" sz="4400" dirty="0">
                <a:solidFill>
                  <a:srgbClr val="FF0000"/>
                </a:solidFill>
                <a:highlight>
                  <a:srgbClr val="FFFF00"/>
                </a:highlight>
                <a:latin typeface="Comic Sans MS" panose="030F0702030302020204" pitchFamily="66" charset="0"/>
              </a:rPr>
              <a:t>lits</a:t>
            </a:r>
            <a:endParaRPr lang="en-GB" sz="4900" dirty="0">
              <a:solidFill>
                <a:srgbClr val="0070C0"/>
              </a:solidFill>
              <a:highlight>
                <a:srgbClr val="FFFF00"/>
              </a:highlight>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794606" y="3887087"/>
            <a:ext cx="2695574" cy="1572491"/>
          </a:xfrm>
          <a:prstGeom prst="wedgeRoundRectCallout">
            <a:avLst>
              <a:gd name="adj1" fmla="val -95485"/>
              <a:gd name="adj2" fmla="val -6960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
        <p:nvSpPr>
          <p:cNvPr id="8" name="Oval 7">
            <a:extLst>
              <a:ext uri="{FF2B5EF4-FFF2-40B4-BE49-F238E27FC236}">
                <a16:creationId xmlns:a16="http://schemas.microsoft.com/office/drawing/2014/main" id="{06E39E2E-8651-420A-ACF3-8F3EC4666B8F}"/>
              </a:ext>
            </a:extLst>
          </p:cNvPr>
          <p:cNvSpPr/>
          <p:nvPr/>
        </p:nvSpPr>
        <p:spPr>
          <a:xfrm>
            <a:off x="5096307" y="3561938"/>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2382980" y="4216088"/>
            <a:ext cx="8535140" cy="1446550"/>
          </a:xfrm>
          <a:prstGeom prst="rect">
            <a:avLst/>
          </a:prstGeom>
        </p:spPr>
        <p:txBody>
          <a:bodyPr wrap="square">
            <a:spAutoFit/>
          </a:bodyPr>
          <a:lstStyle/>
          <a:p>
            <a:pPr lvl="0"/>
            <a:r>
              <a:rPr lang="en-GB" sz="4400" dirty="0">
                <a:solidFill>
                  <a:srgbClr val="0070C0"/>
                </a:solidFill>
                <a:latin typeface="Comic Sans MS" panose="030F0702030302020204" pitchFamily="66" charset="0"/>
              </a:rPr>
              <a:t>Bats have a long deep sleep away from bright lights.</a:t>
            </a:r>
          </a:p>
        </p:txBody>
      </p:sp>
      <p:sp>
        <p:nvSpPr>
          <p:cNvPr id="10" name="TextBox 9">
            <a:extLst>
              <a:ext uri="{FF2B5EF4-FFF2-40B4-BE49-F238E27FC236}">
                <a16:creationId xmlns:a16="http://schemas.microsoft.com/office/drawing/2014/main" id="{C2D87B24-7F68-478B-A857-F57FB20E307D}"/>
              </a:ext>
            </a:extLst>
          </p:cNvPr>
          <p:cNvSpPr txBox="1"/>
          <p:nvPr/>
        </p:nvSpPr>
        <p:spPr>
          <a:xfrm>
            <a:off x="2382980" y="2435733"/>
            <a:ext cx="8423565" cy="769441"/>
          </a:xfrm>
          <a:prstGeom prst="rect">
            <a:avLst/>
          </a:prstGeom>
          <a:noFill/>
        </p:spPr>
        <p:txBody>
          <a:bodyPr wrap="square" rtlCol="0">
            <a:spAutoFit/>
          </a:bodyPr>
          <a:lstStyle/>
          <a:p>
            <a:r>
              <a:rPr lang="en-GB" sz="4400" dirty="0">
                <a:solidFill>
                  <a:schemeClr val="accent1"/>
                </a:solidFill>
                <a:latin typeface="Comic Sans MS" panose="030F0702030302020204" pitchFamily="66" charset="0"/>
              </a:rPr>
              <a:t>The fish and the frog can swim.</a:t>
            </a:r>
            <a:endParaRPr lang="en-US" sz="4400" dirty="0">
              <a:solidFill>
                <a:schemeClr val="accent1"/>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ones by using number bonds</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maths booklet (Wednesday – Add ones by using number bonds)</a:t>
            </a:r>
          </a:p>
          <a:p>
            <a:pPr>
              <a:buFontTx/>
              <a:buChar char="-"/>
            </a:pPr>
            <a:r>
              <a:rPr lang="en-GB" dirty="0">
                <a:latin typeface="Comic Sans MS" panose="030F0702030302020204" pitchFamily="66" charset="0"/>
              </a:rPr>
              <a:t>domino sheet</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529390" y="4185946"/>
            <a:ext cx="10725150" cy="1647825"/>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465426" y="32657"/>
            <a:ext cx="10758055" cy="2942771"/>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817418" y="1399310"/>
            <a:ext cx="10163608" cy="555658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sz="3600" dirty="0">
                <a:latin typeface="Comic Sans MS" panose="030F0702030302020204" pitchFamily="66" charset="0"/>
              </a:rPr>
              <a:t>Can you prove your answer using a tens frame. </a:t>
            </a:r>
          </a:p>
        </p:txBody>
      </p:sp>
      <p:pic>
        <p:nvPicPr>
          <p:cNvPr id="4" name="Picture 3">
            <a:extLst>
              <a:ext uri="{FF2B5EF4-FFF2-40B4-BE49-F238E27FC236}">
                <a16:creationId xmlns:a16="http://schemas.microsoft.com/office/drawing/2014/main" id="{D7F0FF37-F96F-4FD0-B465-760012C25596}"/>
              </a:ext>
            </a:extLst>
          </p:cNvPr>
          <p:cNvPicPr>
            <a:picLocks noChangeAspect="1"/>
          </p:cNvPicPr>
          <p:nvPr/>
        </p:nvPicPr>
        <p:blipFill>
          <a:blip r:embed="rId2"/>
          <a:stretch>
            <a:fillRect/>
          </a:stretch>
        </p:blipFill>
        <p:spPr>
          <a:xfrm>
            <a:off x="3681351" y="2055119"/>
            <a:ext cx="4829297" cy="3403571"/>
          </a:xfrm>
          <a:prstGeom prst="rect">
            <a:avLst/>
          </a:prstGeom>
        </p:spPr>
      </p:pic>
      <p:pic>
        <p:nvPicPr>
          <p:cNvPr id="7" name="Picture 6">
            <a:extLst>
              <a:ext uri="{FF2B5EF4-FFF2-40B4-BE49-F238E27FC236}">
                <a16:creationId xmlns:a16="http://schemas.microsoft.com/office/drawing/2014/main" id="{862FB70C-37A5-4009-9080-355EF30BA399}"/>
              </a:ext>
            </a:extLst>
          </p:cNvPr>
          <p:cNvPicPr>
            <a:picLocks noChangeAspect="1"/>
          </p:cNvPicPr>
          <p:nvPr/>
        </p:nvPicPr>
        <p:blipFill>
          <a:blip r:embed="rId3"/>
          <a:stretch>
            <a:fillRect/>
          </a:stretch>
        </p:blipFill>
        <p:spPr>
          <a:xfrm>
            <a:off x="10166437" y="3429000"/>
            <a:ext cx="1871634" cy="2243522"/>
          </a:xfrm>
          <a:prstGeom prst="rect">
            <a:avLst/>
          </a:prstGeom>
        </p:spPr>
      </p:pic>
      <p:pic>
        <p:nvPicPr>
          <p:cNvPr id="8" name="Picture 7">
            <a:extLst>
              <a:ext uri="{FF2B5EF4-FFF2-40B4-BE49-F238E27FC236}">
                <a16:creationId xmlns:a16="http://schemas.microsoft.com/office/drawing/2014/main" id="{1FA346BD-4325-4747-B64B-63330B1F8F0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7418" y="404521"/>
            <a:ext cx="2483942" cy="622926"/>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DAD8C505-A770-4924-BC21-58CC2D2411C5}"/>
              </a:ext>
            </a:extLst>
          </p:cNvPr>
          <p:cNvPicPr>
            <a:picLocks noChangeAspect="1"/>
          </p:cNvPicPr>
          <p:nvPr/>
        </p:nvPicPr>
        <p:blipFill>
          <a:blip r:embed="rId2"/>
          <a:stretch>
            <a:fillRect/>
          </a:stretch>
        </p:blipFill>
        <p:spPr>
          <a:xfrm>
            <a:off x="2795587" y="1823893"/>
            <a:ext cx="6600825" cy="4610100"/>
          </a:xfrm>
          <a:prstGeom prst="rect">
            <a:avLst/>
          </a:prstGeom>
        </p:spPr>
      </p:pic>
      <p:pic>
        <p:nvPicPr>
          <p:cNvPr id="7" name="Picture 6">
            <a:extLst>
              <a:ext uri="{FF2B5EF4-FFF2-40B4-BE49-F238E27FC236}">
                <a16:creationId xmlns:a16="http://schemas.microsoft.com/office/drawing/2014/main" id="{3CD2F076-8179-4296-B070-8CA467A1FC4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5426" y="339630"/>
            <a:ext cx="2483942" cy="622926"/>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955963" y="0"/>
            <a:ext cx="10758055" cy="775854"/>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81000" y="3325091"/>
            <a:ext cx="10515600" cy="3755012"/>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4" name="Picture 3">
            <a:extLst>
              <a:ext uri="{FF2B5EF4-FFF2-40B4-BE49-F238E27FC236}">
                <a16:creationId xmlns:a16="http://schemas.microsoft.com/office/drawing/2014/main" id="{E034C2BE-1F0E-4004-8B8B-B90249B0E571}"/>
              </a:ext>
            </a:extLst>
          </p:cNvPr>
          <p:cNvPicPr>
            <a:picLocks noChangeAspect="1"/>
          </p:cNvPicPr>
          <p:nvPr/>
        </p:nvPicPr>
        <p:blipFill>
          <a:blip r:embed="rId4"/>
          <a:stretch>
            <a:fillRect/>
          </a:stretch>
        </p:blipFill>
        <p:spPr>
          <a:xfrm>
            <a:off x="5638800" y="1251285"/>
            <a:ext cx="3929496" cy="5347473"/>
          </a:xfrm>
          <a:prstGeom prst="rect">
            <a:avLst/>
          </a:prstGeom>
        </p:spPr>
      </p:pic>
      <p:sp>
        <p:nvSpPr>
          <p:cNvPr id="5" name="Star: 6 Points 4">
            <a:extLst>
              <a:ext uri="{FF2B5EF4-FFF2-40B4-BE49-F238E27FC236}">
                <a16:creationId xmlns:a16="http://schemas.microsoft.com/office/drawing/2014/main" id="{5675319B-13BA-4CFD-B63A-3EF0F7C0DA58}"/>
              </a:ext>
            </a:extLst>
          </p:cNvPr>
          <p:cNvSpPr/>
          <p:nvPr/>
        </p:nvSpPr>
        <p:spPr>
          <a:xfrm>
            <a:off x="1334943" y="1276862"/>
            <a:ext cx="3015096" cy="3034146"/>
          </a:xfrm>
          <a:prstGeom prst="star6">
            <a:avLst>
              <a:gd name="adj" fmla="val 31151"/>
              <a:gd name="hf" fmla="val 11547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11AFC83-8BC9-4B61-8BDC-B439780F7978}"/>
              </a:ext>
            </a:extLst>
          </p:cNvPr>
          <p:cNvSpPr txBox="1"/>
          <p:nvPr/>
        </p:nvSpPr>
        <p:spPr>
          <a:xfrm>
            <a:off x="1925782" y="2286104"/>
            <a:ext cx="1833418" cy="1015663"/>
          </a:xfrm>
          <a:prstGeom prst="rect">
            <a:avLst/>
          </a:prstGeom>
          <a:noFill/>
        </p:spPr>
        <p:txBody>
          <a:bodyPr wrap="square" rtlCol="0">
            <a:spAutoFit/>
          </a:bodyPr>
          <a:lstStyle/>
          <a:p>
            <a:pPr algn="ctr"/>
            <a:r>
              <a:rPr lang="en-GB" sz="2000" dirty="0">
                <a:latin typeface="Comic Sans MS" panose="030F0702030302020204" pitchFamily="66" charset="0"/>
              </a:rPr>
              <a:t>How many can you do in 10 minutes?</a:t>
            </a:r>
            <a:endParaRPr lang="en-US" sz="2000" dirty="0">
              <a:latin typeface="Comic Sans MS" panose="030F0702030302020204" pitchFamily="66" charset="0"/>
            </a:endParaRPr>
          </a:p>
        </p:txBody>
      </p:sp>
    </p:spTree>
    <p:extLst>
      <p:ext uri="{BB962C8B-B14F-4D97-AF65-F5344CB8AC3E}">
        <p14:creationId xmlns:p14="http://schemas.microsoft.com/office/powerpoint/2010/main" val="2819034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676588"/>
            <a:ext cx="10758055" cy="2100984"/>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r>
              <a:rPr lang="en-GB" sz="3600" dirty="0">
                <a:latin typeface="Comic Sans MS" panose="030F0702030302020204" pitchFamily="66" charset="0"/>
              </a:rPr>
              <a:t>Looking at the answers for each domino can you spot:</a:t>
            </a:r>
            <a:br>
              <a:rPr lang="en-GB" sz="3600" dirty="0">
                <a:solidFill>
                  <a:srgbClr val="FF0000"/>
                </a:solidFill>
                <a:latin typeface="Comic Sans MS" panose="030F0702030302020204" pitchFamily="66" charset="0"/>
              </a:rPr>
            </a:b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       </a:t>
            </a:r>
            <a:r>
              <a:rPr lang="en-GB" sz="3600" b="1" dirty="0">
                <a:solidFill>
                  <a:srgbClr val="FF0000"/>
                </a:solidFill>
                <a:latin typeface="Comic Sans MS" panose="030F0702030302020204" pitchFamily="66" charset="0"/>
              </a:rPr>
              <a:t>What is the same? What is different?</a:t>
            </a:r>
            <a:br>
              <a:rPr lang="en-GB" sz="3600" b="1"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81000" y="3325091"/>
            <a:ext cx="10515600" cy="3755012"/>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Tree>
    <p:extLst>
      <p:ext uri="{BB962C8B-B14F-4D97-AF65-F5344CB8AC3E}">
        <p14:creationId xmlns:p14="http://schemas.microsoft.com/office/powerpoint/2010/main" val="1941563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GB" sz="3200" dirty="0">
                <a:latin typeface="Comic Sans MS" panose="030F0702030302020204" pitchFamily="66" charset="0"/>
                <a:hlinkClick r:id="rId2"/>
              </a:rPr>
              <a:t>https://vimeo.com/490879867</a:t>
            </a:r>
            <a:endParaRPr lang="en-GB" sz="3200" dirty="0">
              <a:latin typeface="Comic Sans MS" panose="030F0702030302020204" pitchFamily="66" charset="0"/>
            </a:endParaRPr>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8019F188-26F1-410D-AFEA-F93445BA27C4}"/>
              </a:ext>
            </a:extLst>
          </p:cNvPr>
          <p:cNvPicPr>
            <a:picLocks noChangeAspect="1"/>
          </p:cNvPicPr>
          <p:nvPr/>
        </p:nvPicPr>
        <p:blipFill>
          <a:blip r:embed="rId2"/>
          <a:stretch>
            <a:fillRect/>
          </a:stretch>
        </p:blipFill>
        <p:spPr>
          <a:xfrm>
            <a:off x="1496291" y="1823893"/>
            <a:ext cx="1907662" cy="1557275"/>
          </a:xfrm>
          <a:prstGeom prst="rect">
            <a:avLst/>
          </a:prstGeom>
        </p:spPr>
      </p:pic>
      <p:sp>
        <p:nvSpPr>
          <p:cNvPr id="5" name="TextBox 4">
            <a:extLst>
              <a:ext uri="{FF2B5EF4-FFF2-40B4-BE49-F238E27FC236}">
                <a16:creationId xmlns:a16="http://schemas.microsoft.com/office/drawing/2014/main" id="{D67F0A97-0034-4DDE-ACB3-73F00410BD69}"/>
              </a:ext>
            </a:extLst>
          </p:cNvPr>
          <p:cNvSpPr txBox="1"/>
          <p:nvPr/>
        </p:nvSpPr>
        <p:spPr>
          <a:xfrm>
            <a:off x="4225635" y="2119745"/>
            <a:ext cx="5989429" cy="646331"/>
          </a:xfrm>
          <a:prstGeom prst="rect">
            <a:avLst/>
          </a:prstGeom>
          <a:noFill/>
        </p:spPr>
        <p:txBody>
          <a:bodyPr wrap="square" rtlCol="0">
            <a:spAutoFit/>
          </a:bodyPr>
          <a:lstStyle/>
          <a:p>
            <a:r>
              <a:rPr lang="en-GB" sz="3600" dirty="0">
                <a:latin typeface="Comic Sans MS" panose="030F0702030302020204" pitchFamily="66" charset="0"/>
              </a:rPr>
              <a:t>Deeper Thinking Question</a:t>
            </a:r>
            <a:endParaRPr lang="en-US" sz="3600" dirty="0">
              <a:latin typeface="Comic Sans MS" panose="030F0702030302020204" pitchFamily="66" charset="0"/>
            </a:endParaRPr>
          </a:p>
        </p:txBody>
      </p:sp>
      <p:pic>
        <p:nvPicPr>
          <p:cNvPr id="8" name="Picture 7">
            <a:extLst>
              <a:ext uri="{FF2B5EF4-FFF2-40B4-BE49-F238E27FC236}">
                <a16:creationId xmlns:a16="http://schemas.microsoft.com/office/drawing/2014/main" id="{C84A0195-678D-459E-8230-98D1E8B046F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20011" y="404981"/>
            <a:ext cx="2483942" cy="622926"/>
          </a:xfrm>
          <a:prstGeom prst="rect">
            <a:avLst/>
          </a:prstGeom>
        </p:spPr>
      </p:pic>
      <p:pic>
        <p:nvPicPr>
          <p:cNvPr id="6" name="Picture 5">
            <a:extLst>
              <a:ext uri="{FF2B5EF4-FFF2-40B4-BE49-F238E27FC236}">
                <a16:creationId xmlns:a16="http://schemas.microsoft.com/office/drawing/2014/main" id="{A88DF96B-C90E-47F0-9A33-A089B88210E3}"/>
              </a:ext>
            </a:extLst>
          </p:cNvPr>
          <p:cNvPicPr>
            <a:picLocks noChangeAspect="1"/>
          </p:cNvPicPr>
          <p:nvPr/>
        </p:nvPicPr>
        <p:blipFill>
          <a:blip r:embed="rId5"/>
          <a:stretch>
            <a:fillRect/>
          </a:stretch>
        </p:blipFill>
        <p:spPr>
          <a:xfrm>
            <a:off x="4738687" y="3381168"/>
            <a:ext cx="4608512" cy="2812645"/>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529765" y="2367642"/>
            <a:ext cx="10515600" cy="4125233"/>
          </a:xfrm>
        </p:spPr>
        <p:txBody>
          <a:bodyPr>
            <a:normAutofit/>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I Sing Pop</a:t>
            </a:r>
          </a:p>
          <a:p>
            <a:pPr marL="0" indent="0" algn="ctr">
              <a:buNone/>
            </a:pPr>
            <a:endParaRPr lang="en-GB" sz="7200" dirty="0">
              <a:solidFill>
                <a:srgbClr val="FF0000"/>
              </a:solidFill>
              <a:latin typeface="Comic Sans MS" panose="030F0702030302020204" pitchFamily="66" charset="0"/>
            </a:endParaRPr>
          </a:p>
          <a:p>
            <a:pPr marL="0" indent="0" algn="ctr">
              <a:buNone/>
            </a:pPr>
            <a:r>
              <a:rPr lang="en-GB" sz="2000" dirty="0">
                <a:solidFill>
                  <a:srgbClr val="FF0000"/>
                </a:solidFill>
                <a:latin typeface="Comic Sans MS" panose="030F0702030302020204" pitchFamily="66" charset="0"/>
              </a:rPr>
              <a:t>       </a:t>
            </a:r>
          </a:p>
          <a:p>
            <a:pPr marL="0" indent="0">
              <a:buNone/>
            </a:pPr>
            <a:r>
              <a:rPr lang="en-US" sz="2000" dirty="0">
                <a:solidFill>
                  <a:srgbClr val="FFFF00"/>
                </a:solidFill>
                <a:hlinkClick r:id="rId5"/>
              </a:rPr>
              <a:t>https://vimeo.com/487152208/e2805efbd6</a:t>
            </a:r>
            <a:r>
              <a:rPr lang="en-US" sz="2000" dirty="0">
                <a:solidFill>
                  <a:srgbClr val="FFFF00"/>
                </a:solidFill>
              </a:rPr>
              <a:t>    </a:t>
            </a:r>
            <a:r>
              <a:rPr lang="en-GB" sz="2000" dirty="0">
                <a:solidFill>
                  <a:srgbClr val="FF0000"/>
                </a:solidFill>
                <a:latin typeface="Comic Sans MS" panose="030F0702030302020204" pitchFamily="66" charset="0"/>
              </a:rPr>
              <a:t>p</a:t>
            </a:r>
            <a:r>
              <a:rPr lang="en-GB" sz="2000">
                <a:solidFill>
                  <a:srgbClr val="FF0000"/>
                </a:solidFill>
                <a:latin typeface="Comic Sans MS" panose="030F0702030302020204" pitchFamily="66" charset="0"/>
              </a:rPr>
              <a:t>assword</a:t>
            </a:r>
            <a:r>
              <a:rPr lang="en-GB" sz="2000" dirty="0">
                <a:solidFill>
                  <a:srgbClr val="FF0000"/>
                </a:solidFill>
                <a:latin typeface="Comic Sans MS" panose="030F0702030302020204" pitchFamily="66" charset="0"/>
              </a:rPr>
              <a:t>: spring</a:t>
            </a:r>
            <a:endParaRPr lang="en-US" sz="2000" dirty="0">
              <a:solidFill>
                <a:srgbClr val="FF0000"/>
              </a:solidFill>
              <a:latin typeface="Comic Sans MS" panose="030F0702030302020204" pitchFamily="66" charset="0"/>
            </a:endParaRPr>
          </a:p>
          <a:p>
            <a:pPr marL="0" indent="0">
              <a:buNone/>
            </a:pPr>
            <a:endParaRPr lang="en-US" sz="2000" dirty="0">
              <a:solidFill>
                <a:srgbClr val="FFFF00"/>
              </a:solidFill>
            </a:endParaRPr>
          </a:p>
        </p:txBody>
      </p:sp>
      <p:sp>
        <p:nvSpPr>
          <p:cNvPr id="6" name="Rectangle 5">
            <a:extLst>
              <a:ext uri="{FF2B5EF4-FFF2-40B4-BE49-F238E27FC236}">
                <a16:creationId xmlns:a16="http://schemas.microsoft.com/office/drawing/2014/main" id="{C83A7C77-517D-4E18-B499-3C4C96FCFF60}"/>
              </a:ext>
            </a:extLst>
          </p:cNvPr>
          <p:cNvSpPr/>
          <p:nvPr/>
        </p:nvSpPr>
        <p:spPr>
          <a:xfrm>
            <a:off x="437400" y="6396335"/>
            <a:ext cx="184731" cy="461665"/>
          </a:xfrm>
          <a:prstGeom prst="rect">
            <a:avLst/>
          </a:prstGeom>
        </p:spPr>
        <p:txBody>
          <a:bodyPr wrap="none">
            <a:spAutoFit/>
          </a:bodyPr>
          <a:lstStyle/>
          <a:p>
            <a:endParaRPr lang="en-US" sz="2400" dirty="0">
              <a:solidFill>
                <a:srgbClr val="FFFF00"/>
              </a:solidFill>
            </a:endParaRPr>
          </a:p>
        </p:txBody>
      </p:sp>
    </p:spTree>
    <p:extLst>
      <p:ext uri="{BB962C8B-B14F-4D97-AF65-F5344CB8AC3E}">
        <p14:creationId xmlns:p14="http://schemas.microsoft.com/office/powerpoint/2010/main" val="664423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2610</TotalTime>
  <Words>1230</Words>
  <Application>Microsoft Office PowerPoint</Application>
  <PresentationFormat>Widescreen</PresentationFormat>
  <Paragraphs>175</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Times New Roman</vt:lpstr>
      <vt:lpstr>Office Theme</vt:lpstr>
      <vt:lpstr>    Wednesday 27th January 2021</vt:lpstr>
      <vt:lpstr>             RWI     You will need:                  Rainbow Group                       Sunshine Group                                      The Web                                 Snow                       book                                       book                                                                              ‘Weekly Writing sheet’ RWI (from                         your pack)                                           </vt:lpstr>
      <vt:lpstr>                Rainbow Group             ou – shout it out</vt:lpstr>
      <vt:lpstr>    Sunshine Group   ur – nurse with a purse                     </vt:lpstr>
      <vt:lpstr>How to Play Roll and Read</vt:lpstr>
      <vt:lpstr>Continue with RWI</vt:lpstr>
      <vt:lpstr>Continue with RWI</vt:lpstr>
      <vt:lpstr>Continue with RWI</vt:lpstr>
      <vt:lpstr>Our Structure for RWI</vt:lpstr>
      <vt:lpstr>Our Structure for RWI</vt:lpstr>
      <vt:lpstr>                                     Edit a Sentence                  the fis and the frog cin swim</vt:lpstr>
      <vt:lpstr>          Edit a Sentence</vt:lpstr>
      <vt:lpstr>                                Edit a Sentence  bats have a long deep slep away fom bright lits</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 </vt:lpstr>
      <vt:lpstr>                  White Rose Maths  </vt:lpstr>
      <vt:lpstr>                                           White Rose Maths  </vt:lpstr>
      <vt:lpstr>                                           White Rose Maths  Looking at the answers for each domino can you spot:         What is the same? What is different?  </vt:lpstr>
      <vt:lpstr>                      White Rose Maths  </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113</cp:revision>
  <dcterms:created xsi:type="dcterms:W3CDTF">2021-01-05T21:58:22Z</dcterms:created>
  <dcterms:modified xsi:type="dcterms:W3CDTF">2021-01-26T14:32:49Z</dcterms:modified>
</cp:coreProperties>
</file>