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Sassoon Infant Md" panose="02000603050000020003" pitchFamily="50" charset="0"/>
      <p:regular r:id="rId20"/>
    </p:embeddedFont>
    <p:embeddedFont>
      <p:font typeface="Sassoon Infant Rg" panose="02000503030000020003" pitchFamily="50" charset="0"/>
      <p:regular r:id="rId21"/>
      <p:bold r:id="rId22"/>
    </p:embeddedFont>
    <p:embeddedFont>
      <p:font typeface="Tuffy" panose="020B0603060100000000" pitchFamily="34" charset="0"/>
      <p:regular r:id="rId23"/>
      <p:bold r:id="rId24"/>
      <p:italic r:id="rId25"/>
      <p:boldItalic r:id="rId26"/>
    </p:embeddedFont>
    <p:embeddedFont>
      <p:font typeface="Twinkl" panose="020B0604020202020204" pitchFamily="2" charset="0"/>
      <p:regular r:id="rId27"/>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1C1C"/>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32" autoAdjust="0"/>
    <p:restoredTop sz="94660"/>
  </p:normalViewPr>
  <p:slideViewPr>
    <p:cSldViewPr snapToGrid="0">
      <p:cViewPr varScale="1">
        <p:scale>
          <a:sx n="86" d="100"/>
          <a:sy n="86" d="100"/>
        </p:scale>
        <p:origin x="1542"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3B93037-892F-4190-B01F-F5D3CFFFE59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BEFEA24-8B3A-4DEB-ACB6-0DE69C7E4CC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39B4F80-2025-4914-804A-825F56352892}" type="datetimeFigureOut">
              <a:rPr lang="en-GB"/>
              <a:pPr>
                <a:defRPr/>
              </a:pPr>
              <a:t>28/02/2021</a:t>
            </a:fld>
            <a:endParaRPr lang="en-GB"/>
          </a:p>
        </p:txBody>
      </p:sp>
      <p:sp>
        <p:nvSpPr>
          <p:cNvPr id="4" name="Footer Placeholder 3">
            <a:extLst>
              <a:ext uri="{FF2B5EF4-FFF2-40B4-BE49-F238E27FC236}">
                <a16:creationId xmlns:a16="http://schemas.microsoft.com/office/drawing/2014/main" id="{AD64A07A-B521-4032-BC97-348455162DC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787587F-FBE8-4053-8AFE-907D6D365CF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B4F4126D-1A51-4738-93AE-46FCEB0C823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726179-C7EF-4780-9B6B-C90217E63F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B72A8D4-6675-4CE4-A873-013A76CF24E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06425FA-0D4D-41BD-988D-544F768FF186}" type="datetimeFigureOut">
              <a:rPr lang="en-GB"/>
              <a:pPr>
                <a:defRPr/>
              </a:pPr>
              <a:t>28/02/2021</a:t>
            </a:fld>
            <a:endParaRPr lang="en-GB"/>
          </a:p>
        </p:txBody>
      </p:sp>
      <p:sp>
        <p:nvSpPr>
          <p:cNvPr id="4" name="Slide Image Placeholder 3">
            <a:extLst>
              <a:ext uri="{FF2B5EF4-FFF2-40B4-BE49-F238E27FC236}">
                <a16:creationId xmlns:a16="http://schemas.microsoft.com/office/drawing/2014/main" id="{DA009975-67FB-4E92-AE91-4B46917C198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0DED0DD-0B09-4863-A05A-E4BC1EC4D18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A773F01-CA80-43C7-99C6-F51D71E281A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6146DEEF-8747-4F79-9838-E2941EEF773D}"/>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A39AE839-41C7-44CB-BCDB-E278E185C91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EFB14ED-A2E9-491A-A7CB-3224D26A2EF8}"/>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6201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B5B05E18-5834-4F6A-A526-AE258D26E5F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DD5C43D-1F53-4B6D-8B92-14D5A120AB05}"/>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8971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5706DCCE-FA60-4D23-8C85-CA68CCA9001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20015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C574C1F-9DE4-4816-935A-DAA40B0F71D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0FC99193-3DCA-4E99-8C17-DA29D8E17726}"/>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93179D39-1F10-417E-9604-F2AEF3BDDA7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44750F9-AF7B-4AC2-97C6-4B11E1BAE8E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3BD4E46B-CF6E-4DA2-8CF9-C8FB3CDA748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540991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D7F8067-9AEA-43FE-8640-F00F5599A12F}"/>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88041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05E966F-F6F4-4038-B39B-A6DD2A5A5DB9}"/>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BB744A05-8D7F-4222-AB94-52095383FD0A}"/>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1.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11.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3.jpe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11.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1.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0DB5AF0D-D2F0-4B5D-8DCD-C744FD6AEA17}"/>
              </a:ext>
            </a:extLst>
          </p:cNvPr>
          <p:cNvSpPr>
            <a:spLocks noGrp="1"/>
          </p:cNvSpPr>
          <p:nvPr>
            <p:ph type="title"/>
          </p:nvPr>
        </p:nvSpPr>
        <p:spPr>
          <a:xfrm>
            <a:off x="457200" y="479425"/>
            <a:ext cx="8220075" cy="993775"/>
          </a:xfrm>
        </p:spPr>
        <p:txBody>
          <a:bodyPr rtlCol="0"/>
          <a:lstStyle/>
          <a:p>
            <a:pPr eaLnBrk="1" fontAlgn="auto" hangingPunct="1">
              <a:spcAft>
                <a:spcPts val="0"/>
              </a:spcAft>
              <a:defRPr/>
            </a:pPr>
            <a:r>
              <a:rPr lang="en-GB" altLang="en-US" sz="3600" dirty="0">
                <a:latin typeface="+mn-lt"/>
              </a:rPr>
              <a:t>The History of Hajj</a:t>
            </a:r>
            <a:endParaRPr lang="en-GB" sz="3600" dirty="0">
              <a:latin typeface="+mn-lt"/>
            </a:endParaRPr>
          </a:p>
        </p:txBody>
      </p:sp>
      <p:sp>
        <p:nvSpPr>
          <p:cNvPr id="5" name="Rectangle 4">
            <a:extLst>
              <a:ext uri="{FF2B5EF4-FFF2-40B4-BE49-F238E27FC236}">
                <a16:creationId xmlns:a16="http://schemas.microsoft.com/office/drawing/2014/main" id="{6189DF61-9E9E-4906-B72F-5B64A8D7EAA7}"/>
              </a:ext>
            </a:extLst>
          </p:cNvPr>
          <p:cNvSpPr/>
          <p:nvPr/>
        </p:nvSpPr>
        <p:spPr>
          <a:xfrm>
            <a:off x="755650" y="1514475"/>
            <a:ext cx="5076825" cy="3884613"/>
          </a:xfrm>
          <a:prstGeom prst="rect">
            <a:avLst/>
          </a:prstGeom>
        </p:spPr>
        <p:txBody>
          <a:bodyPr lIns="0" tIns="72000" rIns="0" bIns="72000">
            <a:spAutoFit/>
          </a:bodyPr>
          <a:lstStyle/>
          <a:p>
            <a:pPr eaLnBrk="1" fontAlgn="auto" hangingPunct="1">
              <a:spcBef>
                <a:spcPct val="50000"/>
              </a:spcBef>
              <a:spcAft>
                <a:spcPts val="0"/>
              </a:spcAft>
              <a:buClr>
                <a:schemeClr val="accent1"/>
              </a:buClr>
              <a:buSzPct val="65000"/>
              <a:defRPr/>
            </a:pPr>
            <a:r>
              <a:rPr lang="en-GB" altLang="en-US" dirty="0">
                <a:solidFill>
                  <a:srgbClr val="1C1C1C"/>
                </a:solidFill>
                <a:latin typeface="+mn-lt"/>
                <a:ea typeface="ＭＳ Ｐゴシック" panose="020B0600070205080204" pitchFamily="34" charset="-128"/>
              </a:rPr>
              <a:t>According to Islamic tradition, God ordered Abraham to leave his wife, Hagar, and his son, Ishmael, in the desert near ancient Mecca.</a:t>
            </a:r>
          </a:p>
          <a:p>
            <a:pPr eaLnBrk="1" fontAlgn="auto" hangingPunct="1">
              <a:spcBef>
                <a:spcPct val="50000"/>
              </a:spcBef>
              <a:spcAft>
                <a:spcPts val="0"/>
              </a:spcAft>
              <a:buClr>
                <a:schemeClr val="accent1"/>
              </a:buClr>
              <a:buSzPct val="65000"/>
              <a:defRPr/>
            </a:pPr>
            <a:r>
              <a:rPr lang="en-GB" altLang="en-US" dirty="0">
                <a:solidFill>
                  <a:srgbClr val="1C1C1C"/>
                </a:solidFill>
                <a:latin typeface="+mn-lt"/>
                <a:ea typeface="ＭＳ Ｐゴシック" panose="020B0600070205080204" pitchFamily="34" charset="-128"/>
              </a:rPr>
              <a:t>Hagar ran seven times between the two hills of </a:t>
            </a:r>
            <a:r>
              <a:rPr lang="en-GB" altLang="en-US" dirty="0" err="1">
                <a:solidFill>
                  <a:srgbClr val="1C1C1C"/>
                </a:solidFill>
                <a:latin typeface="+mn-lt"/>
                <a:ea typeface="ＭＳ Ｐゴシック" panose="020B0600070205080204" pitchFamily="34" charset="-128"/>
              </a:rPr>
              <a:t>Safa</a:t>
            </a:r>
            <a:r>
              <a:rPr lang="en-GB" altLang="en-US" dirty="0">
                <a:solidFill>
                  <a:srgbClr val="1C1C1C"/>
                </a:solidFill>
                <a:latin typeface="+mn-lt"/>
                <a:ea typeface="ＭＳ Ｐゴシック" panose="020B0600070205080204" pitchFamily="34" charset="-128"/>
              </a:rPr>
              <a:t> and </a:t>
            </a:r>
            <a:r>
              <a:rPr lang="en-GB" altLang="en-US" dirty="0" err="1">
                <a:solidFill>
                  <a:srgbClr val="1C1C1C"/>
                </a:solidFill>
                <a:latin typeface="+mn-lt"/>
                <a:ea typeface="ＭＳ Ｐゴシック" panose="020B0600070205080204" pitchFamily="34" charset="-128"/>
              </a:rPr>
              <a:t>Marwah</a:t>
            </a:r>
            <a:r>
              <a:rPr lang="en-GB" altLang="en-US" dirty="0">
                <a:solidFill>
                  <a:srgbClr val="1C1C1C"/>
                </a:solidFill>
                <a:latin typeface="+mn-lt"/>
                <a:ea typeface="ＭＳ Ｐゴシック" panose="020B0600070205080204" pitchFamily="34" charset="-128"/>
              </a:rPr>
              <a:t> to find water but was unable to find any. </a:t>
            </a:r>
          </a:p>
          <a:p>
            <a:pPr eaLnBrk="1" fontAlgn="auto" hangingPunct="1">
              <a:spcBef>
                <a:spcPct val="50000"/>
              </a:spcBef>
              <a:spcAft>
                <a:spcPts val="0"/>
              </a:spcAft>
              <a:buClr>
                <a:schemeClr val="accent1"/>
              </a:buClr>
              <a:buSzPct val="65000"/>
              <a:defRPr/>
            </a:pPr>
            <a:r>
              <a:rPr lang="en-GB" altLang="en-US" dirty="0">
                <a:solidFill>
                  <a:srgbClr val="1C1C1C"/>
                </a:solidFill>
                <a:latin typeface="+mn-lt"/>
                <a:ea typeface="ＭＳ Ｐゴシック" panose="020B0600070205080204" pitchFamily="34" charset="-128"/>
              </a:rPr>
              <a:t>When she returned to Ishmael, she saw him scratching the ground and a water fountain sprang forth beneath his foot.</a:t>
            </a:r>
          </a:p>
          <a:p>
            <a:pPr eaLnBrk="1" fontAlgn="auto" hangingPunct="1">
              <a:spcBef>
                <a:spcPct val="50000"/>
              </a:spcBef>
              <a:spcAft>
                <a:spcPts val="0"/>
              </a:spcAft>
              <a:buClr>
                <a:schemeClr val="accent1"/>
              </a:buClr>
              <a:buSzPct val="65000"/>
              <a:defRPr/>
            </a:pPr>
            <a:r>
              <a:rPr lang="en-US" altLang="en-US" dirty="0">
                <a:solidFill>
                  <a:srgbClr val="1C1C1C"/>
                </a:solidFill>
                <a:latin typeface="+mn-lt"/>
                <a:ea typeface="ＭＳ Ｐゴシック" panose="020B0600070205080204" pitchFamily="34" charset="-128"/>
              </a:rPr>
              <a:t>Later, God commanded Abraham to build </a:t>
            </a:r>
            <a:r>
              <a:rPr lang="en-US" altLang="en-US" dirty="0" err="1">
                <a:solidFill>
                  <a:srgbClr val="1C1C1C"/>
                </a:solidFill>
                <a:latin typeface="+mn-lt"/>
                <a:ea typeface="ＭＳ Ｐゴシック" panose="020B0600070205080204" pitchFamily="34" charset="-128"/>
              </a:rPr>
              <a:t>Ka’bah</a:t>
            </a:r>
            <a:r>
              <a:rPr lang="en-US" altLang="en-US" dirty="0">
                <a:solidFill>
                  <a:srgbClr val="1C1C1C"/>
                </a:solidFill>
                <a:latin typeface="+mn-lt"/>
                <a:ea typeface="ＭＳ Ｐゴシック" panose="020B0600070205080204" pitchFamily="34" charset="-128"/>
              </a:rPr>
              <a:t> here, which he did with the help of Ishmael. He invited people to perform </a:t>
            </a:r>
            <a:r>
              <a:rPr lang="en-US" altLang="en-US" b="1" dirty="0">
                <a:solidFill>
                  <a:srgbClr val="1C1C1C"/>
                </a:solidFill>
                <a:latin typeface="+mn-lt"/>
                <a:ea typeface="ＭＳ Ｐゴシック" panose="020B0600070205080204" pitchFamily="34" charset="-128"/>
                <a:hlinkClick r:id="rId2" action="ppaction://hlinksldjump"/>
              </a:rPr>
              <a:t>pilgrimage</a:t>
            </a:r>
            <a:r>
              <a:rPr lang="en-US" altLang="en-US" dirty="0">
                <a:solidFill>
                  <a:srgbClr val="1C1C1C"/>
                </a:solidFill>
                <a:latin typeface="+mn-lt"/>
                <a:ea typeface="ＭＳ Ｐゴシック" panose="020B0600070205080204" pitchFamily="34" charset="-128"/>
              </a:rPr>
              <a:t> there.</a:t>
            </a:r>
          </a:p>
        </p:txBody>
      </p:sp>
      <p:pic>
        <p:nvPicPr>
          <p:cNvPr id="3" name="Picture 2">
            <a:extLst>
              <a:ext uri="{FF2B5EF4-FFF2-40B4-BE49-F238E27FC236}">
                <a16:creationId xmlns:a16="http://schemas.microsoft.com/office/drawing/2014/main" id="{7D824033-0098-4C4F-84D3-F84DFD292FA7}"/>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24563" y="1457325"/>
            <a:ext cx="1344612" cy="237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EDD3E81F-B9A8-4504-8EB1-768121A38490}"/>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34213" y="2976563"/>
            <a:ext cx="1230312"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F0464BEA-4A07-4D12-9B88-2AFD0760D194}"/>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148388" y="4381500"/>
            <a:ext cx="1096962"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7"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57161579-BB23-47B6-AA52-4FF355BD8747}"/>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Bef>
                <a:spcPct val="50000"/>
              </a:spcBef>
              <a:spcAft>
                <a:spcPts val="0"/>
              </a:spcAft>
              <a:defRPr/>
            </a:pPr>
            <a:r>
              <a:rPr lang="en-GB" altLang="en-US" sz="3000" dirty="0">
                <a:latin typeface="+mn-lt"/>
              </a:rPr>
              <a:t>What Do Muslim Pilgrims Do during Hajj?</a:t>
            </a:r>
          </a:p>
        </p:txBody>
      </p:sp>
      <p:sp>
        <p:nvSpPr>
          <p:cNvPr id="10243" name="Rectangle 4">
            <a:extLst>
              <a:ext uri="{FF2B5EF4-FFF2-40B4-BE49-F238E27FC236}">
                <a16:creationId xmlns:a16="http://schemas.microsoft.com/office/drawing/2014/main" id="{22EEAAF9-F621-4AC9-A6EF-989A782388D9}"/>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US" altLang="en-US">
                <a:ea typeface="ＭＳ Ｐゴシック" panose="020B0600070205080204" pitchFamily="34" charset="-128"/>
              </a:rPr>
              <a:t>During </a:t>
            </a:r>
            <a:r>
              <a:rPr lang="en-US" altLang="en-US">
                <a:ea typeface="ＭＳ Ｐゴシック" panose="020B0600070205080204" pitchFamily="34" charset="-128"/>
                <a:hlinkClick r:id="rId2" action="ppaction://hlinksldjump"/>
              </a:rPr>
              <a:t>Hajj</a:t>
            </a:r>
            <a:r>
              <a:rPr lang="en-US" altLang="en-US">
                <a:ea typeface="ＭＳ Ｐゴシック" panose="020B0600070205080204" pitchFamily="34" charset="-128"/>
              </a:rPr>
              <a:t>, millions of pilgrims arrive in </a:t>
            </a:r>
            <a:r>
              <a:rPr lang="en-US" altLang="en-US">
                <a:ea typeface="ＭＳ Ｐゴシック" panose="020B0600070205080204" pitchFamily="34" charset="-128"/>
                <a:hlinkClick r:id="rId2" action="ppaction://hlinksldjump"/>
              </a:rPr>
              <a:t>Mecca </a:t>
            </a:r>
            <a:r>
              <a:rPr lang="en-US" altLang="en-US">
                <a:ea typeface="ＭＳ Ｐゴシック" panose="020B0600070205080204" pitchFamily="34" charset="-128"/>
              </a:rPr>
              <a:t>and perform a series of rituals. </a:t>
            </a:r>
          </a:p>
        </p:txBody>
      </p:sp>
      <p:sp>
        <p:nvSpPr>
          <p:cNvPr id="10244" name="Rectangle 1">
            <a:extLst>
              <a:ext uri="{FF2B5EF4-FFF2-40B4-BE49-F238E27FC236}">
                <a16:creationId xmlns:a16="http://schemas.microsoft.com/office/drawing/2014/main" id="{8E28EAC3-AED7-4EB9-85A8-DABFD558C000}"/>
              </a:ext>
            </a:extLst>
          </p:cNvPr>
          <p:cNvSpPr>
            <a:spLocks noChangeArrowheads="1"/>
          </p:cNvSpPr>
          <p:nvPr/>
        </p:nvSpPr>
        <p:spPr bwMode="auto">
          <a:xfrm>
            <a:off x="755650" y="2336800"/>
            <a:ext cx="6496050"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spcAft>
                <a:spcPts val="600"/>
              </a:spcAft>
            </a:pPr>
            <a:r>
              <a:rPr lang="en-GB" altLang="en-US">
                <a:ea typeface="ＭＳ Ｐゴシック" panose="020B0600070205080204" pitchFamily="34" charset="-128"/>
              </a:rPr>
              <a:t>The pilgrims visit the </a:t>
            </a:r>
            <a:r>
              <a:rPr lang="en-GB" altLang="en-US">
                <a:ea typeface="ＭＳ Ｐゴシック" panose="020B0600070205080204" pitchFamily="34" charset="-128"/>
                <a:hlinkClick r:id="rId2" action="ppaction://hlinksldjump"/>
              </a:rPr>
              <a:t>Ka’bah </a:t>
            </a:r>
            <a:r>
              <a:rPr lang="en-GB" altLang="en-US">
                <a:ea typeface="ＭＳ Ｐゴシック" panose="020B0600070205080204" pitchFamily="34" charset="-128"/>
              </a:rPr>
              <a:t>in Mecca and walk around it seven times.</a:t>
            </a:r>
          </a:p>
          <a:p>
            <a:pPr eaLnBrk="1" hangingPunct="1">
              <a:lnSpc>
                <a:spcPct val="100000"/>
              </a:lnSpc>
              <a:spcBef>
                <a:spcPct val="0"/>
              </a:spcBef>
              <a:spcAft>
                <a:spcPts val="600"/>
              </a:spcAft>
            </a:pPr>
            <a:r>
              <a:rPr lang="en-GB" altLang="en-US">
                <a:ea typeface="ＭＳ Ｐゴシック" panose="020B0600070205080204" pitchFamily="34" charset="-128"/>
              </a:rPr>
              <a:t>They run between two mounts called </a:t>
            </a:r>
            <a:r>
              <a:rPr lang="en-GB" altLang="ja-JP">
                <a:ea typeface="ＭＳ Ｐゴシック" panose="020B0600070205080204" pitchFamily="34" charset="-128"/>
              </a:rPr>
              <a:t>Safa and Marwa.</a:t>
            </a:r>
            <a:endParaRPr lang="en-GB" altLang="en-US">
              <a:ea typeface="ＭＳ Ｐゴシック" panose="020B0600070205080204" pitchFamily="34" charset="-128"/>
            </a:endParaRPr>
          </a:p>
          <a:p>
            <a:pPr eaLnBrk="1" hangingPunct="1">
              <a:lnSpc>
                <a:spcPct val="100000"/>
              </a:lnSpc>
              <a:spcBef>
                <a:spcPct val="0"/>
              </a:spcBef>
              <a:spcAft>
                <a:spcPts val="600"/>
              </a:spcAft>
            </a:pPr>
            <a:r>
              <a:rPr lang="en-GB" altLang="en-US">
                <a:ea typeface="ＭＳ Ｐゴシック" panose="020B0600070205080204" pitchFamily="34" charset="-128"/>
              </a:rPr>
              <a:t>The pilgrims go to the plains of Mount </a:t>
            </a:r>
            <a:r>
              <a:rPr lang="en-GB" altLang="en-US">
                <a:ea typeface="ＭＳ Ｐゴシック" panose="020B0600070205080204" pitchFamily="34" charset="-128"/>
                <a:hlinkClick r:id="rId2" action="ppaction://hlinksldjump"/>
              </a:rPr>
              <a:t>Arafat</a:t>
            </a:r>
            <a:r>
              <a:rPr lang="en-GB" altLang="en-US">
                <a:ea typeface="ＭＳ Ｐゴシック" panose="020B0600070205080204" pitchFamily="34" charset="-128"/>
              </a:rPr>
              <a:t> to stand in vigil and spend a night on the plain of Muzdalifah.</a:t>
            </a:r>
            <a:endParaRPr lang="en-GB" altLang="en-US">
              <a:ea typeface="ＭＳ Ｐゴシック" panose="020B0600070205080204" pitchFamily="34" charset="-128"/>
              <a:cs typeface="Arial" panose="020B0604020202020204" pitchFamily="34" charset="0"/>
            </a:endParaRPr>
          </a:p>
          <a:p>
            <a:pPr eaLnBrk="1" hangingPunct="1">
              <a:lnSpc>
                <a:spcPct val="100000"/>
              </a:lnSpc>
              <a:spcBef>
                <a:spcPct val="0"/>
              </a:spcBef>
              <a:spcAft>
                <a:spcPts val="600"/>
              </a:spcAft>
            </a:pPr>
            <a:r>
              <a:rPr lang="en-GB" altLang="en-US">
                <a:ea typeface="ＭＳ Ｐゴシック" panose="020B0600070205080204" pitchFamily="34" charset="-128"/>
                <a:cs typeface="Arial" panose="020B0604020202020204" pitchFamily="34" charset="0"/>
              </a:rPr>
              <a:t>They camp in Mina and throw seven small stones at three stone pillars, which symbolise the devil.</a:t>
            </a:r>
          </a:p>
          <a:p>
            <a:pPr eaLnBrk="1" hangingPunct="1">
              <a:lnSpc>
                <a:spcPct val="100000"/>
              </a:lnSpc>
              <a:spcBef>
                <a:spcPct val="0"/>
              </a:spcBef>
              <a:spcAft>
                <a:spcPts val="600"/>
              </a:spcAft>
            </a:pPr>
            <a:r>
              <a:rPr lang="en-GB" altLang="en-US">
                <a:ea typeface="ＭＳ Ｐゴシック" panose="020B0600070205080204" pitchFamily="34" charset="-128"/>
                <a:cs typeface="Arial" panose="020B0604020202020204" pitchFamily="34" charset="0"/>
              </a:rPr>
              <a:t>The men shave their hair and sacrifice an animal as performed by the prophet Abraham.</a:t>
            </a:r>
          </a:p>
          <a:p>
            <a:pPr eaLnBrk="1" hangingPunct="1">
              <a:lnSpc>
                <a:spcPct val="100000"/>
              </a:lnSpc>
              <a:spcBef>
                <a:spcPct val="0"/>
              </a:spcBef>
              <a:spcAft>
                <a:spcPts val="600"/>
              </a:spcAft>
            </a:pPr>
            <a:r>
              <a:rPr lang="en-GB" altLang="en-US">
                <a:ea typeface="ＭＳ Ｐゴシック" panose="020B0600070205080204" pitchFamily="34" charset="-128"/>
                <a:cs typeface="Arial" panose="020B0604020202020204" pitchFamily="34" charset="0"/>
              </a:rPr>
              <a:t>Finally, the pilgrims return to Mecca to the Ka’bah and circle it seven times again.</a:t>
            </a:r>
            <a:endParaRPr lang="en-GB" altLang="en-US" sz="2000" b="1">
              <a:ea typeface="ＭＳ Ｐゴシック" panose="020B0600070205080204" pitchFamily="34" charset="-128"/>
              <a:cs typeface="Arial" panose="020B0604020202020204" pitchFamily="34" charset="0"/>
            </a:endParaRPr>
          </a:p>
        </p:txBody>
      </p:sp>
      <p:pic>
        <p:nvPicPr>
          <p:cNvPr id="10245" name="Picture 1">
            <a:extLst>
              <a:ext uri="{FF2B5EF4-FFF2-40B4-BE49-F238E27FC236}">
                <a16:creationId xmlns:a16="http://schemas.microsoft.com/office/drawing/2014/main" id="{37F26C00-51D1-46A4-8947-74C7FAC0B41C}"/>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02463" y="4114800"/>
            <a:ext cx="1484312"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2099428C-65A7-4075-9029-B9FA8960796D}"/>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Aft>
                <a:spcPts val="0"/>
              </a:spcAft>
              <a:defRPr/>
            </a:pPr>
            <a:r>
              <a:rPr lang="en-GB" altLang="en-US" sz="3600" dirty="0">
                <a:latin typeface="+mn-lt"/>
              </a:rPr>
              <a:t>What Do Pilgrims wear?</a:t>
            </a:r>
          </a:p>
        </p:txBody>
      </p:sp>
      <p:sp>
        <p:nvSpPr>
          <p:cNvPr id="11267" name="Rectangle 4">
            <a:extLst>
              <a:ext uri="{FF2B5EF4-FFF2-40B4-BE49-F238E27FC236}">
                <a16:creationId xmlns:a16="http://schemas.microsoft.com/office/drawing/2014/main" id="{92D6ACFF-4316-454F-A9F8-50BE95A328DC}"/>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ea typeface="ＭＳ Ｐゴシック" panose="020B0600070205080204" pitchFamily="34" charset="-128"/>
              </a:rPr>
              <a:t>The cloth of the pilgrim is known as </a:t>
            </a:r>
            <a:r>
              <a:rPr lang="en-GB" altLang="ja-JP">
                <a:ea typeface="ＭＳ Ｐゴシック" panose="020B0600070205080204" pitchFamily="34" charset="-128"/>
                <a:hlinkClick r:id="rId2" action="ppaction://hlinksldjump"/>
              </a:rPr>
              <a:t>ihram</a:t>
            </a:r>
            <a:r>
              <a:rPr lang="en-GB" altLang="ja-JP">
                <a:ea typeface="ＭＳ Ｐゴシック" panose="020B0600070205080204" pitchFamily="34" charset="-128"/>
              </a:rPr>
              <a:t>. White cloth is worn so all people are equal, whether rich or poor.</a:t>
            </a:r>
          </a:p>
        </p:txBody>
      </p:sp>
      <p:pic>
        <p:nvPicPr>
          <p:cNvPr id="11268" name="Picture 2">
            <a:extLst>
              <a:ext uri="{FF2B5EF4-FFF2-40B4-BE49-F238E27FC236}">
                <a16:creationId xmlns:a16="http://schemas.microsoft.com/office/drawing/2014/main" id="{893EA8A5-BD87-4842-AB5B-E2DDFBCDCB5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11500" y="2332038"/>
            <a:ext cx="2909888" cy="391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DC1E524B-261A-476B-803B-6110CEB9390B}"/>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Aft>
                <a:spcPts val="0"/>
              </a:spcAft>
              <a:defRPr/>
            </a:pPr>
            <a:r>
              <a:rPr lang="en-GB" altLang="en-US" sz="3600" dirty="0">
                <a:latin typeface="+mn-lt"/>
              </a:rPr>
              <a:t>The Ka’bah</a:t>
            </a:r>
          </a:p>
        </p:txBody>
      </p:sp>
      <p:sp>
        <p:nvSpPr>
          <p:cNvPr id="12291" name="Rectangle 1">
            <a:extLst>
              <a:ext uri="{FF2B5EF4-FFF2-40B4-BE49-F238E27FC236}">
                <a16:creationId xmlns:a16="http://schemas.microsoft.com/office/drawing/2014/main" id="{765D088B-F8B9-44A0-8953-9399F9985500}"/>
              </a:ext>
            </a:extLst>
          </p:cNvPr>
          <p:cNvSpPr>
            <a:spLocks noChangeArrowheads="1"/>
          </p:cNvSpPr>
          <p:nvPr/>
        </p:nvSpPr>
        <p:spPr bwMode="auto">
          <a:xfrm>
            <a:off x="2281238" y="133350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t>The pilgrims visit the Ka’bah in Mecca and walk around it seven times, anti-clockwise.</a:t>
            </a:r>
          </a:p>
        </p:txBody>
      </p:sp>
      <p:grpSp>
        <p:nvGrpSpPr>
          <p:cNvPr id="12292" name="Group 3">
            <a:extLst>
              <a:ext uri="{FF2B5EF4-FFF2-40B4-BE49-F238E27FC236}">
                <a16:creationId xmlns:a16="http://schemas.microsoft.com/office/drawing/2014/main" id="{9B17C1BD-0433-4555-810A-56603784EA33}"/>
              </a:ext>
            </a:extLst>
          </p:cNvPr>
          <p:cNvGrpSpPr>
            <a:grpSpLocks/>
          </p:cNvGrpSpPr>
          <p:nvPr/>
        </p:nvGrpSpPr>
        <p:grpSpPr bwMode="auto">
          <a:xfrm>
            <a:off x="2286000" y="2125663"/>
            <a:ext cx="4572000" cy="2490787"/>
            <a:chOff x="2286000" y="2058977"/>
            <a:chExt cx="4572000" cy="2492303"/>
          </a:xfrm>
        </p:grpSpPr>
        <p:sp>
          <p:nvSpPr>
            <p:cNvPr id="12294" name="Rectangle 8">
              <a:extLst>
                <a:ext uri="{FF2B5EF4-FFF2-40B4-BE49-F238E27FC236}">
                  <a16:creationId xmlns:a16="http://schemas.microsoft.com/office/drawing/2014/main" id="{0AF7DFEE-1450-4D15-A843-6C392529633D}"/>
                </a:ext>
              </a:extLst>
            </p:cNvPr>
            <p:cNvSpPr>
              <a:spLocks noChangeArrowheads="1"/>
            </p:cNvSpPr>
            <p:nvPr/>
          </p:nvSpPr>
          <p:spPr bwMode="auto">
            <a:xfrm>
              <a:off x="2286000" y="4383005"/>
              <a:ext cx="45720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rgbClr val="000000"/>
                  </a:solidFill>
                  <a:latin typeface="Tuffy" panose="020B0603060100000000" pitchFamily="34" charset="0"/>
                  <a:cs typeface="Tuffy" panose="020B0603060100000000" pitchFamily="34" charset="0"/>
                </a:rPr>
                <a:t>Photo courtesy of marviikad (@flickr.com) - granted under creative commons licence - attribution</a:t>
              </a:r>
              <a:endParaRPr lang="en-GB" altLang="en-US" sz="500">
                <a:solidFill>
                  <a:schemeClr val="tx1"/>
                </a:solidFill>
                <a:latin typeface="Tuffy" panose="020B0603060100000000" pitchFamily="34" charset="0"/>
                <a:cs typeface="Tuffy" panose="020B0603060100000000" pitchFamily="34" charset="0"/>
              </a:endParaRPr>
            </a:p>
          </p:txBody>
        </p:sp>
        <p:pic>
          <p:nvPicPr>
            <p:cNvPr id="12295" name="Picture 2">
              <a:extLst>
                <a:ext uri="{FF2B5EF4-FFF2-40B4-BE49-F238E27FC236}">
                  <a16:creationId xmlns:a16="http://schemas.microsoft.com/office/drawing/2014/main" id="{F840B921-AA55-439F-B501-3D444F6AD256}"/>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813695" y="2058977"/>
              <a:ext cx="3512965" cy="2351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3" name="Rectangle 2">
            <a:extLst>
              <a:ext uri="{FF2B5EF4-FFF2-40B4-BE49-F238E27FC236}">
                <a16:creationId xmlns:a16="http://schemas.microsoft.com/office/drawing/2014/main" id="{03CFA39B-C3BC-42E5-986E-BE32E960204C}"/>
              </a:ext>
            </a:extLst>
          </p:cNvPr>
          <p:cNvSpPr>
            <a:spLocks noChangeArrowheads="1"/>
          </p:cNvSpPr>
          <p:nvPr/>
        </p:nvSpPr>
        <p:spPr bwMode="auto">
          <a:xfrm>
            <a:off x="803275" y="4770438"/>
            <a:ext cx="752792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t>Muslims believe that the Ka’bah was built by the prophet Abraham and his son, Ishmail, 4000 years ago. </a:t>
            </a:r>
          </a:p>
          <a:p>
            <a:pPr eaLnBrk="1" hangingPunct="1">
              <a:lnSpc>
                <a:spcPct val="100000"/>
              </a:lnSpc>
              <a:spcBef>
                <a:spcPct val="0"/>
              </a:spcBef>
              <a:buFontTx/>
              <a:buNone/>
            </a:pPr>
            <a:endParaRPr lang="en-GB" altLang="en-US"/>
          </a:p>
          <a:p>
            <a:pPr eaLnBrk="1" hangingPunct="1">
              <a:lnSpc>
                <a:spcPct val="100000"/>
              </a:lnSpc>
              <a:spcBef>
                <a:spcPct val="0"/>
              </a:spcBef>
              <a:buFontTx/>
              <a:buNone/>
            </a:pPr>
            <a:r>
              <a:rPr lang="en-GB" altLang="en-US"/>
              <a:t>It is the first house built to worship Allah and has been made larger over the years.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622B1834-0BAB-4A50-BA13-CF8742C7F62E}"/>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Aft>
                <a:spcPts val="0"/>
              </a:spcAft>
              <a:defRPr/>
            </a:pPr>
            <a:r>
              <a:rPr lang="en-GB" altLang="en-US" sz="3600" dirty="0">
                <a:latin typeface="+mn-lt"/>
              </a:rPr>
              <a:t>The Two Hills</a:t>
            </a:r>
          </a:p>
        </p:txBody>
      </p:sp>
      <p:sp>
        <p:nvSpPr>
          <p:cNvPr id="13315" name="Rectangle 2">
            <a:extLst>
              <a:ext uri="{FF2B5EF4-FFF2-40B4-BE49-F238E27FC236}">
                <a16:creationId xmlns:a16="http://schemas.microsoft.com/office/drawing/2014/main" id="{BD415AE4-5846-4CBF-81F1-03126E7CA322}"/>
              </a:ext>
            </a:extLst>
          </p:cNvPr>
          <p:cNvSpPr>
            <a:spLocks noChangeArrowheads="1"/>
          </p:cNvSpPr>
          <p:nvPr/>
        </p:nvSpPr>
        <p:spPr bwMode="auto">
          <a:xfrm>
            <a:off x="803275" y="1473200"/>
            <a:ext cx="69564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hlinkClick r:id="rId2" action="ppaction://hlinksldjump"/>
              </a:rPr>
              <a:t>Safa and Marwah </a:t>
            </a:r>
            <a:r>
              <a:rPr lang="en-GB" altLang="en-US"/>
              <a:t>are two small hills, now located in the Masjid al-Haram in Mecca, Saudi Arabia, between which, Muslims travel back and forth seven times during the ritual pilgrimage of Hajj.</a:t>
            </a:r>
          </a:p>
          <a:p>
            <a:pPr eaLnBrk="1" hangingPunct="1">
              <a:lnSpc>
                <a:spcPct val="100000"/>
              </a:lnSpc>
              <a:spcBef>
                <a:spcPct val="0"/>
              </a:spcBef>
              <a:buFontTx/>
              <a:buNone/>
            </a:pPr>
            <a:r>
              <a:rPr lang="en-GB" altLang="en-US"/>
              <a:t>Doing this helps Muslims to remember the struggles that Hagar and Ishmael faced when they were in the desert. </a:t>
            </a:r>
          </a:p>
          <a:p>
            <a:pPr eaLnBrk="1" hangingPunct="1">
              <a:lnSpc>
                <a:spcPct val="100000"/>
              </a:lnSpc>
              <a:spcBef>
                <a:spcPct val="0"/>
              </a:spcBef>
              <a:buFontTx/>
              <a:buNone/>
            </a:pPr>
            <a:r>
              <a:rPr lang="en-GB" altLang="en-US"/>
              <a:t>A well still remains here and pilgrims drink from it.</a:t>
            </a:r>
          </a:p>
        </p:txBody>
      </p:sp>
      <p:sp>
        <p:nvSpPr>
          <p:cNvPr id="13316" name="Rectangle 8">
            <a:extLst>
              <a:ext uri="{FF2B5EF4-FFF2-40B4-BE49-F238E27FC236}">
                <a16:creationId xmlns:a16="http://schemas.microsoft.com/office/drawing/2014/main" id="{85FBBE12-6471-4A67-A475-CD1F21D38E9B}"/>
              </a:ext>
            </a:extLst>
          </p:cNvPr>
          <p:cNvSpPr>
            <a:spLocks noChangeArrowheads="1"/>
          </p:cNvSpPr>
          <p:nvPr/>
        </p:nvSpPr>
        <p:spPr bwMode="auto">
          <a:xfrm>
            <a:off x="2281238" y="6205538"/>
            <a:ext cx="45720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rgbClr val="000000"/>
                </a:solidFill>
                <a:latin typeface="Tuffy" panose="020B0603060100000000" pitchFamily="34" charset="0"/>
                <a:cs typeface="Tuffy" panose="020B0603060100000000" pitchFamily="34" charset="0"/>
              </a:rPr>
              <a:t>Photos courtesy of budakkelantan (@flickr.com) - granted under creative commons licence - attribution</a:t>
            </a:r>
            <a:endParaRPr lang="en-GB" altLang="en-US" sz="500">
              <a:solidFill>
                <a:schemeClr val="tx1"/>
              </a:solidFill>
              <a:latin typeface="Tuffy" panose="020B0603060100000000" pitchFamily="34" charset="0"/>
              <a:cs typeface="Tuffy" panose="020B0603060100000000" pitchFamily="34" charset="0"/>
            </a:endParaRPr>
          </a:p>
        </p:txBody>
      </p:sp>
      <p:pic>
        <p:nvPicPr>
          <p:cNvPr id="13317" name="Picture 2">
            <a:extLst>
              <a:ext uri="{FF2B5EF4-FFF2-40B4-BE49-F238E27FC236}">
                <a16:creationId xmlns:a16="http://schemas.microsoft.com/office/drawing/2014/main" id="{60666AA0-5F8D-4FBC-A2CA-26B79F586E0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11300" y="3775075"/>
            <a:ext cx="3055938"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4">
            <a:extLst>
              <a:ext uri="{FF2B5EF4-FFF2-40B4-BE49-F238E27FC236}">
                <a16:creationId xmlns:a16="http://schemas.microsoft.com/office/drawing/2014/main" id="{C5329288-F790-4675-8075-3EAD9BDA232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18063" y="3775075"/>
            <a:ext cx="3055937"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CE0365CB-C8B3-4CA0-ADDA-06817F0E1708}"/>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26313" y="1700213"/>
            <a:ext cx="1095375" cy="193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86BE60-8376-4408-8D76-499724935D18}"/>
              </a:ext>
            </a:extLst>
          </p:cNvPr>
          <p:cNvSpPr/>
          <p:nvPr/>
        </p:nvSpPr>
        <p:spPr>
          <a:xfrm>
            <a:off x="4479925" y="3263900"/>
            <a:ext cx="3860800" cy="2573338"/>
          </a:xfrm>
          <a:prstGeom prst="rect">
            <a:avLst/>
          </a:prstGeom>
          <a:solidFill>
            <a:schemeClr val="bg1"/>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Title 20">
            <a:extLst>
              <a:ext uri="{FF2B5EF4-FFF2-40B4-BE49-F238E27FC236}">
                <a16:creationId xmlns:a16="http://schemas.microsoft.com/office/drawing/2014/main" id="{25BF3BAF-FAB5-4AF4-844B-59F8FE35E92F}"/>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Aft>
                <a:spcPts val="0"/>
              </a:spcAft>
              <a:defRPr/>
            </a:pPr>
            <a:r>
              <a:rPr lang="en-GB" altLang="en-US" sz="3000" dirty="0">
                <a:latin typeface="+mn-lt"/>
              </a:rPr>
              <a:t>Mount Arafat and the Plain of </a:t>
            </a:r>
            <a:r>
              <a:rPr lang="en-GB" altLang="en-US" sz="3000" dirty="0" err="1">
                <a:latin typeface="+mn-lt"/>
              </a:rPr>
              <a:t>Muzdalifah</a:t>
            </a:r>
            <a:r>
              <a:rPr lang="en-GB" altLang="en-US" sz="3000" dirty="0">
                <a:latin typeface="+mn-lt"/>
              </a:rPr>
              <a:t> </a:t>
            </a:r>
          </a:p>
        </p:txBody>
      </p:sp>
      <p:sp>
        <p:nvSpPr>
          <p:cNvPr id="14340" name="Rectangle 3">
            <a:extLst>
              <a:ext uri="{FF2B5EF4-FFF2-40B4-BE49-F238E27FC236}">
                <a16:creationId xmlns:a16="http://schemas.microsoft.com/office/drawing/2014/main" id="{D1849DF8-4114-4649-B2C6-2A95016B9A08}"/>
              </a:ext>
            </a:extLst>
          </p:cNvPr>
          <p:cNvSpPr>
            <a:spLocks noChangeArrowheads="1"/>
          </p:cNvSpPr>
          <p:nvPr/>
        </p:nvSpPr>
        <p:spPr bwMode="auto">
          <a:xfrm>
            <a:off x="795338" y="1473200"/>
            <a:ext cx="74501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t>Pilgrims spend the night praying and sleeping outside and gather pebbles for the next day's ritual of the stoning of the devil.</a:t>
            </a:r>
          </a:p>
        </p:txBody>
      </p:sp>
      <p:sp>
        <p:nvSpPr>
          <p:cNvPr id="14341" name="Rectangle 5">
            <a:extLst>
              <a:ext uri="{FF2B5EF4-FFF2-40B4-BE49-F238E27FC236}">
                <a16:creationId xmlns:a16="http://schemas.microsoft.com/office/drawing/2014/main" id="{AE0969C1-A4CF-4144-9E0C-E02899FC70D2}"/>
              </a:ext>
            </a:extLst>
          </p:cNvPr>
          <p:cNvSpPr>
            <a:spLocks noChangeArrowheads="1"/>
          </p:cNvSpPr>
          <p:nvPr/>
        </p:nvSpPr>
        <p:spPr bwMode="auto">
          <a:xfrm>
            <a:off x="795338" y="2266950"/>
            <a:ext cx="74501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t>Mount Arafat was the scene of the prophet Muhammad's final sermon. Pilgrims spend the day here in prayer.</a:t>
            </a:r>
          </a:p>
        </p:txBody>
      </p:sp>
      <p:pic>
        <p:nvPicPr>
          <p:cNvPr id="14342" name="Picture 13" descr="https://upload.wikimedia.org/wikipedia/commons/3/30/Arafat1.jpg">
            <a:extLst>
              <a:ext uri="{FF2B5EF4-FFF2-40B4-BE49-F238E27FC236}">
                <a16:creationId xmlns:a16="http://schemas.microsoft.com/office/drawing/2014/main" id="{55622115-B9D4-4B3C-BBC4-44235C3930E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60400" y="3263900"/>
            <a:ext cx="3860800" cy="257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6">
            <a:extLst>
              <a:ext uri="{FF2B5EF4-FFF2-40B4-BE49-F238E27FC236}">
                <a16:creationId xmlns:a16="http://schemas.microsoft.com/office/drawing/2014/main" id="{1A6F325C-CD2A-47CF-8FEE-F717E5769A25}"/>
              </a:ext>
            </a:extLst>
          </p:cNvPr>
          <p:cNvSpPr>
            <a:spLocks noChangeArrowheads="1"/>
          </p:cNvSpPr>
          <p:nvPr/>
        </p:nvSpPr>
        <p:spPr bwMode="auto">
          <a:xfrm>
            <a:off x="5156200" y="3781425"/>
            <a:ext cx="26320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a:t>Plain of Arafat showing the ‘</a:t>
            </a:r>
            <a:r>
              <a:rPr lang="en-GB" altLang="en-US">
                <a:hlinkClick r:id="rId3" action="ppaction://hlinksldjump"/>
              </a:rPr>
              <a:t>Mount of Mercy</a:t>
            </a:r>
            <a:r>
              <a:rPr lang="en-GB" altLang="en-US"/>
              <a:t>’ on the main Hajj day.</a:t>
            </a:r>
          </a:p>
        </p:txBody>
      </p:sp>
      <p:sp>
        <p:nvSpPr>
          <p:cNvPr id="14344" name="Rectangle 13">
            <a:extLst>
              <a:ext uri="{FF2B5EF4-FFF2-40B4-BE49-F238E27FC236}">
                <a16:creationId xmlns:a16="http://schemas.microsoft.com/office/drawing/2014/main" id="{45AB6133-A7D6-4818-A1AF-74DF970CF9BB}"/>
              </a:ext>
            </a:extLst>
          </p:cNvPr>
          <p:cNvSpPr>
            <a:spLocks noChangeArrowheads="1"/>
          </p:cNvSpPr>
          <p:nvPr/>
        </p:nvSpPr>
        <p:spPr bwMode="auto">
          <a:xfrm>
            <a:off x="398463" y="5837238"/>
            <a:ext cx="457200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GB" altLang="en-US" sz="500">
                <a:latin typeface="Tuffy" panose="020B0603060100000000" pitchFamily="34" charset="0"/>
                <a:cs typeface="Tuffy" panose="020B0603060100000000" pitchFamily="34" charset="0"/>
              </a:rPr>
              <a:t>Photos courtesy of Arafat1 (@flickr.com) - granted under creative commons licence - attribution</a:t>
            </a:r>
          </a:p>
        </p:txBody>
      </p:sp>
      <p:pic>
        <p:nvPicPr>
          <p:cNvPr id="14345" name="Picture 1">
            <a:extLst>
              <a:ext uri="{FF2B5EF4-FFF2-40B4-BE49-F238E27FC236}">
                <a16:creationId xmlns:a16="http://schemas.microsoft.com/office/drawing/2014/main" id="{465B6562-7B9E-4CA7-9276-71FCF54D5243}"/>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86538" y="4760913"/>
            <a:ext cx="2022475" cy="173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5CB67FF7-C570-4B4D-8333-19B74099683F}"/>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Bef>
                <a:spcPct val="50000"/>
              </a:spcBef>
              <a:spcAft>
                <a:spcPts val="0"/>
              </a:spcAft>
              <a:defRPr/>
            </a:pPr>
            <a:r>
              <a:rPr lang="en-GB" altLang="en-US" sz="3600" dirty="0">
                <a:latin typeface="+mn-lt"/>
                <a:ea typeface="ＭＳ Ｐゴシック" panose="020B0600070205080204" pitchFamily="34" charset="-128"/>
              </a:rPr>
              <a:t>Mina</a:t>
            </a:r>
          </a:p>
        </p:txBody>
      </p:sp>
      <p:sp>
        <p:nvSpPr>
          <p:cNvPr id="15363" name="Rectangle 3">
            <a:extLst>
              <a:ext uri="{FF2B5EF4-FFF2-40B4-BE49-F238E27FC236}">
                <a16:creationId xmlns:a16="http://schemas.microsoft.com/office/drawing/2014/main" id="{D1040A75-4422-43E7-8BAE-0FDAF16109AB}"/>
              </a:ext>
            </a:extLst>
          </p:cNvPr>
          <p:cNvSpPr>
            <a:spLocks noChangeArrowheads="1"/>
          </p:cNvSpPr>
          <p:nvPr/>
        </p:nvSpPr>
        <p:spPr bwMode="auto">
          <a:xfrm>
            <a:off x="795338" y="1473200"/>
            <a:ext cx="74501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50000"/>
              </a:spcBef>
              <a:buFontTx/>
              <a:buNone/>
            </a:pPr>
            <a:r>
              <a:rPr lang="en-GB" altLang="en-US">
                <a:ea typeface="ＭＳ Ｐゴシック" panose="020B0600070205080204" pitchFamily="34" charset="-128"/>
              </a:rPr>
              <a:t>Pilgrims camp in </a:t>
            </a:r>
            <a:r>
              <a:rPr lang="en-GB" altLang="en-US">
                <a:ea typeface="ＭＳ Ｐゴシック" panose="020B0600070205080204" pitchFamily="34" charset="-128"/>
                <a:hlinkClick r:id="rId2" action="ppaction://hlinksldjump"/>
              </a:rPr>
              <a:t>Mina</a:t>
            </a:r>
            <a:r>
              <a:rPr lang="en-GB" altLang="en-US">
                <a:ea typeface="ＭＳ Ｐゴシック" panose="020B0600070205080204" pitchFamily="34" charset="-128"/>
              </a:rPr>
              <a:t> and throw small stones at three stone walls, which symbolise the devil.</a:t>
            </a:r>
          </a:p>
        </p:txBody>
      </p:sp>
      <p:sp>
        <p:nvSpPr>
          <p:cNvPr id="15364" name="Rectangle 5">
            <a:extLst>
              <a:ext uri="{FF2B5EF4-FFF2-40B4-BE49-F238E27FC236}">
                <a16:creationId xmlns:a16="http://schemas.microsoft.com/office/drawing/2014/main" id="{BEE3E70B-8207-4687-8BFF-D03FAB3B167F}"/>
              </a:ext>
            </a:extLst>
          </p:cNvPr>
          <p:cNvSpPr>
            <a:spLocks noChangeArrowheads="1"/>
          </p:cNvSpPr>
          <p:nvPr/>
        </p:nvSpPr>
        <p:spPr bwMode="auto">
          <a:xfrm>
            <a:off x="795338" y="2266950"/>
            <a:ext cx="74501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US" altLang="en-US"/>
              <a:t>The Stoning of the Devil is where Muslim pilgrims throw seven pebbles at each of the three walls called jamrah, in the city of Mina. It is believed that at this spot, the devil appeared and Abraham threw stones to scare him off.</a:t>
            </a:r>
          </a:p>
        </p:txBody>
      </p:sp>
      <p:sp>
        <p:nvSpPr>
          <p:cNvPr id="9" name="TextBox 4">
            <a:extLst>
              <a:ext uri="{FF2B5EF4-FFF2-40B4-BE49-F238E27FC236}">
                <a16:creationId xmlns:a16="http://schemas.microsoft.com/office/drawing/2014/main" id="{39748E5B-99A1-4F16-997B-970B13D70923}"/>
              </a:ext>
            </a:extLst>
          </p:cNvPr>
          <p:cNvSpPr txBox="1">
            <a:spLocks noChangeArrowheads="1"/>
          </p:cNvSpPr>
          <p:nvPr/>
        </p:nvSpPr>
        <p:spPr bwMode="auto">
          <a:xfrm>
            <a:off x="935038" y="5970588"/>
            <a:ext cx="2998787" cy="30797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Tx/>
              <a:buNone/>
              <a:defRPr/>
            </a:pPr>
            <a:r>
              <a:rPr lang="en-US" altLang="en-US" sz="1400" dirty="0">
                <a:solidFill>
                  <a:srgbClr val="1C1C1C"/>
                </a:solidFill>
                <a:latin typeface="+mn-lt"/>
              </a:rPr>
              <a:t>Pilgrims at Mina</a:t>
            </a:r>
          </a:p>
        </p:txBody>
      </p:sp>
      <p:pic>
        <p:nvPicPr>
          <p:cNvPr id="15366" name="Picture 11" descr="The Pilgrim'S Guide, Mecca, Mina, Community">
            <a:extLst>
              <a:ext uri="{FF2B5EF4-FFF2-40B4-BE49-F238E27FC236}">
                <a16:creationId xmlns:a16="http://schemas.microsoft.com/office/drawing/2014/main" id="{4334BCB1-9140-4EBB-A25B-A93C9441C29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14413" y="3805238"/>
            <a:ext cx="2814637" cy="210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3" descr="File:Amellie - Stoning of the devil 2006 Hajj.jpg">
            <a:extLst>
              <a:ext uri="{FF2B5EF4-FFF2-40B4-BE49-F238E27FC236}">
                <a16:creationId xmlns:a16="http://schemas.microsoft.com/office/drawing/2014/main" id="{3C098EC0-C6D3-4459-8797-98923FC20A0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62575" y="3752850"/>
            <a:ext cx="2951163"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4">
            <a:extLst>
              <a:ext uri="{FF2B5EF4-FFF2-40B4-BE49-F238E27FC236}">
                <a16:creationId xmlns:a16="http://schemas.microsoft.com/office/drawing/2014/main" id="{0BCC4590-13D4-4388-B44E-14F9304AD84E}"/>
              </a:ext>
            </a:extLst>
          </p:cNvPr>
          <p:cNvSpPr txBox="1">
            <a:spLocks noChangeArrowheads="1"/>
          </p:cNvSpPr>
          <p:nvPr/>
        </p:nvSpPr>
        <p:spPr bwMode="auto">
          <a:xfrm>
            <a:off x="5322888" y="5997575"/>
            <a:ext cx="2998787" cy="30797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fontAlgn="auto" hangingPunct="1">
              <a:lnSpc>
                <a:spcPct val="100000"/>
              </a:lnSpc>
              <a:spcBef>
                <a:spcPct val="0"/>
              </a:spcBef>
              <a:spcAft>
                <a:spcPts val="0"/>
              </a:spcAft>
              <a:buFontTx/>
              <a:buNone/>
              <a:defRPr/>
            </a:pPr>
            <a:r>
              <a:rPr lang="en-US" altLang="en-US" sz="1400" dirty="0">
                <a:solidFill>
                  <a:srgbClr val="1C1C1C"/>
                </a:solidFill>
                <a:latin typeface="+mn-lt"/>
              </a:rPr>
              <a:t>The Stoning of the Devil</a:t>
            </a:r>
          </a:p>
        </p:txBody>
      </p:sp>
      <p:pic>
        <p:nvPicPr>
          <p:cNvPr id="15369" name="Picture 9">
            <a:extLst>
              <a:ext uri="{FF2B5EF4-FFF2-40B4-BE49-F238E27FC236}">
                <a16:creationId xmlns:a16="http://schemas.microsoft.com/office/drawing/2014/main" id="{F1489038-C8F9-49B1-B63C-A357EC6915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rot="2202681">
            <a:off x="4052888" y="5386388"/>
            <a:ext cx="827087" cy="67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0">
            <a:extLst>
              <a:ext uri="{FF2B5EF4-FFF2-40B4-BE49-F238E27FC236}">
                <a16:creationId xmlns:a16="http://schemas.microsoft.com/office/drawing/2014/main" id="{527E954F-B98B-4FD3-8348-D40CEFC9C49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rot="2202681">
            <a:off x="4052888" y="4514850"/>
            <a:ext cx="827087"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1">
            <a:extLst>
              <a:ext uri="{FF2B5EF4-FFF2-40B4-BE49-F238E27FC236}">
                <a16:creationId xmlns:a16="http://schemas.microsoft.com/office/drawing/2014/main" id="{E4E803FB-7808-46BA-B8C3-D9EF333B313F}"/>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rot="2202681">
            <a:off x="4052888" y="3641725"/>
            <a:ext cx="827087"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A9178A42-A3F2-414C-A1D1-DA9BD8275ECE}"/>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Bef>
                <a:spcPct val="50000"/>
              </a:spcBef>
              <a:spcAft>
                <a:spcPts val="0"/>
              </a:spcAft>
              <a:defRPr/>
            </a:pPr>
            <a:r>
              <a:rPr lang="en-GB" altLang="en-US" sz="3600" dirty="0">
                <a:latin typeface="+mn-lt"/>
                <a:ea typeface="ＭＳ Ｐゴシック" panose="020B0600070205080204" pitchFamily="34" charset="-128"/>
              </a:rPr>
              <a:t>Sacrifice and </a:t>
            </a:r>
            <a:r>
              <a:rPr lang="en-GB" altLang="en-US" sz="3600" dirty="0" err="1">
                <a:latin typeface="+mn-lt"/>
                <a:ea typeface="ＭＳ Ｐゴシック" panose="020B0600070205080204" pitchFamily="34" charset="-128"/>
              </a:rPr>
              <a:t>Halq</a:t>
            </a:r>
            <a:endParaRPr lang="en-GB" altLang="en-US" sz="3600" dirty="0">
              <a:latin typeface="+mn-lt"/>
              <a:ea typeface="ＭＳ Ｐゴシック" panose="020B0600070205080204" pitchFamily="34" charset="-128"/>
            </a:endParaRPr>
          </a:p>
        </p:txBody>
      </p:sp>
      <p:sp>
        <p:nvSpPr>
          <p:cNvPr id="16387" name="Rectangle 3">
            <a:extLst>
              <a:ext uri="{FF2B5EF4-FFF2-40B4-BE49-F238E27FC236}">
                <a16:creationId xmlns:a16="http://schemas.microsoft.com/office/drawing/2014/main" id="{C128B603-CA29-4C86-8483-792EEE24F1C1}"/>
              </a:ext>
            </a:extLst>
          </p:cNvPr>
          <p:cNvSpPr>
            <a:spLocks noChangeArrowheads="1"/>
          </p:cNvSpPr>
          <p:nvPr/>
        </p:nvSpPr>
        <p:spPr bwMode="auto">
          <a:xfrm>
            <a:off x="763588" y="1473200"/>
            <a:ext cx="7607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US" altLang="en-US">
                <a:ea typeface="ＭＳ Ｐゴシック" panose="020B0600070205080204" pitchFamily="34" charset="-128"/>
              </a:rPr>
              <a:t>Animals are sacrificed to remember the story of Abraham and his son.</a:t>
            </a:r>
          </a:p>
          <a:p>
            <a:pPr eaLnBrk="1" hangingPunct="1">
              <a:lnSpc>
                <a:spcPct val="100000"/>
              </a:lnSpc>
              <a:spcBef>
                <a:spcPct val="0"/>
              </a:spcBef>
              <a:buFontTx/>
              <a:buNone/>
            </a:pPr>
            <a:endParaRPr lang="en-US" altLang="en-US">
              <a:ea typeface="ＭＳ Ｐゴシック" panose="020B0600070205080204" pitchFamily="34" charset="-128"/>
            </a:endParaRPr>
          </a:p>
          <a:p>
            <a:pPr eaLnBrk="1" hangingPunct="1">
              <a:lnSpc>
                <a:spcPct val="100000"/>
              </a:lnSpc>
              <a:spcBef>
                <a:spcPct val="0"/>
              </a:spcBef>
              <a:buFontTx/>
              <a:buNone/>
            </a:pPr>
            <a:r>
              <a:rPr lang="en-US" altLang="en-US">
                <a:ea typeface="ＭＳ Ｐゴシック" panose="020B0600070205080204" pitchFamily="34" charset="-128"/>
              </a:rPr>
              <a:t>In the story, God commanded Abraham to sacrifice his son. As Abraham was about to sacrifice his son, God told Abraham that he had fulfilled his command and replaced his son with a ‘great sacrifice’ instead.  </a:t>
            </a:r>
          </a:p>
          <a:p>
            <a:pPr eaLnBrk="1" hangingPunct="1">
              <a:lnSpc>
                <a:spcPct val="100000"/>
              </a:lnSpc>
              <a:spcBef>
                <a:spcPct val="0"/>
              </a:spcBef>
              <a:buFontTx/>
              <a:buNone/>
            </a:pPr>
            <a:endParaRPr lang="en-US" altLang="en-US">
              <a:ea typeface="ＭＳ Ｐゴシック" panose="020B0600070205080204" pitchFamily="34" charset="-128"/>
            </a:endParaRPr>
          </a:p>
          <a:p>
            <a:pPr eaLnBrk="1" hangingPunct="1">
              <a:lnSpc>
                <a:spcPct val="100000"/>
              </a:lnSpc>
              <a:spcBef>
                <a:spcPct val="0"/>
              </a:spcBef>
              <a:buFontTx/>
              <a:buNone/>
            </a:pPr>
            <a:r>
              <a:rPr lang="en-US" altLang="en-US">
                <a:ea typeface="ＭＳ Ｐゴシック" panose="020B0600070205080204" pitchFamily="34" charset="-128"/>
              </a:rPr>
              <a:t>Traditionally, the pilgrims slaughtered the animal themselves but today many pilgrims buy a sacrifice voucher, which allows an animal to be slaughtered in their name. The meat from the sacrificed animals is used to feed people in need in Muslim countries.</a:t>
            </a:r>
          </a:p>
        </p:txBody>
      </p:sp>
      <p:sp>
        <p:nvSpPr>
          <p:cNvPr id="16388" name="Rectangle 1">
            <a:extLst>
              <a:ext uri="{FF2B5EF4-FFF2-40B4-BE49-F238E27FC236}">
                <a16:creationId xmlns:a16="http://schemas.microsoft.com/office/drawing/2014/main" id="{EDD846AB-B482-4BDC-B333-5A6AFB6FE742}"/>
              </a:ext>
            </a:extLst>
          </p:cNvPr>
          <p:cNvSpPr>
            <a:spLocks noChangeArrowheads="1"/>
          </p:cNvSpPr>
          <p:nvPr/>
        </p:nvSpPr>
        <p:spPr bwMode="auto">
          <a:xfrm>
            <a:off x="795338" y="5753100"/>
            <a:ext cx="7362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ea typeface="ＭＳ Ｐゴシック" panose="020B0600070205080204" pitchFamily="34" charset="-128"/>
              </a:rPr>
              <a:t>This day is known as </a:t>
            </a:r>
            <a:r>
              <a:rPr lang="en-GB" altLang="en-US">
                <a:ea typeface="ＭＳ Ｐゴシック" panose="020B0600070205080204" pitchFamily="34" charset="-128"/>
                <a:hlinkClick r:id="rId2" action="ppaction://hlinksldjump"/>
              </a:rPr>
              <a:t>Eid al-Adha</a:t>
            </a:r>
            <a:r>
              <a:rPr lang="en-GB" altLang="en-US">
                <a:ea typeface="ＭＳ Ｐゴシック" panose="020B0600070205080204" pitchFamily="34" charset="-128"/>
              </a:rPr>
              <a:t>. </a:t>
            </a:r>
          </a:p>
        </p:txBody>
      </p:sp>
      <p:pic>
        <p:nvPicPr>
          <p:cNvPr id="16389" name="Picture 2">
            <a:extLst>
              <a:ext uri="{FF2B5EF4-FFF2-40B4-BE49-F238E27FC236}">
                <a16:creationId xmlns:a16="http://schemas.microsoft.com/office/drawing/2014/main" id="{7788B5CF-3C5B-48BF-AF2D-7D31E7B914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rot="-893096">
            <a:off x="6203950" y="4864100"/>
            <a:ext cx="2128838"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1">
            <a:extLst>
              <a:ext uri="{FF2B5EF4-FFF2-40B4-BE49-F238E27FC236}">
                <a16:creationId xmlns:a16="http://schemas.microsoft.com/office/drawing/2014/main" id="{342E34A2-4C29-403F-A0CD-BB81E92E360B}"/>
              </a:ext>
            </a:extLst>
          </p:cNvPr>
          <p:cNvSpPr>
            <a:spLocks noChangeArrowheads="1"/>
          </p:cNvSpPr>
          <p:nvPr/>
        </p:nvSpPr>
        <p:spPr bwMode="auto">
          <a:xfrm>
            <a:off x="795338" y="4389438"/>
            <a:ext cx="598487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nSpc>
                <a:spcPct val="100000"/>
              </a:lnSpc>
              <a:spcBef>
                <a:spcPct val="0"/>
              </a:spcBef>
              <a:buFontTx/>
              <a:buNone/>
            </a:pPr>
            <a:r>
              <a:rPr lang="en-GB" altLang="en-US"/>
              <a:t>After the sacrifice, the next step of Hajj is shaving heads, known as Halq. All male pilgrims are expected to shave their head or trim their hair on the day of Eid and female pilgrims cut the tips of their hair.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B3014720-F7B8-4293-8290-389B2DED7679}"/>
              </a:ext>
            </a:extLst>
          </p:cNvPr>
          <p:cNvSpPr>
            <a:spLocks noGrp="1"/>
          </p:cNvSpPr>
          <p:nvPr>
            <p:ph type="title"/>
          </p:nvPr>
        </p:nvSpPr>
        <p:spPr>
          <a:xfrm>
            <a:off x="457200" y="479425"/>
            <a:ext cx="8220075" cy="993775"/>
          </a:xfrm>
        </p:spPr>
        <p:txBody>
          <a:bodyPr rtlCol="0"/>
          <a:lstStyle/>
          <a:p>
            <a:pPr algn="ctr" eaLnBrk="1" fontAlgn="auto" hangingPunct="1">
              <a:lnSpc>
                <a:spcPct val="100000"/>
              </a:lnSpc>
              <a:spcBef>
                <a:spcPct val="50000"/>
              </a:spcBef>
              <a:spcAft>
                <a:spcPts val="0"/>
              </a:spcAft>
              <a:defRPr/>
            </a:pPr>
            <a:r>
              <a:rPr lang="en-GB" altLang="en-US" sz="3600" dirty="0">
                <a:latin typeface="+mn-lt"/>
                <a:ea typeface="ＭＳ Ｐゴシック" panose="020B0600070205080204" pitchFamily="34" charset="-128"/>
              </a:rPr>
              <a:t>Returning to Mecca</a:t>
            </a:r>
          </a:p>
        </p:txBody>
      </p:sp>
      <p:sp>
        <p:nvSpPr>
          <p:cNvPr id="17411" name="Rectangle 3">
            <a:extLst>
              <a:ext uri="{FF2B5EF4-FFF2-40B4-BE49-F238E27FC236}">
                <a16:creationId xmlns:a16="http://schemas.microsoft.com/office/drawing/2014/main" id="{D88D285A-2B11-4A24-AF25-8C47B47A7947}"/>
              </a:ext>
            </a:extLst>
          </p:cNvPr>
          <p:cNvSpPr>
            <a:spLocks noChangeArrowheads="1"/>
          </p:cNvSpPr>
          <p:nvPr/>
        </p:nvSpPr>
        <p:spPr bwMode="auto">
          <a:xfrm>
            <a:off x="795338" y="1473200"/>
            <a:ext cx="4221162"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GB" altLang="en-US">
                <a:ea typeface="ＭＳ Ｐゴシック" panose="020B0600070205080204" pitchFamily="34" charset="-128"/>
              </a:rPr>
              <a:t>Finally, the pilgrims return to Mecca to the Ka’bah and circle it seven times again.</a:t>
            </a:r>
          </a:p>
          <a:p>
            <a:pPr eaLnBrk="1" hangingPunct="1">
              <a:lnSpc>
                <a:spcPct val="100000"/>
              </a:lnSpc>
              <a:spcBef>
                <a:spcPct val="0"/>
              </a:spcBef>
              <a:buFontTx/>
              <a:buNone/>
            </a:pPr>
            <a:endParaRPr lang="en-GB" altLang="en-US">
              <a:ea typeface="ＭＳ Ｐゴシック" panose="020B0600070205080204" pitchFamily="34" charset="-128"/>
            </a:endParaRPr>
          </a:p>
          <a:p>
            <a:pPr eaLnBrk="1" hangingPunct="1">
              <a:lnSpc>
                <a:spcPct val="100000"/>
              </a:lnSpc>
              <a:spcBef>
                <a:spcPct val="0"/>
              </a:spcBef>
              <a:buFontTx/>
              <a:buNone/>
            </a:pPr>
            <a:r>
              <a:rPr lang="en-GB" altLang="en-US">
                <a:ea typeface="ＭＳ Ｐゴシック" panose="020B0600070205080204" pitchFamily="34" charset="-128"/>
              </a:rPr>
              <a:t>Once the pilgrims have completed all the rituals, they are given a new title. They can now be known as ‘Hajji’.</a:t>
            </a:r>
          </a:p>
          <a:p>
            <a:pPr eaLnBrk="1" hangingPunct="1">
              <a:lnSpc>
                <a:spcPct val="100000"/>
              </a:lnSpc>
              <a:spcBef>
                <a:spcPct val="0"/>
              </a:spcBef>
              <a:buFontTx/>
              <a:buNone/>
            </a:pPr>
            <a:endParaRPr lang="en-GB" altLang="en-US">
              <a:ea typeface="ＭＳ Ｐゴシック" panose="020B0600070205080204" pitchFamily="34" charset="-128"/>
            </a:endParaRPr>
          </a:p>
          <a:p>
            <a:pPr eaLnBrk="1" hangingPunct="1">
              <a:lnSpc>
                <a:spcPct val="100000"/>
              </a:lnSpc>
              <a:spcBef>
                <a:spcPct val="0"/>
              </a:spcBef>
              <a:buFontTx/>
              <a:buNone/>
            </a:pPr>
            <a:r>
              <a:rPr lang="en-GB" altLang="en-US">
                <a:ea typeface="ＭＳ Ｐゴシック" panose="020B0600070205080204" pitchFamily="34" charset="-128"/>
              </a:rPr>
              <a:t>After successful pilgrimage, pilgrims can prefix their names with the title 'Al-Hajji' and are held with respect in Muslim society.</a:t>
            </a:r>
          </a:p>
          <a:p>
            <a:pPr eaLnBrk="1" hangingPunct="1">
              <a:lnSpc>
                <a:spcPct val="100000"/>
              </a:lnSpc>
              <a:spcBef>
                <a:spcPct val="0"/>
              </a:spcBef>
              <a:buFontTx/>
              <a:buNone/>
            </a:pPr>
            <a:endParaRPr lang="en-GB" altLang="en-US">
              <a:ea typeface="ＭＳ Ｐゴシック" panose="020B0600070205080204" pitchFamily="34" charset="-128"/>
            </a:endParaRPr>
          </a:p>
          <a:p>
            <a:pPr eaLnBrk="1" hangingPunct="1">
              <a:lnSpc>
                <a:spcPct val="100000"/>
              </a:lnSpc>
              <a:spcBef>
                <a:spcPct val="0"/>
              </a:spcBef>
              <a:buFontTx/>
              <a:buNone/>
            </a:pPr>
            <a:r>
              <a:rPr lang="en-GB" altLang="en-US">
                <a:ea typeface="ＭＳ Ｐゴシック" panose="020B0600070205080204" pitchFamily="34" charset="-128"/>
              </a:rPr>
              <a:t>Hajj brings together and unites the Muslims from different parts of the world irrespective of their race, colour and culture.</a:t>
            </a:r>
          </a:p>
          <a:p>
            <a:pPr eaLnBrk="1" hangingPunct="1">
              <a:lnSpc>
                <a:spcPct val="100000"/>
              </a:lnSpc>
              <a:spcBef>
                <a:spcPct val="0"/>
              </a:spcBef>
              <a:buFontTx/>
              <a:buNone/>
            </a:pPr>
            <a:endParaRPr lang="en-US" altLang="en-US">
              <a:solidFill>
                <a:schemeClr val="tx1"/>
              </a:solidFill>
              <a:latin typeface="Sassoon Infant Md" panose="02000603050000020003" pitchFamily="50" charset="0"/>
              <a:ea typeface="ＭＳ Ｐゴシック" panose="020B0600070205080204" pitchFamily="34" charset="-128"/>
            </a:endParaRPr>
          </a:p>
        </p:txBody>
      </p:sp>
      <p:pic>
        <p:nvPicPr>
          <p:cNvPr id="17412" name="Picture 1">
            <a:extLst>
              <a:ext uri="{FF2B5EF4-FFF2-40B4-BE49-F238E27FC236}">
                <a16:creationId xmlns:a16="http://schemas.microsoft.com/office/drawing/2014/main" id="{521BE653-D650-4733-B2EF-3EDA3B3B428E}"/>
              </a:ext>
            </a:extLst>
          </p:cNvPr>
          <p:cNvPicPr>
            <a:picLocks noChangeAspect="1"/>
          </p:cNvPicPr>
          <p:nvPr/>
        </p:nvPicPr>
        <p:blipFill>
          <a:blip r:embed="rId2" cstate="email">
            <a:extLst>
              <a:ext uri="{28A0092B-C50C-407E-A947-70E740481C1C}">
                <a14:useLocalDpi xmlns:a14="http://schemas.microsoft.com/office/drawing/2010/main"/>
              </a:ext>
            </a:extLst>
          </a:blip>
          <a:srcRect t="-175"/>
          <a:stretch>
            <a:fillRect/>
          </a:stretch>
        </p:blipFill>
        <p:spPr bwMode="auto">
          <a:xfrm>
            <a:off x="5124450" y="1590675"/>
            <a:ext cx="3303588" cy="470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0154A151-3567-44BB-A51E-D785D995E873}"/>
              </a:ext>
            </a:extLst>
          </p:cNvPr>
          <p:cNvSpPr>
            <a:spLocks noGrp="1"/>
          </p:cNvSpPr>
          <p:nvPr>
            <p:ph type="title"/>
          </p:nvPr>
        </p:nvSpPr>
        <p:spPr>
          <a:xfrm>
            <a:off x="457200" y="334963"/>
            <a:ext cx="8220075" cy="993775"/>
          </a:xfrm>
        </p:spPr>
        <p:txBody>
          <a:bodyPr rtlCol="0"/>
          <a:lstStyle/>
          <a:p>
            <a:pPr algn="ctr" eaLnBrk="1" fontAlgn="auto" hangingPunct="1">
              <a:lnSpc>
                <a:spcPct val="100000"/>
              </a:lnSpc>
              <a:spcBef>
                <a:spcPct val="50000"/>
              </a:spcBef>
              <a:spcAft>
                <a:spcPts val="0"/>
              </a:spcAft>
              <a:defRPr/>
            </a:pPr>
            <a:r>
              <a:rPr lang="en-GB" altLang="en-US" sz="3600" dirty="0">
                <a:latin typeface="+mn-lt"/>
                <a:ea typeface="ＭＳ Ｐゴシック" panose="020B0600070205080204" pitchFamily="34" charset="-128"/>
              </a:rPr>
              <a:t>Glossary</a:t>
            </a:r>
          </a:p>
        </p:txBody>
      </p:sp>
      <p:graphicFrame>
        <p:nvGraphicFramePr>
          <p:cNvPr id="2" name="Table 1">
            <a:extLst>
              <a:ext uri="{FF2B5EF4-FFF2-40B4-BE49-F238E27FC236}">
                <a16:creationId xmlns:a16="http://schemas.microsoft.com/office/drawing/2014/main" id="{63BB310F-5BC7-462D-927F-79A6ABD9C4A6}"/>
              </a:ext>
            </a:extLst>
          </p:cNvPr>
          <p:cNvGraphicFramePr>
            <a:graphicFrameLocks noGrp="1"/>
          </p:cNvGraphicFramePr>
          <p:nvPr/>
        </p:nvGraphicFramePr>
        <p:xfrm>
          <a:off x="746125" y="1257300"/>
          <a:ext cx="7691438" cy="4043363"/>
        </p:xfrm>
        <a:graphic>
          <a:graphicData uri="http://schemas.openxmlformats.org/drawingml/2006/table">
            <a:tbl>
              <a:tblPr firstRow="1" bandRow="1">
                <a:tableStyleId>{5C22544A-7EE6-4342-B048-85BDC9FD1C3A}</a:tableStyleId>
              </a:tblPr>
              <a:tblGrid>
                <a:gridCol w="1516345">
                  <a:extLst>
                    <a:ext uri="{9D8B030D-6E8A-4147-A177-3AD203B41FA5}">
                      <a16:colId xmlns:a16="http://schemas.microsoft.com/office/drawing/2014/main" val="20000"/>
                    </a:ext>
                  </a:extLst>
                </a:gridCol>
                <a:gridCol w="6175093">
                  <a:extLst>
                    <a:ext uri="{9D8B030D-6E8A-4147-A177-3AD203B41FA5}">
                      <a16:colId xmlns:a16="http://schemas.microsoft.com/office/drawing/2014/main" val="20001"/>
                    </a:ext>
                  </a:extLst>
                </a:gridCol>
              </a:tblGrid>
              <a:tr h="640060">
                <a:tc>
                  <a:txBody>
                    <a:bodyPr/>
                    <a:lstStyle/>
                    <a:p>
                      <a:r>
                        <a:rPr lang="en-GB" altLang="en-US" sz="1800" b="0" dirty="0">
                          <a:solidFill>
                            <a:schemeClr val="accent5">
                              <a:lumMod val="50000"/>
                            </a:schemeClr>
                          </a:solidFill>
                          <a:ea typeface="ＭＳ Ｐゴシック" panose="020B0600070205080204" pitchFamily="34" charset="-128"/>
                        </a:rPr>
                        <a:t>Arafat</a:t>
                      </a:r>
                      <a:endParaRPr lang="en-GB" sz="1800" b="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b="0" dirty="0">
                          <a:solidFill>
                            <a:srgbClr val="1C1C1C"/>
                          </a:solidFill>
                          <a:ea typeface="ＭＳ Ｐゴシック" panose="020B0600070205080204" pitchFamily="34" charset="-128"/>
                        </a:rPr>
                        <a:t>a plain in the desert where pilgrims spend the day asking for forgiveness</a:t>
                      </a: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781">
                <a:tc>
                  <a:txBody>
                    <a:bodyPr/>
                    <a:lstStyle/>
                    <a:p>
                      <a:r>
                        <a:rPr lang="en-GB" altLang="en-US" sz="1800" dirty="0">
                          <a:solidFill>
                            <a:schemeClr val="accent5">
                              <a:lumMod val="50000"/>
                            </a:schemeClr>
                          </a:solidFill>
                          <a:ea typeface="ＭＳ Ｐゴシック" panose="020B0600070205080204" pitchFamily="34" charset="-128"/>
                        </a:rPr>
                        <a:t>Eid al-</a:t>
                      </a:r>
                      <a:r>
                        <a:rPr lang="en-GB" altLang="en-US" sz="1800" dirty="0" err="1">
                          <a:solidFill>
                            <a:schemeClr val="accent5">
                              <a:lumMod val="50000"/>
                            </a:schemeClr>
                          </a:solidFill>
                          <a:ea typeface="ＭＳ Ｐゴシック" panose="020B0600070205080204" pitchFamily="34" charset="-128"/>
                        </a:rPr>
                        <a:t>Adha</a:t>
                      </a:r>
                      <a:r>
                        <a:rPr lang="en-GB" altLang="en-US" sz="1800" dirty="0">
                          <a:solidFill>
                            <a:schemeClr val="accent5">
                              <a:lumMod val="50000"/>
                            </a:schemeClr>
                          </a:solidFill>
                          <a:ea typeface="ＭＳ Ｐゴシック" panose="020B0600070205080204" pitchFamily="34" charset="-128"/>
                        </a:rPr>
                        <a:t> </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ltLang="en-US" sz="1800" dirty="0">
                          <a:solidFill>
                            <a:srgbClr val="1C1C1C"/>
                          </a:solidFill>
                          <a:ea typeface="ＭＳ Ｐゴシック" panose="020B0600070205080204" pitchFamily="34" charset="-128"/>
                        </a:rPr>
                        <a:t>the festival</a:t>
                      </a:r>
                      <a:r>
                        <a:rPr lang="en-GB" altLang="en-US" sz="1800" baseline="0" dirty="0">
                          <a:solidFill>
                            <a:srgbClr val="1C1C1C"/>
                          </a:solidFill>
                          <a:ea typeface="ＭＳ Ｐゴシック" panose="020B0600070205080204" pitchFamily="34" charset="-128"/>
                        </a:rPr>
                        <a:t> at </a:t>
                      </a:r>
                      <a:r>
                        <a:rPr lang="en-GB" altLang="en-US" sz="1800" baseline="0">
                          <a:solidFill>
                            <a:srgbClr val="1C1C1C"/>
                          </a:solidFill>
                          <a:ea typeface="ＭＳ Ｐゴシック" panose="020B0600070205080204" pitchFamily="34" charset="-128"/>
                        </a:rPr>
                        <a:t>the end of the Hajj</a:t>
                      </a:r>
                      <a:endParaRPr lang="en-GB" sz="1800" dirty="0">
                        <a:solidFill>
                          <a:srgbClr val="1C1C1C"/>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781">
                <a:tc>
                  <a:txBody>
                    <a:bodyPr/>
                    <a:lstStyle/>
                    <a:p>
                      <a:r>
                        <a:rPr lang="en-GB" altLang="en-US" sz="1800" dirty="0">
                          <a:solidFill>
                            <a:schemeClr val="accent5">
                              <a:lumMod val="50000"/>
                            </a:schemeClr>
                          </a:solidFill>
                          <a:ea typeface="ＭＳ Ｐゴシック" panose="020B0600070205080204" pitchFamily="34" charset="-128"/>
                        </a:rPr>
                        <a:t>Hajj </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ltLang="en-US" sz="1800" dirty="0">
                          <a:solidFill>
                            <a:srgbClr val="1C1C1C"/>
                          </a:solidFill>
                          <a:ea typeface="ＭＳ Ｐゴシック" panose="020B0600070205080204" pitchFamily="34" charset="-128"/>
                        </a:rPr>
                        <a:t>the pilgrimage to Mecca and the fifth pillar of Islam</a:t>
                      </a:r>
                      <a:endParaRPr lang="en-GB" sz="1800" dirty="0">
                        <a:solidFill>
                          <a:srgbClr val="1C1C1C"/>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781">
                <a:tc>
                  <a:txBody>
                    <a:bodyPr/>
                    <a:lstStyle/>
                    <a:p>
                      <a:r>
                        <a:rPr lang="en-GB" altLang="en-US" sz="1800" dirty="0">
                          <a:solidFill>
                            <a:schemeClr val="accent5">
                              <a:lumMod val="50000"/>
                            </a:schemeClr>
                          </a:solidFill>
                          <a:ea typeface="ＭＳ Ｐゴシック" panose="020B0600070205080204" pitchFamily="34" charset="-128"/>
                        </a:rPr>
                        <a:t>Hajji</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dirty="0">
                          <a:solidFill>
                            <a:srgbClr val="1C1C1C"/>
                          </a:solidFill>
                          <a:ea typeface="ＭＳ Ｐゴシック" panose="020B0600070205080204" pitchFamily="34" charset="-128"/>
                        </a:rPr>
                        <a:t>a pilgrim who has completed Hajj</a:t>
                      </a: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40060">
                <a:tc>
                  <a:txBody>
                    <a:bodyPr/>
                    <a:lstStyle/>
                    <a:p>
                      <a:r>
                        <a:rPr lang="en-GB" altLang="en-US" sz="1800" dirty="0" err="1">
                          <a:solidFill>
                            <a:schemeClr val="accent5">
                              <a:lumMod val="50000"/>
                            </a:schemeClr>
                          </a:solidFill>
                          <a:ea typeface="ＭＳ Ｐゴシック" panose="020B0600070205080204" pitchFamily="34" charset="-128"/>
                        </a:rPr>
                        <a:t>I</a:t>
                      </a:r>
                      <a:r>
                        <a:rPr lang="en-GB" altLang="en-US" sz="1800">
                          <a:solidFill>
                            <a:schemeClr val="accent5">
                              <a:lumMod val="50000"/>
                            </a:schemeClr>
                          </a:solidFill>
                          <a:ea typeface="ＭＳ Ｐゴシック" panose="020B0600070205080204" pitchFamily="34" charset="-128"/>
                        </a:rPr>
                        <a:t>hram</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dirty="0">
                          <a:solidFill>
                            <a:srgbClr val="1C1C1C"/>
                          </a:solidFill>
                          <a:ea typeface="ＭＳ Ｐゴシック" panose="020B0600070205080204" pitchFamily="34" charset="-128"/>
                        </a:rPr>
                        <a:t>clothes worn by pilgrims; the two sheets worn by male pilgrims</a:t>
                      </a: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640060">
                <a:tc>
                  <a:txBody>
                    <a:bodyPr/>
                    <a:lstStyle/>
                    <a:p>
                      <a:r>
                        <a:rPr lang="en-GB" altLang="en-US" sz="1800" dirty="0">
                          <a:solidFill>
                            <a:schemeClr val="accent5">
                              <a:lumMod val="50000"/>
                            </a:schemeClr>
                          </a:solidFill>
                          <a:ea typeface="ＭＳ Ｐゴシック" panose="020B0600070205080204" pitchFamily="34" charset="-128"/>
                        </a:rPr>
                        <a:t>Ka’bah</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dirty="0">
                          <a:solidFill>
                            <a:srgbClr val="1C1C1C"/>
                          </a:solidFill>
                          <a:ea typeface="ＭＳ Ｐゴシック" panose="020B0600070205080204" pitchFamily="34" charset="-128"/>
                        </a:rPr>
                        <a:t>the cubic building built by the prophet Abraham situated at the centre of the Sacred Mosque in Mecca</a:t>
                      </a: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781">
                <a:tc>
                  <a:txBody>
                    <a:bodyPr/>
                    <a:lstStyle/>
                    <a:p>
                      <a:r>
                        <a:rPr lang="en-GB" altLang="en-US" sz="1800" dirty="0">
                          <a:solidFill>
                            <a:schemeClr val="accent5">
                              <a:lumMod val="50000"/>
                            </a:schemeClr>
                          </a:solidFill>
                          <a:ea typeface="ＭＳ Ｐゴシック" panose="020B0600070205080204" pitchFamily="34" charset="-128"/>
                        </a:rPr>
                        <a:t>Mecca</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dirty="0">
                          <a:solidFill>
                            <a:srgbClr val="1C1C1C"/>
                          </a:solidFill>
                          <a:ea typeface="ＭＳ Ｐゴシック" panose="020B0600070205080204" pitchFamily="34" charset="-128"/>
                        </a:rPr>
                        <a:t>one of the holy cities of Islam in Saudi Arabia</a:t>
                      </a: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640060">
                <a:tc>
                  <a:txBody>
                    <a:bodyPr/>
                    <a:lstStyle/>
                    <a:p>
                      <a:r>
                        <a:rPr lang="en-GB" altLang="en-US" sz="1800" dirty="0">
                          <a:solidFill>
                            <a:schemeClr val="accent5">
                              <a:lumMod val="50000"/>
                            </a:schemeClr>
                          </a:solidFill>
                          <a:ea typeface="ＭＳ Ｐゴシック" panose="020B0600070205080204" pitchFamily="34" charset="-128"/>
                        </a:rPr>
                        <a:t>Mina </a:t>
                      </a:r>
                      <a:endParaRPr lang="en-GB" sz="1800" dirty="0">
                        <a:solidFill>
                          <a:schemeClr val="accent5">
                            <a:lumMod val="50000"/>
                          </a:schemeClr>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altLang="en-US" sz="1800" dirty="0">
                          <a:solidFill>
                            <a:srgbClr val="1C1C1C"/>
                          </a:solidFill>
                          <a:ea typeface="ＭＳ Ｐゴシック" panose="020B0600070205080204" pitchFamily="34" charset="-128"/>
                        </a:rPr>
                        <a:t>a campsite in the desert nine miles from Mecca; pilgrims throw stones at the three pillars here</a:t>
                      </a:r>
                      <a:endParaRPr lang="en-GB" sz="1800" dirty="0">
                        <a:solidFill>
                          <a:srgbClr val="1C1C1C"/>
                        </a:solidFill>
                      </a:endParaRPr>
                    </a:p>
                  </a:txBody>
                  <a:tcPr marL="91434" marR="91434"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graphicFrame>
        <p:nvGraphicFramePr>
          <p:cNvPr id="7" name="Table 6">
            <a:extLst>
              <a:ext uri="{FF2B5EF4-FFF2-40B4-BE49-F238E27FC236}">
                <a16:creationId xmlns:a16="http://schemas.microsoft.com/office/drawing/2014/main" id="{34F38669-F671-4B14-A876-550C031C04A7}"/>
              </a:ext>
            </a:extLst>
          </p:cNvPr>
          <p:cNvGraphicFramePr>
            <a:graphicFrameLocks noGrp="1"/>
          </p:cNvGraphicFramePr>
          <p:nvPr/>
        </p:nvGraphicFramePr>
        <p:xfrm>
          <a:off x="746125" y="5300663"/>
          <a:ext cx="7691438" cy="1011237"/>
        </p:xfrm>
        <a:graphic>
          <a:graphicData uri="http://schemas.openxmlformats.org/drawingml/2006/table">
            <a:tbl>
              <a:tblPr firstRow="1" bandRow="1">
                <a:tableStyleId>{5C22544A-7EE6-4342-B048-85BDC9FD1C3A}</a:tableStyleId>
              </a:tblPr>
              <a:tblGrid>
                <a:gridCol w="1515820">
                  <a:extLst>
                    <a:ext uri="{9D8B030D-6E8A-4147-A177-3AD203B41FA5}">
                      <a16:colId xmlns:a16="http://schemas.microsoft.com/office/drawing/2014/main" val="20000"/>
                    </a:ext>
                  </a:extLst>
                </a:gridCol>
                <a:gridCol w="6175618">
                  <a:extLst>
                    <a:ext uri="{9D8B030D-6E8A-4147-A177-3AD203B41FA5}">
                      <a16:colId xmlns:a16="http://schemas.microsoft.com/office/drawing/2014/main" val="20001"/>
                    </a:ext>
                  </a:extLst>
                </a:gridCol>
              </a:tblGrid>
              <a:tr h="370956">
                <a:tc>
                  <a:txBody>
                    <a:bodyPr/>
                    <a:lstStyle/>
                    <a:p>
                      <a:r>
                        <a:rPr lang="en-GB" altLang="en-US" sz="1800" b="0" dirty="0">
                          <a:solidFill>
                            <a:schemeClr val="accent5">
                              <a:lumMod val="50000"/>
                            </a:schemeClr>
                          </a:solidFill>
                          <a:ea typeface="ＭＳ Ｐゴシック" panose="020B0600070205080204" pitchFamily="34" charset="-128"/>
                        </a:rPr>
                        <a:t>Pilgrimage</a:t>
                      </a:r>
                      <a:endParaRPr lang="en-GB" sz="1800" b="0" dirty="0">
                        <a:solidFill>
                          <a:schemeClr val="accent5">
                            <a:lumMod val="50000"/>
                          </a:schemeClr>
                        </a:solidFill>
                      </a:endParaRPr>
                    </a:p>
                  </a:txBody>
                  <a:tcPr marL="91434" marR="91434"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b="0" dirty="0">
                          <a:solidFill>
                            <a:srgbClr val="1C1C1C"/>
                          </a:solidFill>
                          <a:ea typeface="ＭＳ Ｐゴシック" panose="020B0600070205080204" pitchFamily="34" charset="-128"/>
                        </a:rPr>
                        <a:t>a special journey to a holy place for religious purposes</a:t>
                      </a:r>
                    </a:p>
                  </a:txBody>
                  <a:tcPr marL="91434" marR="91434"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40281">
                <a:tc>
                  <a:txBody>
                    <a:bodyPr/>
                    <a:lstStyle/>
                    <a:p>
                      <a:r>
                        <a:rPr lang="en-GB" altLang="en-US" sz="1800" dirty="0">
                          <a:solidFill>
                            <a:schemeClr val="accent5">
                              <a:lumMod val="50000"/>
                            </a:schemeClr>
                          </a:solidFill>
                          <a:ea typeface="ＭＳ Ｐゴシック" panose="020B0600070205080204" pitchFamily="34" charset="-128"/>
                        </a:rPr>
                        <a:t>Safa and </a:t>
                      </a:r>
                      <a:r>
                        <a:rPr lang="en-GB" altLang="en-US" sz="1800" dirty="0" err="1">
                          <a:solidFill>
                            <a:schemeClr val="accent5">
                              <a:lumMod val="50000"/>
                            </a:schemeClr>
                          </a:solidFill>
                          <a:ea typeface="ＭＳ Ｐゴシック" panose="020B0600070205080204" pitchFamily="34" charset="-128"/>
                        </a:rPr>
                        <a:t>Marwa</a:t>
                      </a:r>
                      <a:r>
                        <a:rPr lang="en-GB" altLang="en-US" sz="1800" dirty="0">
                          <a:solidFill>
                            <a:schemeClr val="accent5">
                              <a:lumMod val="50000"/>
                            </a:schemeClr>
                          </a:solidFill>
                          <a:ea typeface="ＭＳ Ｐゴシック" panose="020B0600070205080204" pitchFamily="34" charset="-128"/>
                        </a:rPr>
                        <a:t> </a:t>
                      </a:r>
                      <a:endParaRPr lang="en-GB" sz="1800" dirty="0">
                        <a:solidFill>
                          <a:schemeClr val="accent5">
                            <a:lumMod val="50000"/>
                          </a:schemeClr>
                        </a:solidFill>
                      </a:endParaRPr>
                    </a:p>
                  </a:txBody>
                  <a:tcPr marL="91434" marR="91434"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nSpc>
                          <a:spcPct val="100000"/>
                        </a:lnSpc>
                        <a:spcBef>
                          <a:spcPct val="0"/>
                        </a:spcBef>
                        <a:buFont typeface="Arial" panose="020B0604020202020204" pitchFamily="34" charset="0"/>
                        <a:buNone/>
                      </a:pPr>
                      <a:r>
                        <a:rPr lang="en-GB" altLang="en-US" sz="1800" dirty="0">
                          <a:solidFill>
                            <a:srgbClr val="1C1C1C"/>
                          </a:solidFill>
                          <a:ea typeface="ＭＳ Ｐゴシック" panose="020B0600070205080204" pitchFamily="34" charset="-128"/>
                        </a:rPr>
                        <a:t>two mounts between which pilgrims run; situated inside the Sacred Mosque</a:t>
                      </a:r>
                    </a:p>
                  </a:txBody>
                  <a:tcPr marL="91434" marR="91434" marT="45734" marB="4573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9">
      <a:dk1>
        <a:srgbClr val="03568A"/>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03568A"/>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85</TotalTime>
  <Words>952</Words>
  <Application>Microsoft Office PowerPoint</Application>
  <PresentationFormat>On-screen Show (4:3)</PresentationFormat>
  <Paragraphs>73</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Sassoon Infant Md</vt:lpstr>
      <vt:lpstr>Calibri</vt:lpstr>
      <vt:lpstr>Twinkl SemiBold</vt:lpstr>
      <vt:lpstr>Arial</vt:lpstr>
      <vt:lpstr>Twinkl</vt:lpstr>
      <vt:lpstr>Tuffy</vt:lpstr>
      <vt:lpstr>Sassoon Infant Rg</vt:lpstr>
      <vt:lpstr>Office Theme</vt:lpstr>
      <vt:lpstr>PowerPoint Presentation</vt:lpstr>
      <vt:lpstr>The History of Hajj</vt:lpstr>
      <vt:lpstr>What Do Muslim Pilgrims Do during Hajj?</vt:lpstr>
      <vt:lpstr>What Do Pilgrims wear?</vt:lpstr>
      <vt:lpstr>The Ka’bah</vt:lpstr>
      <vt:lpstr>The Two Hills</vt:lpstr>
      <vt:lpstr>Mount Arafat and the Plain of Muzdalifah </vt:lpstr>
      <vt:lpstr>Mina</vt:lpstr>
      <vt:lpstr>Sacrifice and Halq</vt:lpstr>
      <vt:lpstr>Returning to Mecca</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Caroline Smith</cp:lastModifiedBy>
  <cp:revision>17</cp:revision>
  <dcterms:created xsi:type="dcterms:W3CDTF">2017-08-22T07:40:41Z</dcterms:created>
  <dcterms:modified xsi:type="dcterms:W3CDTF">2021-02-28T10:03:16Z</dcterms:modified>
</cp:coreProperties>
</file>