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9" r:id="rId4"/>
    <p:sldId id="278" r:id="rId5"/>
    <p:sldId id="275" r:id="rId6"/>
    <p:sldId id="269" r:id="rId7"/>
    <p:sldId id="257" r:id="rId8"/>
    <p:sldId id="266" r:id="rId9"/>
    <p:sldId id="265" r:id="rId10"/>
    <p:sldId id="270" r:id="rId11"/>
    <p:sldId id="259" r:id="rId12"/>
    <p:sldId id="267" r:id="rId13"/>
    <p:sldId id="277" r:id="rId14"/>
    <p:sldId id="26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65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902F6-6829-4AA3-8C2C-AC1B057AB9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DF5C0C-157D-4BDD-A2FC-8C1CC2461A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5CEF6F-81AD-426B-B032-2741FB481620}"/>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D66CEFFB-8B7B-4B57-951D-4C6F84F34B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DBF372-D267-4EE1-9DBE-F95D6F57EF8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256836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1151-6F7D-4691-8C74-633686319B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B27CA8-2F7D-4AB4-B5A6-A9EEFE9456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BDFFB3-CA03-4C99-BFEB-38361829111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F2A9FA97-F47F-4EA6-A172-1E61EDCA71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3E788D-1036-48EF-9BCD-40C3D96FBB8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13748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3EB27-FE93-42CC-A692-3568C1B716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499ED2-D2FB-460D-9AF7-355C1DE57A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A5F9448-1684-4A13-BA8F-1E86B7686C9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A18D45C6-07DA-42CB-819D-A5E3441EA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2E9BE-BB41-4E8B-9292-CD19A9B475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91329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EE40-B956-461A-97BB-2315AA8353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A0DBE7-3A98-4D7D-85CD-D01D71C69B6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C8DDBA-EE67-4CCA-BBD1-6F4050EF9E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D05B4AE-59D4-4835-A19D-F0A680F0DD0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BDE2AE83-8C9E-4666-B663-793D6CD785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11B7A7-A2B8-40D7-A346-EE057F118CA4}"/>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933144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C0E0-337B-4572-992F-398960E029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585970-23A0-48B6-AE85-C747D0FE0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DDFA80-05A3-4FFA-8FA7-CF3596829E4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61BCC1-1520-4A62-932D-C8EDD849CC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86F801D-C0E7-4E98-A916-2FC3A98DC83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311C04-EA76-4C5A-9A7B-B6AA41F6F59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8" name="Footer Placeholder 7">
            <a:extLst>
              <a:ext uri="{FF2B5EF4-FFF2-40B4-BE49-F238E27FC236}">
                <a16:creationId xmlns:a16="http://schemas.microsoft.com/office/drawing/2014/main" id="{3E21A70C-FCA7-4B05-B8EE-38BDBC535B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CA576F-5650-4F5A-A898-2CFB0AF61B09}"/>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839838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E11C-DE1F-4E49-A356-AEA09768A8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6F41A2-09BA-4889-B206-BA2B8D707E51}"/>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4" name="Footer Placeholder 3">
            <a:extLst>
              <a:ext uri="{FF2B5EF4-FFF2-40B4-BE49-F238E27FC236}">
                <a16:creationId xmlns:a16="http://schemas.microsoft.com/office/drawing/2014/main" id="{3C0AAAAB-F10B-4B8A-8510-0B6FFCB3EF9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BE65C51-5A96-4BEB-A47B-643E90448FA1}"/>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192739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2E3B44-FF88-4B16-A614-60BBBD24FD5D}"/>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3" name="Footer Placeholder 2">
            <a:extLst>
              <a:ext uri="{FF2B5EF4-FFF2-40B4-BE49-F238E27FC236}">
                <a16:creationId xmlns:a16="http://schemas.microsoft.com/office/drawing/2014/main" id="{9A3EF39C-9C41-43F0-A610-E2F60893F5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B86E13-BC90-4576-B469-F6885C0E434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55811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34B08-1018-406C-B656-C818733C70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61046AB-4C9F-4067-BA01-8FC6186AC3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D7972-0CC7-48B6-8B9B-B2C0D2F75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10EBC0-FA98-49FF-AD40-E23DF7DFF545}"/>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F137F005-F73A-4F83-B9DA-D461C8F9C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F1200-6C7A-4CA3-B5E0-55D14F330D1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09621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9EE91-4A02-4054-9B1E-6CC2970510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A50123-9485-4890-BBAF-D643D3506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88734A-8A40-4D78-B09A-3760DE5AE9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FDCA6-54B4-4AF1-BAE3-ABEE184A4A68}"/>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67175FF8-9D57-4EC0-A071-0A09202AE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69366D-E511-4ECD-87A8-605F7B6C10E5}"/>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091329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24B-7B98-4920-90F3-2FBF19F6CE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CA1C67-0EE9-4284-BF23-0E52984817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D33A4B-562A-4CE6-9C0F-DDB99E97799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2DB1095A-7CB9-4508-96AE-1B8D5FB9C0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ED45B-9FE3-4BC3-A8CD-C529352A26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739257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A24926-32B2-42D4-BD57-5DC2B7BBB1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EC7493-ABC6-468B-BED0-262422B9C6B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082464-DC1B-4CE2-A816-D2F627B3AAB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0F795A-5112-481A-9499-B243D3D18C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C7EF0E-8782-4ED6-B36F-70C5CB209D9A}"/>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4256455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902F6-6829-4AA3-8C2C-AC1B057AB9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DF5C0C-157D-4BDD-A2FC-8C1CC2461A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5CEF6F-81AD-426B-B032-2741FB481620}"/>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D66CEFFB-8B7B-4B57-951D-4C6F84F34B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DBF372-D267-4EE1-9DBE-F95D6F57EF8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546729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1151-6F7D-4691-8C74-633686319B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B27CA8-2F7D-4AB4-B5A6-A9EEFE9456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BDFFB3-CA03-4C99-BFEB-38361829111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F2A9FA97-F47F-4EA6-A172-1E61EDCA71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3E788D-1036-48EF-9BCD-40C3D96FBB8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3673594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3EB27-FE93-42CC-A692-3568C1B716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499ED2-D2FB-460D-9AF7-355C1DE57A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A5F9448-1684-4A13-BA8F-1E86B7686C96}"/>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A18D45C6-07DA-42CB-819D-A5E3441EA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2E9BE-BB41-4E8B-9292-CD19A9B475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5221890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2EE40-B956-461A-97BB-2315AA8353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A0DBE7-3A98-4D7D-85CD-D01D71C69B6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C8DDBA-EE67-4CCA-BBD1-6F4050EF9E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D05B4AE-59D4-4835-A19D-F0A680F0DD0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BDE2AE83-8C9E-4666-B663-793D6CD785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11B7A7-A2B8-40D7-A346-EE057F118CA4}"/>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2958094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EC0E0-337B-4572-992F-398960E029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585970-23A0-48B6-AE85-C747D0FE0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DDFA80-05A3-4FFA-8FA7-CF3596829E4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61BCC1-1520-4A62-932D-C8EDD849CC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86F801D-C0E7-4E98-A916-2FC3A98DC83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311C04-EA76-4C5A-9A7B-B6AA41F6F59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8" name="Footer Placeholder 7">
            <a:extLst>
              <a:ext uri="{FF2B5EF4-FFF2-40B4-BE49-F238E27FC236}">
                <a16:creationId xmlns:a16="http://schemas.microsoft.com/office/drawing/2014/main" id="{3E21A70C-FCA7-4B05-B8EE-38BDBC535B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4CA576F-5650-4F5A-A898-2CFB0AF61B09}"/>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223178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E11C-DE1F-4E49-A356-AEA09768A8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6F41A2-09BA-4889-B206-BA2B8D707E51}"/>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4" name="Footer Placeholder 3">
            <a:extLst>
              <a:ext uri="{FF2B5EF4-FFF2-40B4-BE49-F238E27FC236}">
                <a16:creationId xmlns:a16="http://schemas.microsoft.com/office/drawing/2014/main" id="{3C0AAAAB-F10B-4B8A-8510-0B6FFCB3EF9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BE65C51-5A96-4BEB-A47B-643E90448FA1}"/>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353950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2E3B44-FF88-4B16-A614-60BBBD24FD5D}"/>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3" name="Footer Placeholder 2">
            <a:extLst>
              <a:ext uri="{FF2B5EF4-FFF2-40B4-BE49-F238E27FC236}">
                <a16:creationId xmlns:a16="http://schemas.microsoft.com/office/drawing/2014/main" id="{9A3EF39C-9C41-43F0-A610-E2F60893F5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B86E13-BC90-4576-B469-F6885C0E4347}"/>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2210569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34B08-1018-406C-B656-C818733C70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61046AB-4C9F-4067-BA01-8FC6186AC3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D7972-0CC7-48B6-8B9B-B2C0D2F75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10EBC0-FA98-49FF-AD40-E23DF7DFF545}"/>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F137F005-F73A-4F83-B9DA-D461C8F9C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F1200-6C7A-4CA3-B5E0-55D14F330D1D}"/>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1341387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9EE91-4A02-4054-9B1E-6CC2970510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A50123-9485-4890-BBAF-D643D3506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88734A-8A40-4D78-B09A-3760DE5AE9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FDCA6-54B4-4AF1-BAE3-ABEE184A4A68}"/>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6" name="Footer Placeholder 5">
            <a:extLst>
              <a:ext uri="{FF2B5EF4-FFF2-40B4-BE49-F238E27FC236}">
                <a16:creationId xmlns:a16="http://schemas.microsoft.com/office/drawing/2014/main" id="{67175FF8-9D57-4EC0-A071-0A09202AE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69366D-E511-4ECD-87A8-605F7B6C10E5}"/>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20171320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24B-7B98-4920-90F3-2FBF19F6CE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CA1C67-0EE9-4284-BF23-0E52984817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D33A4B-562A-4CE6-9C0F-DDB99E97799B}"/>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2DB1095A-7CB9-4508-96AE-1B8D5FB9C0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ED45B-9FE3-4BC3-A8CD-C529352A2602}"/>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9805238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A24926-32B2-42D4-BD57-5DC2B7BBB1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EC7493-ABC6-468B-BED0-262422B9C6B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082464-DC1B-4CE2-A816-D2F627B3AAB3}"/>
              </a:ext>
            </a:extLst>
          </p:cNvPr>
          <p:cNvSpPr>
            <a:spLocks noGrp="1"/>
          </p:cNvSpPr>
          <p:nvPr>
            <p:ph type="dt" sz="half" idx="10"/>
          </p:nvPr>
        </p:nvSpPr>
        <p:spPr/>
        <p:txBody>
          <a:body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0F795A-5112-481A-9499-B243D3D18C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C7EF0E-8782-4ED6-B36F-70C5CB209D9A}"/>
              </a:ext>
            </a:extLst>
          </p:cNvPr>
          <p:cNvSpPr>
            <a:spLocks noGrp="1"/>
          </p:cNvSpPr>
          <p:nvPr>
            <p:ph type="sldNum" sz="quarter" idx="12"/>
          </p:nvPr>
        </p:nvSpPr>
        <p:spPr/>
        <p:txBody>
          <a:bodyPr/>
          <a:lstStyle/>
          <a:p>
            <a:fld id="{148F3B91-A4CC-420C-81E6-F653A4515DE5}" type="slidenum">
              <a:rPr lang="en-US" smtClean="0"/>
              <a:t>‹#›</a:t>
            </a:fld>
            <a:endParaRPr lang="en-US"/>
          </a:p>
        </p:txBody>
      </p:sp>
    </p:spTree>
    <p:extLst>
      <p:ext uri="{BB962C8B-B14F-4D97-AF65-F5344CB8AC3E}">
        <p14:creationId xmlns:p14="http://schemas.microsoft.com/office/powerpoint/2010/main" val="3939176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D2F6EB-5423-4019-9337-608AC76C8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C7751E-B6E2-4D0C-92B6-CEEE13F159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1EC5F7-3329-45FA-B773-99A510199A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D1C83F-97E6-4BDD-8831-557996ED3B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30FC78-7475-487F-8314-780096C3C9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F3B91-A4CC-420C-81E6-F653A4515DE5}" type="slidenum">
              <a:rPr lang="en-US" smtClean="0"/>
              <a:t>‹#›</a:t>
            </a:fld>
            <a:endParaRPr lang="en-US"/>
          </a:p>
        </p:txBody>
      </p:sp>
    </p:spTree>
    <p:extLst>
      <p:ext uri="{BB962C8B-B14F-4D97-AF65-F5344CB8AC3E}">
        <p14:creationId xmlns:p14="http://schemas.microsoft.com/office/powerpoint/2010/main" val="3957855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D2F6EB-5423-4019-9337-608AC76C8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C7751E-B6E2-4D0C-92B6-CEEE13F159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1EC5F7-3329-45FA-B773-99A510199A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B32FE6-FADB-4A66-99BD-5D28C48CA045}" type="datetimeFigureOut">
              <a:rPr lang="en-US" smtClean="0"/>
              <a:t>1/12/2021</a:t>
            </a:fld>
            <a:endParaRPr lang="en-US"/>
          </a:p>
        </p:txBody>
      </p:sp>
      <p:sp>
        <p:nvSpPr>
          <p:cNvPr id="5" name="Footer Placeholder 4">
            <a:extLst>
              <a:ext uri="{FF2B5EF4-FFF2-40B4-BE49-F238E27FC236}">
                <a16:creationId xmlns:a16="http://schemas.microsoft.com/office/drawing/2014/main" id="{49D1C83F-97E6-4BDD-8831-557996ED3B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30FC78-7475-487F-8314-780096C3C9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F3B91-A4CC-420C-81E6-F653A4515DE5}" type="slidenum">
              <a:rPr lang="en-US" smtClean="0"/>
              <a:t>‹#›</a:t>
            </a:fld>
            <a:endParaRPr lang="en-US"/>
          </a:p>
        </p:txBody>
      </p:sp>
    </p:spTree>
    <p:extLst>
      <p:ext uri="{BB962C8B-B14F-4D97-AF65-F5344CB8AC3E}">
        <p14:creationId xmlns:p14="http://schemas.microsoft.com/office/powerpoint/2010/main" val="10547527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hiterosemaths.com/homelearning/year-3/week-10-number-multiplication-divis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hyperlink" Target="https://www.youtube.com/watch?v=EgppUh8ukZ8"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dSdjzFl9H6k" TargetMode="External"/><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hiterosemaths.com/homelearning/year-3/week-10-number-multiplication-division/" TargetMode="Externa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bitesize/clips/zb3s34j" TargetMode="External"/><Relationship Id="rId2" Type="http://schemas.openxmlformats.org/officeDocument/2006/relationships/hyperlink" Target="https://www.bbc.co.uk/programmes/p06skhwf" TargetMode="External"/><Relationship Id="rId1" Type="http://schemas.openxmlformats.org/officeDocument/2006/relationships/slideLayout" Target="../slideLayouts/slideLayout1.xml"/><Relationship Id="rId4" Type="http://schemas.openxmlformats.org/officeDocument/2006/relationships/hyperlink" Target="https://www.bbc.co.uk/bitesize/clips/zg6r82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967567A-65EF-4D29-8592-92AB5CD2ECFD}"/>
              </a:ext>
            </a:extLst>
          </p:cNvPr>
          <p:cNvGraphicFramePr>
            <a:graphicFrameLocks noGrp="1"/>
          </p:cNvGraphicFramePr>
          <p:nvPr>
            <p:extLst>
              <p:ext uri="{D42A27DB-BD31-4B8C-83A1-F6EECF244321}">
                <p14:modId xmlns:p14="http://schemas.microsoft.com/office/powerpoint/2010/main" val="853310781"/>
              </p:ext>
            </p:extLst>
          </p:nvPr>
        </p:nvGraphicFramePr>
        <p:xfrm>
          <a:off x="500136" y="475349"/>
          <a:ext cx="10217427" cy="6220046"/>
        </p:xfrm>
        <a:graphic>
          <a:graphicData uri="http://schemas.openxmlformats.org/drawingml/2006/table">
            <a:tbl>
              <a:tblPr firstRow="1" bandRow="1">
                <a:tableStyleId>{5C22544A-7EE6-4342-B048-85BDC9FD1C3A}</a:tableStyleId>
              </a:tblPr>
              <a:tblGrid>
                <a:gridCol w="2362323">
                  <a:extLst>
                    <a:ext uri="{9D8B030D-6E8A-4147-A177-3AD203B41FA5}">
                      <a16:colId xmlns:a16="http://schemas.microsoft.com/office/drawing/2014/main" val="909745361"/>
                    </a:ext>
                  </a:extLst>
                </a:gridCol>
                <a:gridCol w="2249830">
                  <a:extLst>
                    <a:ext uri="{9D8B030D-6E8A-4147-A177-3AD203B41FA5}">
                      <a16:colId xmlns:a16="http://schemas.microsoft.com/office/drawing/2014/main" val="3760883491"/>
                    </a:ext>
                  </a:extLst>
                </a:gridCol>
                <a:gridCol w="2225969">
                  <a:extLst>
                    <a:ext uri="{9D8B030D-6E8A-4147-A177-3AD203B41FA5}">
                      <a16:colId xmlns:a16="http://schemas.microsoft.com/office/drawing/2014/main" val="1791884129"/>
                    </a:ext>
                  </a:extLst>
                </a:gridCol>
                <a:gridCol w="3379305">
                  <a:extLst>
                    <a:ext uri="{9D8B030D-6E8A-4147-A177-3AD203B41FA5}">
                      <a16:colId xmlns:a16="http://schemas.microsoft.com/office/drawing/2014/main" val="1377707245"/>
                    </a:ext>
                  </a:extLst>
                </a:gridCol>
              </a:tblGrid>
              <a:tr h="393404">
                <a:tc>
                  <a:txBody>
                    <a:bodyPr/>
                    <a:lstStyle/>
                    <a:p>
                      <a:r>
                        <a:rPr lang="en-GB" dirty="0"/>
                        <a:t>Subject</a:t>
                      </a:r>
                      <a:endParaRPr lang="en-US" dirty="0"/>
                    </a:p>
                  </a:txBody>
                  <a:tcPr/>
                </a:tc>
                <a:tc>
                  <a:txBody>
                    <a:bodyPr/>
                    <a:lstStyle/>
                    <a:p>
                      <a:r>
                        <a:rPr lang="en-GB" dirty="0"/>
                        <a:t>Subject/Website</a:t>
                      </a:r>
                      <a:endParaRPr lang="en-US" dirty="0"/>
                    </a:p>
                  </a:txBody>
                  <a:tcPr/>
                </a:tc>
                <a:tc>
                  <a:txBody>
                    <a:bodyPr/>
                    <a:lstStyle/>
                    <a:p>
                      <a:r>
                        <a:rPr lang="en-GB" dirty="0"/>
                        <a:t>Topic</a:t>
                      </a:r>
                      <a:endParaRPr lang="en-US" dirty="0"/>
                    </a:p>
                  </a:txBody>
                  <a:tcPr/>
                </a:tc>
                <a:tc>
                  <a:txBody>
                    <a:bodyPr/>
                    <a:lstStyle/>
                    <a:p>
                      <a:r>
                        <a:rPr lang="en-GB" dirty="0"/>
                        <a:t>Activity/ Instruction</a:t>
                      </a:r>
                      <a:endParaRPr lang="en-US" dirty="0"/>
                    </a:p>
                  </a:txBody>
                  <a:tcPr/>
                </a:tc>
                <a:extLst>
                  <a:ext uri="{0D108BD9-81ED-4DB2-BD59-A6C34878D82A}">
                    <a16:rowId xmlns:a16="http://schemas.microsoft.com/office/drawing/2014/main" val="542989391"/>
                  </a:ext>
                </a:extLst>
              </a:tr>
              <a:tr h="662609">
                <a:tc>
                  <a:txBody>
                    <a:bodyPr/>
                    <a:lstStyle/>
                    <a:p>
                      <a:r>
                        <a:rPr lang="en-GB" dirty="0"/>
                        <a:t>Maths</a:t>
                      </a:r>
                      <a:endParaRPr lang="en-US" dirty="0"/>
                    </a:p>
                  </a:txBody>
                  <a:tcPr/>
                </a:tc>
                <a:tc>
                  <a:txBody>
                    <a:bodyPr/>
                    <a:lstStyle/>
                    <a:p>
                      <a:r>
                        <a:rPr lang="en-GB" dirty="0"/>
                        <a:t>White Rose </a:t>
                      </a:r>
                    </a:p>
                    <a:p>
                      <a:r>
                        <a:rPr lang="en-GB" dirty="0"/>
                        <a:t>Year 3 Autumn Block</a:t>
                      </a:r>
                    </a:p>
                    <a:p>
                      <a:r>
                        <a:rPr lang="en-GB" dirty="0"/>
                        <a:t>Multiplication and Division</a:t>
                      </a:r>
                      <a:endParaRPr lang="en-US" dirty="0"/>
                    </a:p>
                  </a:txBody>
                  <a:tcPr/>
                </a:tc>
                <a:tc>
                  <a:txBody>
                    <a:bodyPr/>
                    <a:lstStyle/>
                    <a:p>
                      <a:r>
                        <a:rPr lang="en-GB" dirty="0"/>
                        <a:t> Divide by 10</a:t>
                      </a:r>
                      <a:endParaRPr lang="en-US" dirty="0"/>
                    </a:p>
                  </a:txBody>
                  <a:tcPr/>
                </a:tc>
                <a:tc>
                  <a:txBody>
                    <a:bodyPr/>
                    <a:lstStyle/>
                    <a:p>
                      <a:pPr marL="285750" indent="-285750">
                        <a:buFont typeface="Arial" panose="020B0604020202020204" pitchFamily="34" charset="0"/>
                        <a:buChar char="•"/>
                      </a:pPr>
                      <a:r>
                        <a:rPr lang="en-GB" dirty="0"/>
                        <a:t>Watch the White Rose video and pause to complete the activities</a:t>
                      </a:r>
                    </a:p>
                    <a:p>
                      <a:pPr marL="285750" indent="-285750">
                        <a:buFont typeface="Arial" panose="020B0604020202020204" pitchFamily="34" charset="0"/>
                        <a:buChar char="•"/>
                      </a:pPr>
                      <a:r>
                        <a:rPr lang="en-GB" dirty="0"/>
                        <a:t>In the Math’s Folder you will find a related White Rose sheet and extension sheets.</a:t>
                      </a:r>
                      <a:endParaRPr lang="en-US" dirty="0"/>
                    </a:p>
                  </a:txBody>
                  <a:tcPr/>
                </a:tc>
                <a:extLst>
                  <a:ext uri="{0D108BD9-81ED-4DB2-BD59-A6C34878D82A}">
                    <a16:rowId xmlns:a16="http://schemas.microsoft.com/office/drawing/2014/main" val="3850158882"/>
                  </a:ext>
                </a:extLst>
              </a:tr>
              <a:tr h="431682">
                <a:tc gridSpan="4">
                  <a:txBody>
                    <a:bodyPr/>
                    <a:lstStyle/>
                    <a:p>
                      <a:r>
                        <a:rPr lang="en-US" dirty="0">
                          <a:hlinkClick r:id="rId2"/>
                        </a:rPr>
                        <a:t>https://whiterosemaths.com/homelearning/year-3/week-10-number-multiplication-division/</a:t>
                      </a: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248644491"/>
                  </a:ext>
                </a:extLst>
              </a:tr>
              <a:tr h="457200">
                <a:tc>
                  <a:txBody>
                    <a:bodyPr/>
                    <a:lstStyle/>
                    <a:p>
                      <a:r>
                        <a:rPr lang="en-US" dirty="0"/>
                        <a:t>English</a:t>
                      </a:r>
                    </a:p>
                  </a:txBody>
                  <a:tcPr/>
                </a:tc>
                <a:tc>
                  <a:txBody>
                    <a:bodyPr/>
                    <a:lstStyle/>
                    <a:p>
                      <a:r>
                        <a:rPr lang="en-US" dirty="0"/>
                        <a:t>Dictation</a:t>
                      </a:r>
                      <a:endParaRPr lang="en-US" sz="1600" dirty="0"/>
                    </a:p>
                  </a:txBody>
                  <a:tcPr/>
                </a:tc>
                <a:tc>
                  <a:txBody>
                    <a:bodyPr/>
                    <a:lstStyle/>
                    <a:p>
                      <a:r>
                        <a:rPr lang="en-US" dirty="0"/>
                        <a:t>A sentence including spelling words, punctuation and grammar</a:t>
                      </a:r>
                    </a:p>
                  </a:txBody>
                  <a:tcPr/>
                </a:tc>
                <a:tc>
                  <a:txBody>
                    <a:bodyPr/>
                    <a:lstStyle/>
                    <a:p>
                      <a:r>
                        <a:rPr lang="en-US" dirty="0"/>
                        <a:t>Listen to the audio on this PPT</a:t>
                      </a:r>
                    </a:p>
                    <a:p>
                      <a:r>
                        <a:rPr lang="en-US" dirty="0"/>
                        <a:t>Write it.</a:t>
                      </a:r>
                    </a:p>
                    <a:p>
                      <a:r>
                        <a:rPr lang="en-US" dirty="0"/>
                        <a:t>Mark it using the PPT slide</a:t>
                      </a:r>
                    </a:p>
                  </a:txBody>
                  <a:tcPr/>
                </a:tc>
                <a:extLst>
                  <a:ext uri="{0D108BD9-81ED-4DB2-BD59-A6C34878D82A}">
                    <a16:rowId xmlns:a16="http://schemas.microsoft.com/office/drawing/2014/main" val="2907132898"/>
                  </a:ext>
                </a:extLst>
              </a:tr>
              <a:tr h="162879">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Written Task</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Conjunctions</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Use the ‘Conjunction Mat’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create sentences. </a:t>
                      </a:r>
                    </a:p>
                  </a:txBody>
                  <a:tcPr/>
                </a:tc>
                <a:extLst>
                  <a:ext uri="{0D108BD9-81ED-4DB2-BD59-A6C34878D82A}">
                    <a16:rowId xmlns:a16="http://schemas.microsoft.com/office/drawing/2014/main" val="2883710108"/>
                  </a:ext>
                </a:extLst>
              </a:tr>
              <a:tr h="662609">
                <a:tc>
                  <a:txBody>
                    <a:bodyPr/>
                    <a:lstStyle/>
                    <a:p>
                      <a:r>
                        <a:rPr lang="en-US" dirty="0"/>
                        <a:t>Science</a:t>
                      </a:r>
                    </a:p>
                  </a:txBody>
                  <a:tcPr/>
                </a:tc>
                <a:tc>
                  <a:txBody>
                    <a:bodyPr/>
                    <a:lstStyle/>
                    <a:p>
                      <a:r>
                        <a:rPr lang="en-US" dirty="0"/>
                        <a:t>Light</a:t>
                      </a:r>
                    </a:p>
                    <a:p>
                      <a:endParaRPr lang="en-US" dirty="0"/>
                    </a:p>
                  </a:txBody>
                  <a:tcPr/>
                </a:tc>
                <a:tc>
                  <a:txBody>
                    <a:bodyPr/>
                    <a:lstStyle/>
                    <a:p>
                      <a:r>
                        <a:rPr lang="en-US" dirty="0"/>
                        <a:t>Sources of light</a:t>
                      </a:r>
                    </a:p>
                    <a:p>
                      <a:r>
                        <a:rPr lang="en-US" dirty="0"/>
                        <a:t>(recap) </a:t>
                      </a:r>
                    </a:p>
                    <a:p>
                      <a:endParaRPr lang="en-US" dirty="0"/>
                    </a:p>
                  </a:txBody>
                  <a:tcPr/>
                </a:tc>
                <a:tc>
                  <a:txBody>
                    <a:bodyPr/>
                    <a:lstStyle/>
                    <a:p>
                      <a:r>
                        <a:rPr lang="en-US" dirty="0"/>
                        <a:t>Video links to follow</a:t>
                      </a:r>
                    </a:p>
                    <a:p>
                      <a:r>
                        <a:rPr lang="en-US" dirty="0"/>
                        <a:t>Activity sheet to complete in the folder</a:t>
                      </a:r>
                    </a:p>
                  </a:txBody>
                  <a:tcPr/>
                </a:tc>
                <a:extLst>
                  <a:ext uri="{0D108BD9-81ED-4DB2-BD59-A6C34878D82A}">
                    <a16:rowId xmlns:a16="http://schemas.microsoft.com/office/drawing/2014/main" val="2441006576"/>
                  </a:ext>
                </a:extLst>
              </a:tr>
              <a:tr h="662609">
                <a:tc>
                  <a:txBody>
                    <a:bodyPr/>
                    <a:lstStyle/>
                    <a:p>
                      <a:r>
                        <a:rPr lang="en-US" dirty="0"/>
                        <a:t>Worship</a:t>
                      </a:r>
                    </a:p>
                  </a:txBody>
                  <a:tcPr/>
                </a:tc>
                <a:tc>
                  <a:txBody>
                    <a:bodyPr/>
                    <a:lstStyle/>
                    <a:p>
                      <a:endParaRPr lang="en-US" sz="1200" dirty="0"/>
                    </a:p>
                  </a:txBody>
                  <a:tcPr/>
                </a:tc>
                <a:tc>
                  <a:txBody>
                    <a:bodyPr/>
                    <a:lstStyle/>
                    <a:p>
                      <a:endParaRPr lang="en-US" dirty="0"/>
                    </a:p>
                  </a:txBody>
                  <a:tcPr/>
                </a:tc>
                <a:tc>
                  <a:txBody>
                    <a:bodyPr/>
                    <a:lstStyle/>
                    <a:p>
                      <a:r>
                        <a:rPr lang="en-US" dirty="0"/>
                        <a:t>Links can be found either in emails sent or the ‘Whole School’ folder</a:t>
                      </a:r>
                    </a:p>
                  </a:txBody>
                  <a:tcPr/>
                </a:tc>
                <a:extLst>
                  <a:ext uri="{0D108BD9-81ED-4DB2-BD59-A6C34878D82A}">
                    <a16:rowId xmlns:a16="http://schemas.microsoft.com/office/drawing/2014/main" val="2846137581"/>
                  </a:ext>
                </a:extLst>
              </a:tr>
            </a:tbl>
          </a:graphicData>
        </a:graphic>
      </p:graphicFrame>
      <p:sp>
        <p:nvSpPr>
          <p:cNvPr id="4" name="TextBox 3">
            <a:extLst>
              <a:ext uri="{FF2B5EF4-FFF2-40B4-BE49-F238E27FC236}">
                <a16:creationId xmlns:a16="http://schemas.microsoft.com/office/drawing/2014/main" id="{A6748567-6D2B-4A3A-85CD-633C9CDB100D}"/>
              </a:ext>
            </a:extLst>
          </p:cNvPr>
          <p:cNvSpPr txBox="1"/>
          <p:nvPr/>
        </p:nvSpPr>
        <p:spPr>
          <a:xfrm>
            <a:off x="2491408" y="106017"/>
            <a:ext cx="8892209" cy="369332"/>
          </a:xfrm>
          <a:prstGeom prst="rect">
            <a:avLst/>
          </a:prstGeom>
          <a:noFill/>
        </p:spPr>
        <p:txBody>
          <a:bodyPr wrap="square" rtlCol="0">
            <a:spAutoFit/>
          </a:bodyPr>
          <a:lstStyle/>
          <a:p>
            <a:r>
              <a:rPr lang="en-GB" dirty="0"/>
              <a:t>An Outline of Today’s Work         Wednesday  13</a:t>
            </a:r>
            <a:r>
              <a:rPr lang="en-GB" baseline="30000" dirty="0"/>
              <a:t>th</a:t>
            </a:r>
            <a:r>
              <a:rPr lang="en-GB" dirty="0"/>
              <a:t>    January 2021</a:t>
            </a:r>
            <a:endParaRPr lang="en-US" dirty="0"/>
          </a:p>
        </p:txBody>
      </p:sp>
    </p:spTree>
    <p:extLst>
      <p:ext uri="{BB962C8B-B14F-4D97-AF65-F5344CB8AC3E}">
        <p14:creationId xmlns:p14="http://schemas.microsoft.com/office/powerpoint/2010/main" val="2031523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1B56C15-1895-4747-BA3C-35D92B7D9D34}"/>
              </a:ext>
            </a:extLst>
          </p:cNvPr>
          <p:cNvPicPr>
            <a:picLocks noChangeAspect="1"/>
          </p:cNvPicPr>
          <p:nvPr/>
        </p:nvPicPr>
        <p:blipFill rotWithShape="1">
          <a:blip r:embed="rId2"/>
          <a:srcRect l="4508" r="13093"/>
          <a:stretch/>
        </p:blipFill>
        <p:spPr>
          <a:xfrm>
            <a:off x="256478" y="233444"/>
            <a:ext cx="7278158" cy="6624536"/>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3" name="TextBox 2">
            <a:extLst>
              <a:ext uri="{FF2B5EF4-FFF2-40B4-BE49-F238E27FC236}">
                <a16:creationId xmlns:a16="http://schemas.microsoft.com/office/drawing/2014/main" id="{10018145-00BD-49C5-86DC-A067F0C3804C}"/>
              </a:ext>
            </a:extLst>
          </p:cNvPr>
          <p:cNvSpPr txBox="1"/>
          <p:nvPr/>
        </p:nvSpPr>
        <p:spPr>
          <a:xfrm>
            <a:off x="6343650" y="3962400"/>
            <a:ext cx="5505814" cy="169040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700" kern="1200" dirty="0">
                <a:solidFill>
                  <a:schemeClr val="tx1"/>
                </a:solidFill>
                <a:latin typeface="+mj-lt"/>
                <a:ea typeface="+mj-ea"/>
                <a:cs typeface="+mj-cs"/>
              </a:rPr>
              <a:t>                         The Twits</a:t>
            </a:r>
          </a:p>
          <a:p>
            <a:pPr>
              <a:lnSpc>
                <a:spcPct val="90000"/>
              </a:lnSpc>
              <a:spcBef>
                <a:spcPct val="0"/>
              </a:spcBef>
              <a:spcAft>
                <a:spcPts val="600"/>
              </a:spcAft>
            </a:pPr>
            <a:r>
              <a:rPr lang="en-US" sz="3700" kern="1200" dirty="0">
                <a:solidFill>
                  <a:schemeClr val="tx1"/>
                </a:solidFill>
                <a:latin typeface="+mj-lt"/>
                <a:ea typeface="+mj-ea"/>
                <a:cs typeface="+mj-cs"/>
              </a:rPr>
              <a:t>                      By Roald Dahl</a:t>
            </a:r>
          </a:p>
        </p:txBody>
      </p:sp>
      <p:pic>
        <p:nvPicPr>
          <p:cNvPr id="1026" name="Picture 2" descr="The Twits (Colour Edition): Amazon.co.uk: Dahl, Roald, Blake, Quentin:  9780141369341: Books">
            <a:extLst>
              <a:ext uri="{FF2B5EF4-FFF2-40B4-BE49-F238E27FC236}">
                <a16:creationId xmlns:a16="http://schemas.microsoft.com/office/drawing/2014/main" id="{B607445D-18BA-4E67-8F80-156743CE36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021" r="1" b="32120"/>
          <a:stretch/>
        </p:blipFill>
        <p:spPr bwMode="auto">
          <a:xfrm>
            <a:off x="7861610" y="177761"/>
            <a:ext cx="4330394" cy="3699492"/>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93ABDCF-D649-48B2-855D-D525433B20A2}"/>
              </a:ext>
            </a:extLst>
          </p:cNvPr>
          <p:cNvSpPr txBox="1"/>
          <p:nvPr/>
        </p:nvSpPr>
        <p:spPr>
          <a:xfrm>
            <a:off x="6865433" y="5886062"/>
            <a:ext cx="532656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a:ea typeface="+mn-ea"/>
                <a:cs typeface="+mn-cs"/>
                <a:hlinkClick r:id="rId4"/>
              </a:rPr>
              <a:t>https://www.youtube.com/watch?v=EgppUh8ukZ8</a:t>
            </a:r>
            <a:endParaRPr kumimoji="0" lang="en-GB"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656895E-E07C-486D-A602-4DC0F391339E}"/>
              </a:ext>
            </a:extLst>
          </p:cNvPr>
          <p:cNvSpPr txBox="1"/>
          <p:nvPr/>
        </p:nvSpPr>
        <p:spPr>
          <a:xfrm>
            <a:off x="8894738" y="6372021"/>
            <a:ext cx="1594624" cy="369332"/>
          </a:xfrm>
          <a:prstGeom prst="rect">
            <a:avLst/>
          </a:prstGeom>
          <a:noFill/>
        </p:spPr>
        <p:txBody>
          <a:bodyPr wrap="square" rtlCol="0">
            <a:spAutoFit/>
          </a:bodyPr>
          <a:lstStyle/>
          <a:p>
            <a:r>
              <a:rPr lang="en-GB" dirty="0"/>
              <a:t>Audio Book</a:t>
            </a:r>
          </a:p>
        </p:txBody>
      </p:sp>
    </p:spTree>
    <p:extLst>
      <p:ext uri="{BB962C8B-B14F-4D97-AF65-F5344CB8AC3E}">
        <p14:creationId xmlns:p14="http://schemas.microsoft.com/office/powerpoint/2010/main" val="2930239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DF865EFF-B234-480F-8351-2F6C4B8C3B9E}"/>
              </a:ext>
            </a:extLst>
          </p:cNvPr>
          <p:cNvPicPr>
            <a:picLocks noChangeAspect="1"/>
          </p:cNvPicPr>
          <p:nvPr/>
        </p:nvPicPr>
        <p:blipFill rotWithShape="1">
          <a:blip r:embed="rId2"/>
          <a:srcRect b="20213"/>
          <a:stretch/>
        </p:blipFill>
        <p:spPr>
          <a:xfrm>
            <a:off x="20" y="-22"/>
            <a:ext cx="12191977" cy="6858022"/>
          </a:xfrm>
          <a:prstGeom prst="rect">
            <a:avLst/>
          </a:prstGeom>
        </p:spPr>
      </p:pic>
      <p:sp>
        <p:nvSpPr>
          <p:cNvPr id="16" name="Rectangle 15">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43A46C2-422D-4A47-BA24-24D74ACB2499}"/>
              </a:ext>
            </a:extLst>
          </p:cNvPr>
          <p:cNvSpPr txBox="1"/>
          <p:nvPr/>
        </p:nvSpPr>
        <p:spPr>
          <a:xfrm>
            <a:off x="439865" y="4534108"/>
            <a:ext cx="51134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hlinkClick r:id="rId3"/>
              </a:rPr>
              <a:t>https://www.youtube.com/watch?v=dSdjzFl9H6k</a:t>
            </a:r>
            <a:endParaRPr kumimoji="0" lang="en-GB" sz="180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E4F32860-6B85-49A6-8FAD-CE8E2A572A29}"/>
              </a:ext>
            </a:extLst>
          </p:cNvPr>
          <p:cNvSpPr txBox="1"/>
          <p:nvPr/>
        </p:nvSpPr>
        <p:spPr>
          <a:xfrm>
            <a:off x="8953911" y="2036222"/>
            <a:ext cx="2799474"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800" b="0" i="0" u="none" strike="noStrike" kern="1200" cap="none" spc="0" normalizeH="0" baseline="0" noProof="0" dirty="0">
                <a:ln>
                  <a:noFill/>
                </a:ln>
                <a:solidFill>
                  <a:prstClr val="white">
                    <a:lumMod val="95000"/>
                  </a:prstClr>
                </a:solidFill>
                <a:effectLst/>
                <a:uLnTx/>
                <a:uFillTx/>
                <a:latin typeface="Calibri" panose="020F0502020204030204"/>
                <a:ea typeface="+mn-ea"/>
                <a:cs typeface="+mn-cs"/>
              </a:rPr>
              <a:t>A fun way to revisit and learn your times tables</a:t>
            </a:r>
          </a:p>
        </p:txBody>
      </p:sp>
      <p:sp>
        <p:nvSpPr>
          <p:cNvPr id="7" name="TextBox 6">
            <a:extLst>
              <a:ext uri="{FF2B5EF4-FFF2-40B4-BE49-F238E27FC236}">
                <a16:creationId xmlns:a16="http://schemas.microsoft.com/office/drawing/2014/main" id="{EAD99A87-D640-48CF-B6B1-BE3B37D2111F}"/>
              </a:ext>
            </a:extLst>
          </p:cNvPr>
          <p:cNvSpPr txBox="1"/>
          <p:nvPr/>
        </p:nvSpPr>
        <p:spPr>
          <a:xfrm>
            <a:off x="439865" y="4164765"/>
            <a:ext cx="51134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rPr>
              <a:t>Counting in 10s: descending and ascending order</a:t>
            </a:r>
          </a:p>
        </p:txBody>
      </p:sp>
    </p:spTree>
    <p:extLst>
      <p:ext uri="{BB962C8B-B14F-4D97-AF65-F5344CB8AC3E}">
        <p14:creationId xmlns:p14="http://schemas.microsoft.com/office/powerpoint/2010/main" val="2378966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6CDF695-2724-445D-B22C-04BED297D6A0}"/>
              </a:ext>
            </a:extLst>
          </p:cNvPr>
          <p:cNvSpPr txBox="1"/>
          <p:nvPr/>
        </p:nvSpPr>
        <p:spPr>
          <a:xfrm>
            <a:off x="903249" y="1706138"/>
            <a:ext cx="2878175" cy="2696898"/>
          </a:xfrm>
          <a:prstGeom prst="rect">
            <a:avLst/>
          </a:prstGeom>
          <a:noFill/>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                                   </a:t>
            </a:r>
            <a:r>
              <a:rPr kumimoji="0" lang="en-US" sz="3300" b="1" i="0" u="none" strike="noStrike" kern="1200" cap="none" spc="0" normalizeH="0" baseline="0" noProof="0" dirty="0" err="1">
                <a:ln>
                  <a:noFill/>
                </a:ln>
                <a:solidFill>
                  <a:srgbClr val="FFFFFF"/>
                </a:solidFill>
                <a:effectLst/>
                <a:uLnTx/>
                <a:uFillTx/>
                <a:latin typeface="Calibri Light" panose="020F0302020204030204"/>
                <a:ea typeface="+mn-ea"/>
                <a:cs typeface="+mn-cs"/>
              </a:rPr>
              <a:t>Maths</a:t>
            </a: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 :  </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 Divide by 10</a:t>
            </a:r>
          </a:p>
        </p:txBody>
      </p:sp>
      <p:sp>
        <p:nvSpPr>
          <p:cNvPr id="8" name="TextBox 7">
            <a:extLst>
              <a:ext uri="{FF2B5EF4-FFF2-40B4-BE49-F238E27FC236}">
                <a16:creationId xmlns:a16="http://schemas.microsoft.com/office/drawing/2014/main" id="{7CA6D35C-3822-4D9C-9778-D8A34F0936C6}"/>
              </a:ext>
            </a:extLst>
          </p:cNvPr>
          <p:cNvSpPr txBox="1"/>
          <p:nvPr/>
        </p:nvSpPr>
        <p:spPr>
          <a:xfrm>
            <a:off x="5149658" y="1970175"/>
            <a:ext cx="6769100" cy="1472580"/>
          </a:xfrm>
          <a:prstGeom prst="rect">
            <a:avLst/>
          </a:prstGeom>
          <a:noFill/>
        </p:spPr>
        <p:txBody>
          <a:bodyPr wrap="square" rtlCol="0" anchor="t">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Follow this link to the White Rose website to watch the video clip and pause to complete the activities. Have paper, a pencil and rubber ready to jot down your answers. </a:t>
            </a: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F09087ED-1BC5-4EF1-9482-802A4C27DB76}"/>
              </a:ext>
            </a:extLst>
          </p:cNvPr>
          <p:cNvSpPr txBox="1"/>
          <p:nvPr/>
        </p:nvSpPr>
        <p:spPr>
          <a:xfrm>
            <a:off x="5675584" y="5058888"/>
            <a:ext cx="5267093" cy="1370838"/>
          </a:xfrm>
          <a:prstGeom prst="rect">
            <a:avLst/>
          </a:prstGeom>
          <a:solidFill>
            <a:schemeClr val="accent5">
              <a:lumMod val="60000"/>
              <a:lumOff val="40000"/>
            </a:schemeClr>
          </a:solidFill>
          <a:ln>
            <a:solidFill>
              <a:schemeClr val="accent4">
                <a:lumMod val="20000"/>
                <a:lumOff val="80000"/>
              </a:schemeClr>
            </a:solidFill>
          </a:ln>
        </p:spPr>
        <p:txBody>
          <a:bodyPr wrap="square" rtlCol="0" anchor="t">
            <a:normAutofit/>
          </a:bodyPr>
          <a:lstStyle/>
          <a:p>
            <a:pPr marL="0" marR="0" lvl="0" indent="0" algn="just" defTabSz="914400" rtl="0" eaLnBrk="1" fontAlgn="auto" latinLnBrk="0" hangingPunct="1">
              <a:lnSpc>
                <a:spcPct val="90000"/>
              </a:lnSpc>
              <a:spcBef>
                <a:spcPts val="0"/>
              </a:spcBef>
              <a:spcAft>
                <a:spcPts val="6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You will find related worksheets in the math’s folder on the Kingsland Website.   </a:t>
            </a:r>
          </a:p>
          <a:p>
            <a:pPr marL="0" marR="0" lvl="0" indent="0" algn="just" defTabSz="914400" rtl="0" eaLnBrk="1" fontAlgn="auto" latinLnBrk="0" hangingPunct="1">
              <a:lnSpc>
                <a:spcPct val="90000"/>
              </a:lnSpc>
              <a:spcBef>
                <a:spcPts val="0"/>
              </a:spcBef>
              <a:spcAft>
                <a:spcPts val="6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E3442C09-2699-4BE4-826E-82CE8FF4E0E8}"/>
              </a:ext>
            </a:extLst>
          </p:cNvPr>
          <p:cNvSpPr txBox="1"/>
          <p:nvPr/>
        </p:nvSpPr>
        <p:spPr>
          <a:xfrm>
            <a:off x="4800603" y="3971298"/>
            <a:ext cx="7035028" cy="369332"/>
          </a:xfrm>
          <a:prstGeom prst="rect">
            <a:avLst/>
          </a:prstGeom>
          <a:solidFill>
            <a:schemeClr val="bg2"/>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 </a:t>
            </a: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https://whiterosemaths.com/homelearning/year-3/week-10-number-multiplication-division/</a:t>
            </a: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2CACE69-8A32-4634-ADE0-DEAC7607E997}"/>
              </a:ext>
            </a:extLst>
          </p:cNvPr>
          <p:cNvPicPr>
            <a:picLocks noChangeAspect="1"/>
          </p:cNvPicPr>
          <p:nvPr/>
        </p:nvPicPr>
        <p:blipFill>
          <a:blip r:embed="rId3"/>
          <a:stretch>
            <a:fillRect/>
          </a:stretch>
        </p:blipFill>
        <p:spPr>
          <a:xfrm>
            <a:off x="4030695" y="128410"/>
            <a:ext cx="7804936" cy="1277864"/>
          </a:xfrm>
          <a:prstGeom prst="rect">
            <a:avLst/>
          </a:prstGeom>
        </p:spPr>
      </p:pic>
    </p:spTree>
    <p:extLst>
      <p:ext uri="{BB962C8B-B14F-4D97-AF65-F5344CB8AC3E}">
        <p14:creationId xmlns:p14="http://schemas.microsoft.com/office/powerpoint/2010/main" val="2900983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ar: 5 Points 3">
            <a:extLst>
              <a:ext uri="{FF2B5EF4-FFF2-40B4-BE49-F238E27FC236}">
                <a16:creationId xmlns:a16="http://schemas.microsoft.com/office/drawing/2014/main" id="{98AF23E8-310B-4D8E-83E4-8C870CBA18FB}"/>
              </a:ext>
            </a:extLst>
          </p:cNvPr>
          <p:cNvSpPr/>
          <p:nvPr/>
        </p:nvSpPr>
        <p:spPr>
          <a:xfrm>
            <a:off x="425605" y="407018"/>
            <a:ext cx="3735657" cy="3166948"/>
          </a:xfrm>
          <a:prstGeom prst="star5">
            <a:avLst/>
          </a:prstGeom>
          <a:solidFill>
            <a:schemeClr val="accent5">
              <a:lumMod val="20000"/>
              <a:lumOff val="80000"/>
            </a:schemeClr>
          </a:solidFill>
          <a:ln w="57150"/>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5F077CFF-B84F-4BEB-9664-41F60D438E3A}"/>
              </a:ext>
            </a:extLst>
          </p:cNvPr>
          <p:cNvSpPr txBox="1"/>
          <p:nvPr/>
        </p:nvSpPr>
        <p:spPr>
          <a:xfrm>
            <a:off x="4259766" y="2854712"/>
            <a:ext cx="3813717" cy="1200329"/>
          </a:xfrm>
          <a:prstGeom prst="rect">
            <a:avLst/>
          </a:prstGeom>
          <a:noFill/>
        </p:spPr>
        <p:txBody>
          <a:bodyPr wrap="square" rtlCol="0">
            <a:spAutoFit/>
          </a:bodyPr>
          <a:lstStyle/>
          <a:p>
            <a:r>
              <a:rPr lang="en-GB" sz="3600" b="1" dirty="0">
                <a:solidFill>
                  <a:schemeClr val="accent2">
                    <a:lumMod val="75000"/>
                  </a:schemeClr>
                </a:solidFill>
              </a:rPr>
              <a:t>    Super Work! </a:t>
            </a:r>
          </a:p>
          <a:p>
            <a:pPr algn="ctr"/>
            <a:r>
              <a:rPr lang="en-GB" dirty="0"/>
              <a:t>Have a short break and then start on the English Tasks.</a:t>
            </a:r>
          </a:p>
        </p:txBody>
      </p:sp>
      <p:sp>
        <p:nvSpPr>
          <p:cNvPr id="6" name="Star: 5 Points 5">
            <a:extLst>
              <a:ext uri="{FF2B5EF4-FFF2-40B4-BE49-F238E27FC236}">
                <a16:creationId xmlns:a16="http://schemas.microsoft.com/office/drawing/2014/main" id="{A31160B6-312D-486E-B0C8-7289AC88ACA7}"/>
              </a:ext>
            </a:extLst>
          </p:cNvPr>
          <p:cNvSpPr/>
          <p:nvPr/>
        </p:nvSpPr>
        <p:spPr>
          <a:xfrm>
            <a:off x="8073483" y="3111190"/>
            <a:ext cx="3735657" cy="3166948"/>
          </a:xfrm>
          <a:prstGeom prst="star5">
            <a:avLst/>
          </a:prstGeom>
          <a:solidFill>
            <a:schemeClr val="accent5">
              <a:lumMod val="20000"/>
              <a:lumOff val="80000"/>
            </a:schemeClr>
          </a:solidFill>
          <a:ln w="57150"/>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97804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55F091-1AE2-4470-8A46-953AA84FBF66}"/>
              </a:ext>
            </a:extLst>
          </p:cNvPr>
          <p:cNvSpPr txBox="1"/>
          <p:nvPr/>
        </p:nvSpPr>
        <p:spPr>
          <a:xfrm>
            <a:off x="4382429" y="167268"/>
            <a:ext cx="2107581" cy="584775"/>
          </a:xfrm>
          <a:prstGeom prst="rect">
            <a:avLst/>
          </a:prstGeom>
          <a:noFill/>
        </p:spPr>
        <p:txBody>
          <a:bodyPr wrap="square" rtlCol="0">
            <a:spAutoFit/>
          </a:bodyPr>
          <a:lstStyle/>
          <a:p>
            <a:r>
              <a:rPr lang="en-GB" sz="3200" b="1" u="sng" dirty="0"/>
              <a:t>Dictation</a:t>
            </a:r>
          </a:p>
        </p:txBody>
      </p:sp>
      <p:pic>
        <p:nvPicPr>
          <p:cNvPr id="5" name="Picture 4">
            <a:extLst>
              <a:ext uri="{FF2B5EF4-FFF2-40B4-BE49-F238E27FC236}">
                <a16:creationId xmlns:a16="http://schemas.microsoft.com/office/drawing/2014/main" id="{6BE1A153-0495-4F43-9188-06ED42D73D52}"/>
              </a:ext>
            </a:extLst>
          </p:cNvPr>
          <p:cNvPicPr>
            <a:picLocks noChangeAspect="1"/>
          </p:cNvPicPr>
          <p:nvPr/>
        </p:nvPicPr>
        <p:blipFill>
          <a:blip r:embed="rId4"/>
          <a:stretch>
            <a:fillRect/>
          </a:stretch>
        </p:blipFill>
        <p:spPr>
          <a:xfrm>
            <a:off x="9129132" y="531423"/>
            <a:ext cx="2590800" cy="1495425"/>
          </a:xfrm>
          <a:prstGeom prst="rect">
            <a:avLst/>
          </a:prstGeom>
        </p:spPr>
      </p:pic>
      <p:pic>
        <p:nvPicPr>
          <p:cNvPr id="7" name="Picture 6">
            <a:extLst>
              <a:ext uri="{FF2B5EF4-FFF2-40B4-BE49-F238E27FC236}">
                <a16:creationId xmlns:a16="http://schemas.microsoft.com/office/drawing/2014/main" id="{7732BE1B-534E-40C6-88B2-61E6995A929F}"/>
              </a:ext>
            </a:extLst>
          </p:cNvPr>
          <p:cNvPicPr>
            <a:picLocks noChangeAspect="1"/>
          </p:cNvPicPr>
          <p:nvPr/>
        </p:nvPicPr>
        <p:blipFill>
          <a:blip r:embed="rId5"/>
          <a:stretch>
            <a:fillRect/>
          </a:stretch>
        </p:blipFill>
        <p:spPr>
          <a:xfrm>
            <a:off x="293557" y="2804685"/>
            <a:ext cx="2352675" cy="1933575"/>
          </a:xfrm>
          <a:prstGeom prst="rect">
            <a:avLst/>
          </a:prstGeom>
        </p:spPr>
      </p:pic>
      <p:pic>
        <p:nvPicPr>
          <p:cNvPr id="9" name="Picture 8">
            <a:extLst>
              <a:ext uri="{FF2B5EF4-FFF2-40B4-BE49-F238E27FC236}">
                <a16:creationId xmlns:a16="http://schemas.microsoft.com/office/drawing/2014/main" id="{91D41853-9A4A-47D1-8109-9D0576B81DD7}"/>
              </a:ext>
            </a:extLst>
          </p:cNvPr>
          <p:cNvPicPr>
            <a:picLocks noChangeAspect="1"/>
          </p:cNvPicPr>
          <p:nvPr/>
        </p:nvPicPr>
        <p:blipFill>
          <a:blip r:embed="rId6"/>
          <a:stretch>
            <a:fillRect/>
          </a:stretch>
        </p:blipFill>
        <p:spPr>
          <a:xfrm>
            <a:off x="3437223" y="2804685"/>
            <a:ext cx="1790700" cy="2066925"/>
          </a:xfrm>
          <a:prstGeom prst="rect">
            <a:avLst/>
          </a:prstGeom>
        </p:spPr>
      </p:pic>
      <p:pic>
        <p:nvPicPr>
          <p:cNvPr id="11" name="Picture 10">
            <a:extLst>
              <a:ext uri="{FF2B5EF4-FFF2-40B4-BE49-F238E27FC236}">
                <a16:creationId xmlns:a16="http://schemas.microsoft.com/office/drawing/2014/main" id="{CBF15E5D-7B5C-4216-86E7-982E054D4588}"/>
              </a:ext>
            </a:extLst>
          </p:cNvPr>
          <p:cNvPicPr>
            <a:picLocks noChangeAspect="1"/>
          </p:cNvPicPr>
          <p:nvPr/>
        </p:nvPicPr>
        <p:blipFill>
          <a:blip r:embed="rId7"/>
          <a:stretch>
            <a:fillRect/>
          </a:stretch>
        </p:blipFill>
        <p:spPr>
          <a:xfrm>
            <a:off x="6068297" y="2878837"/>
            <a:ext cx="2371725" cy="1771650"/>
          </a:xfrm>
          <a:prstGeom prst="rect">
            <a:avLst/>
          </a:prstGeom>
        </p:spPr>
      </p:pic>
      <p:pic>
        <p:nvPicPr>
          <p:cNvPr id="13" name="Picture 12">
            <a:extLst>
              <a:ext uri="{FF2B5EF4-FFF2-40B4-BE49-F238E27FC236}">
                <a16:creationId xmlns:a16="http://schemas.microsoft.com/office/drawing/2014/main" id="{64B3DB2A-2ADF-4537-A146-96A742BB1954}"/>
              </a:ext>
            </a:extLst>
          </p:cNvPr>
          <p:cNvPicPr>
            <a:picLocks noChangeAspect="1"/>
          </p:cNvPicPr>
          <p:nvPr/>
        </p:nvPicPr>
        <p:blipFill>
          <a:blip r:embed="rId8"/>
          <a:stretch>
            <a:fillRect/>
          </a:stretch>
        </p:blipFill>
        <p:spPr>
          <a:xfrm>
            <a:off x="9412934" y="2840823"/>
            <a:ext cx="2023195" cy="2030801"/>
          </a:xfrm>
          <a:prstGeom prst="rect">
            <a:avLst/>
          </a:prstGeom>
        </p:spPr>
      </p:pic>
      <p:sp>
        <p:nvSpPr>
          <p:cNvPr id="14" name="TextBox 13">
            <a:extLst>
              <a:ext uri="{FF2B5EF4-FFF2-40B4-BE49-F238E27FC236}">
                <a16:creationId xmlns:a16="http://schemas.microsoft.com/office/drawing/2014/main" id="{8BD1129B-628E-4EF7-9043-F5D8CA8E4DC3}"/>
              </a:ext>
            </a:extLst>
          </p:cNvPr>
          <p:cNvSpPr txBox="1"/>
          <p:nvPr/>
        </p:nvSpPr>
        <p:spPr>
          <a:xfrm>
            <a:off x="2173037" y="5791355"/>
            <a:ext cx="7504771" cy="369332"/>
          </a:xfrm>
          <a:prstGeom prst="rect">
            <a:avLst/>
          </a:prstGeom>
          <a:solidFill>
            <a:schemeClr val="accent2">
              <a:lumMod val="60000"/>
              <a:lumOff val="40000"/>
            </a:schemeClr>
          </a:solidFill>
        </p:spPr>
        <p:txBody>
          <a:bodyPr wrap="square" rtlCol="0">
            <a:spAutoFit/>
          </a:bodyPr>
          <a:lstStyle/>
          <a:p>
            <a:r>
              <a:rPr lang="en-GB" dirty="0"/>
              <a:t>Do not go to the next slide until you have written and checked your sentence.</a:t>
            </a:r>
          </a:p>
        </p:txBody>
      </p:sp>
      <p:sp>
        <p:nvSpPr>
          <p:cNvPr id="16" name="TextBox 15">
            <a:extLst>
              <a:ext uri="{FF2B5EF4-FFF2-40B4-BE49-F238E27FC236}">
                <a16:creationId xmlns:a16="http://schemas.microsoft.com/office/drawing/2014/main" id="{0F6595D7-F4C5-4434-A1A0-214BA28BC66D}"/>
              </a:ext>
            </a:extLst>
          </p:cNvPr>
          <p:cNvSpPr txBox="1"/>
          <p:nvPr/>
        </p:nvSpPr>
        <p:spPr>
          <a:xfrm>
            <a:off x="342809" y="731642"/>
            <a:ext cx="4293442" cy="1077218"/>
          </a:xfrm>
          <a:prstGeom prst="rect">
            <a:avLst/>
          </a:prstGeom>
          <a:noFill/>
        </p:spPr>
        <p:txBody>
          <a:bodyPr wrap="square" rtlCol="0">
            <a:spAutoFit/>
          </a:bodyPr>
          <a:lstStyle/>
          <a:p>
            <a:r>
              <a:rPr lang="en-GB" sz="3200" dirty="0">
                <a:solidFill>
                  <a:schemeClr val="accent2">
                    <a:lumMod val="75000"/>
                  </a:schemeClr>
                </a:solidFill>
                <a:latin typeface="Comic Sans MS" panose="030F0702030302020204" pitchFamily="66" charset="0"/>
              </a:rPr>
              <a:t>Click on the speaker to hear the sentence.</a:t>
            </a:r>
          </a:p>
        </p:txBody>
      </p:sp>
      <p:sp>
        <p:nvSpPr>
          <p:cNvPr id="17" name="Arrow: Right 16">
            <a:extLst>
              <a:ext uri="{FF2B5EF4-FFF2-40B4-BE49-F238E27FC236}">
                <a16:creationId xmlns:a16="http://schemas.microsoft.com/office/drawing/2014/main" id="{3AA6F8DC-7389-469C-AC51-DC6191FE00CA}"/>
              </a:ext>
            </a:extLst>
          </p:cNvPr>
          <p:cNvSpPr/>
          <p:nvPr/>
        </p:nvSpPr>
        <p:spPr>
          <a:xfrm>
            <a:off x="4947015" y="1023946"/>
            <a:ext cx="978408" cy="484632"/>
          </a:xfrm>
          <a:prstGeom prst="rightArrow">
            <a:avLst>
              <a:gd name="adj1" fmla="val 40796"/>
              <a:gd name="adj2" fmla="val 50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19" name="Recorded Sound">
            <a:hlinkClick r:id="" action="ppaction://media"/>
            <a:extLst>
              <a:ext uri="{FF2B5EF4-FFF2-40B4-BE49-F238E27FC236}">
                <a16:creationId xmlns:a16="http://schemas.microsoft.com/office/drawing/2014/main" id="{85464DA2-6571-4F2D-A0A4-1BEC80405A4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199971" y="935660"/>
            <a:ext cx="609600" cy="609600"/>
          </a:xfrm>
          <a:prstGeom prst="rect">
            <a:avLst/>
          </a:prstGeom>
        </p:spPr>
      </p:pic>
    </p:spTree>
    <p:extLst>
      <p:ext uri="{BB962C8B-B14F-4D97-AF65-F5344CB8AC3E}">
        <p14:creationId xmlns:p14="http://schemas.microsoft.com/office/powerpoint/2010/main" val="3091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64"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CADEA0-8D80-4EF3-A95B-73E72DA3503F}"/>
              </a:ext>
            </a:extLst>
          </p:cNvPr>
          <p:cNvSpPr txBox="1"/>
          <p:nvPr/>
        </p:nvSpPr>
        <p:spPr>
          <a:xfrm>
            <a:off x="1607874" y="256918"/>
            <a:ext cx="6701883" cy="646331"/>
          </a:xfrm>
          <a:prstGeom prst="rect">
            <a:avLst/>
          </a:prstGeom>
          <a:noFill/>
        </p:spPr>
        <p:txBody>
          <a:bodyPr wrap="square" rtlCol="0">
            <a:spAutoFit/>
          </a:bodyPr>
          <a:lstStyle/>
          <a:p>
            <a:r>
              <a:rPr lang="en-GB" dirty="0"/>
              <a:t>Mark your dictation and see where you need to make corrections. </a:t>
            </a:r>
          </a:p>
          <a:p>
            <a:r>
              <a:rPr lang="en-GB" dirty="0"/>
              <a:t> </a:t>
            </a:r>
          </a:p>
        </p:txBody>
      </p:sp>
      <p:sp>
        <p:nvSpPr>
          <p:cNvPr id="3" name="TextBox 2">
            <a:extLst>
              <a:ext uri="{FF2B5EF4-FFF2-40B4-BE49-F238E27FC236}">
                <a16:creationId xmlns:a16="http://schemas.microsoft.com/office/drawing/2014/main" id="{2F1A7A78-09B5-4DF7-8E1A-06F0AF78C578}"/>
              </a:ext>
            </a:extLst>
          </p:cNvPr>
          <p:cNvSpPr txBox="1"/>
          <p:nvPr/>
        </p:nvSpPr>
        <p:spPr>
          <a:xfrm>
            <a:off x="241850" y="1305127"/>
            <a:ext cx="9433932" cy="1631216"/>
          </a:xfrm>
          <a:prstGeom prst="rect">
            <a:avLst/>
          </a:prstGeom>
          <a:solidFill>
            <a:schemeClr val="accent5">
              <a:lumMod val="40000"/>
              <a:lumOff val="60000"/>
            </a:schemeClr>
          </a:solidFill>
        </p:spPr>
        <p:txBody>
          <a:bodyPr wrap="square" rtlCol="0">
            <a:spAutoFit/>
          </a:bodyPr>
          <a:lstStyle/>
          <a:p>
            <a:endParaRPr lang="en-GB" sz="3200" dirty="0"/>
          </a:p>
          <a:p>
            <a:r>
              <a:rPr lang="en-GB" sz="3200" dirty="0"/>
              <a:t>I </a:t>
            </a:r>
            <a:r>
              <a:rPr lang="en-GB" sz="3200" dirty="0">
                <a:solidFill>
                  <a:srgbClr val="FF0000"/>
                </a:solidFill>
              </a:rPr>
              <a:t>can’t decide</a:t>
            </a:r>
            <a:r>
              <a:rPr lang="en-GB" sz="3200" dirty="0"/>
              <a:t> </a:t>
            </a:r>
            <a:r>
              <a:rPr lang="en-GB" sz="3200" dirty="0">
                <a:solidFill>
                  <a:srgbClr val="FF0000"/>
                </a:solidFill>
              </a:rPr>
              <a:t>which</a:t>
            </a:r>
            <a:r>
              <a:rPr lang="en-GB" sz="3200" dirty="0"/>
              <a:t> apple to eat </a:t>
            </a:r>
            <a:r>
              <a:rPr lang="en-GB" sz="3200" u="sng" dirty="0">
                <a:solidFill>
                  <a:srgbClr val="FF0000"/>
                </a:solidFill>
              </a:rPr>
              <a:t>so</a:t>
            </a:r>
            <a:r>
              <a:rPr lang="en-GB" sz="3200" dirty="0"/>
              <a:t> I think </a:t>
            </a:r>
            <a:r>
              <a:rPr lang="en-GB" sz="3200" dirty="0">
                <a:solidFill>
                  <a:srgbClr val="FF0000"/>
                </a:solidFill>
              </a:rPr>
              <a:t>I’ll </a:t>
            </a:r>
            <a:r>
              <a:rPr lang="en-GB" sz="3200" dirty="0"/>
              <a:t>eat both</a:t>
            </a:r>
            <a:r>
              <a:rPr lang="en-GB" dirty="0"/>
              <a:t>.</a:t>
            </a:r>
          </a:p>
          <a:p>
            <a:endParaRPr lang="en-GB" dirty="0"/>
          </a:p>
          <a:p>
            <a:endParaRPr lang="en-GB" dirty="0"/>
          </a:p>
        </p:txBody>
      </p:sp>
      <p:sp>
        <p:nvSpPr>
          <p:cNvPr id="4" name="Speech Bubble: Oval 3">
            <a:extLst>
              <a:ext uri="{FF2B5EF4-FFF2-40B4-BE49-F238E27FC236}">
                <a16:creationId xmlns:a16="http://schemas.microsoft.com/office/drawing/2014/main" id="{95A5C8C1-4EC8-4F52-A470-C3F99F5EBD9F}"/>
              </a:ext>
            </a:extLst>
          </p:cNvPr>
          <p:cNvSpPr/>
          <p:nvPr/>
        </p:nvSpPr>
        <p:spPr>
          <a:xfrm>
            <a:off x="1661531" y="3155795"/>
            <a:ext cx="8976731" cy="2798956"/>
          </a:xfrm>
          <a:prstGeom prst="wedgeEllipseCallout">
            <a:avLst>
              <a:gd name="adj1" fmla="val -61661"/>
              <a:gd name="adj2" fmla="val 62042"/>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u="sng" dirty="0"/>
              <a:t>Give yourself a tick for the following if correct:</a:t>
            </a:r>
          </a:p>
          <a:p>
            <a:pPr marL="1260475" indent="-285750">
              <a:buFont typeface="Wingdings" panose="05000000000000000000" pitchFamily="2" charset="2"/>
              <a:buChar char="Ø"/>
            </a:pPr>
            <a:r>
              <a:rPr lang="en-GB" dirty="0"/>
              <a:t>Correct spelling for the contraction:      </a:t>
            </a:r>
            <a:r>
              <a:rPr lang="en-GB" dirty="0">
                <a:solidFill>
                  <a:srgbClr val="FF0000"/>
                </a:solidFill>
              </a:rPr>
              <a:t>can’t</a:t>
            </a:r>
          </a:p>
          <a:p>
            <a:pPr marL="1260475" indent="-285750">
              <a:buFont typeface="Wingdings" panose="05000000000000000000" pitchFamily="2" charset="2"/>
              <a:buChar char="Ø"/>
            </a:pPr>
            <a:r>
              <a:rPr lang="en-GB" dirty="0"/>
              <a:t>Correct spelling for:   </a:t>
            </a:r>
            <a:r>
              <a:rPr lang="en-GB" dirty="0">
                <a:solidFill>
                  <a:srgbClr val="FF0000"/>
                </a:solidFill>
              </a:rPr>
              <a:t>decide.</a:t>
            </a:r>
          </a:p>
          <a:p>
            <a:pPr marL="1260475" indent="-285750">
              <a:buFont typeface="Wingdings" panose="05000000000000000000" pitchFamily="2" charset="2"/>
              <a:buChar char="Ø"/>
            </a:pPr>
            <a:r>
              <a:rPr lang="en-GB" dirty="0"/>
              <a:t>Correct spelling for the homophone: </a:t>
            </a:r>
            <a:r>
              <a:rPr lang="en-GB" dirty="0">
                <a:solidFill>
                  <a:srgbClr val="FF0000"/>
                </a:solidFill>
              </a:rPr>
              <a:t>which</a:t>
            </a:r>
          </a:p>
          <a:p>
            <a:pPr marL="1260475" indent="-285750">
              <a:buFont typeface="Wingdings" panose="05000000000000000000" pitchFamily="2" charset="2"/>
              <a:buChar char="Ø"/>
            </a:pPr>
            <a:r>
              <a:rPr lang="en-GB" dirty="0"/>
              <a:t>Underlined conjunction: </a:t>
            </a:r>
            <a:r>
              <a:rPr lang="en-GB" u="sng" dirty="0">
                <a:solidFill>
                  <a:srgbClr val="FF0000"/>
                </a:solidFill>
              </a:rPr>
              <a:t>so</a:t>
            </a:r>
          </a:p>
          <a:p>
            <a:pPr marL="1260475" indent="-285750">
              <a:buFont typeface="Wingdings" panose="05000000000000000000" pitchFamily="2" charset="2"/>
              <a:buChar char="Ø"/>
            </a:pPr>
            <a:r>
              <a:rPr lang="en-GB" dirty="0"/>
              <a:t>Correct spelling for the contraction : </a:t>
            </a:r>
            <a:r>
              <a:rPr lang="en-GB" dirty="0">
                <a:solidFill>
                  <a:srgbClr val="FF0000"/>
                </a:solidFill>
              </a:rPr>
              <a:t>I’ll</a:t>
            </a:r>
          </a:p>
        </p:txBody>
      </p:sp>
      <p:pic>
        <p:nvPicPr>
          <p:cNvPr id="1030" name="Picture 6" descr="Red Checkmark Stock Illustrations – 6,286 Red Checkmark Stock  Illustrations, Vectors &amp; Clipart - Dreamstime">
            <a:extLst>
              <a:ext uri="{FF2B5EF4-FFF2-40B4-BE49-F238E27FC236}">
                <a16:creationId xmlns:a16="http://schemas.microsoft.com/office/drawing/2014/main" id="{CF40137B-3B00-4BBF-9B35-29444D0C56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5737" y="100506"/>
            <a:ext cx="2014413" cy="1631217"/>
          </a:xfrm>
          <a:prstGeom prst="rect">
            <a:avLst/>
          </a:prstGeom>
          <a:solidFill>
            <a:schemeClr val="bg2"/>
          </a:solidFill>
        </p:spPr>
      </p:pic>
    </p:spTree>
    <p:extLst>
      <p:ext uri="{BB962C8B-B14F-4D97-AF65-F5344CB8AC3E}">
        <p14:creationId xmlns:p14="http://schemas.microsoft.com/office/powerpoint/2010/main" val="1876730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0D128A7-5437-4863-8810-524A2435B132}"/>
              </a:ext>
            </a:extLst>
          </p:cNvPr>
          <p:cNvSpPr txBox="1"/>
          <p:nvPr/>
        </p:nvSpPr>
        <p:spPr>
          <a:xfrm>
            <a:off x="807522" y="3705101"/>
            <a:ext cx="10414660" cy="646331"/>
          </a:xfrm>
          <a:prstGeom prst="rect">
            <a:avLst/>
          </a:prstGeom>
          <a:noFill/>
        </p:spPr>
        <p:txBody>
          <a:bodyPr wrap="square" rtlCol="0">
            <a:spAutoFit/>
          </a:bodyPr>
          <a:lstStyle/>
          <a:p>
            <a:endParaRPr lang="en-GB" dirty="0"/>
          </a:p>
          <a:p>
            <a:endParaRPr lang="en-GB" dirty="0"/>
          </a:p>
        </p:txBody>
      </p:sp>
      <p:pic>
        <p:nvPicPr>
          <p:cNvPr id="3" name="Picture 2">
            <a:extLst>
              <a:ext uri="{FF2B5EF4-FFF2-40B4-BE49-F238E27FC236}">
                <a16:creationId xmlns:a16="http://schemas.microsoft.com/office/drawing/2014/main" id="{19F226FD-77F2-417B-A65B-A797D1218746}"/>
              </a:ext>
            </a:extLst>
          </p:cNvPr>
          <p:cNvPicPr>
            <a:picLocks noChangeAspect="1"/>
          </p:cNvPicPr>
          <p:nvPr/>
        </p:nvPicPr>
        <p:blipFill>
          <a:blip r:embed="rId2"/>
          <a:stretch>
            <a:fillRect/>
          </a:stretch>
        </p:blipFill>
        <p:spPr>
          <a:xfrm>
            <a:off x="2448410" y="828135"/>
            <a:ext cx="9326051" cy="5753932"/>
          </a:xfrm>
          <a:prstGeom prst="rect">
            <a:avLst/>
          </a:prstGeom>
        </p:spPr>
      </p:pic>
      <p:sp>
        <p:nvSpPr>
          <p:cNvPr id="4" name="TextBox 3">
            <a:extLst>
              <a:ext uri="{FF2B5EF4-FFF2-40B4-BE49-F238E27FC236}">
                <a16:creationId xmlns:a16="http://schemas.microsoft.com/office/drawing/2014/main" id="{DFDD9BE7-4AF3-480A-A29D-A2B791004327}"/>
              </a:ext>
            </a:extLst>
          </p:cNvPr>
          <p:cNvSpPr txBox="1"/>
          <p:nvPr/>
        </p:nvSpPr>
        <p:spPr>
          <a:xfrm>
            <a:off x="807522" y="95003"/>
            <a:ext cx="10723418" cy="646331"/>
          </a:xfrm>
          <a:prstGeom prst="rect">
            <a:avLst/>
          </a:prstGeom>
          <a:solidFill>
            <a:schemeClr val="accent6">
              <a:lumMod val="60000"/>
              <a:lumOff val="40000"/>
            </a:schemeClr>
          </a:solidFill>
        </p:spPr>
        <p:txBody>
          <a:bodyPr wrap="square" rtlCol="0">
            <a:spAutoFit/>
          </a:bodyPr>
          <a:lstStyle/>
          <a:p>
            <a:pPr>
              <a:tabLst>
                <a:tab pos="9690100" algn="l"/>
              </a:tabLst>
            </a:pPr>
            <a:r>
              <a:rPr lang="en-GB" b="1" dirty="0"/>
              <a:t>Using the conjunction mat below, choose a conjunction from each column to use in a ‘wow’ sentence. </a:t>
            </a:r>
          </a:p>
          <a:p>
            <a:pPr>
              <a:tabLst>
                <a:tab pos="9690100" algn="l"/>
              </a:tabLst>
            </a:pPr>
            <a:r>
              <a:rPr lang="en-GB" b="1" dirty="0"/>
              <a:t>Write your 5 sentences in your exercise book or paper and underline the conjunction.</a:t>
            </a:r>
          </a:p>
        </p:txBody>
      </p:sp>
      <p:sp>
        <p:nvSpPr>
          <p:cNvPr id="2" name="Speech Bubble: Rectangle 1">
            <a:extLst>
              <a:ext uri="{FF2B5EF4-FFF2-40B4-BE49-F238E27FC236}">
                <a16:creationId xmlns:a16="http://schemas.microsoft.com/office/drawing/2014/main" id="{1D072DC8-9C93-409B-A1EE-27D5369CDF12}"/>
              </a:ext>
            </a:extLst>
          </p:cNvPr>
          <p:cNvSpPr/>
          <p:nvPr/>
        </p:nvSpPr>
        <p:spPr>
          <a:xfrm>
            <a:off x="245327" y="3705100"/>
            <a:ext cx="1929161" cy="2205045"/>
          </a:xfrm>
          <a:prstGeom prst="wedgeRectCallout">
            <a:avLst>
              <a:gd name="adj1" fmla="val 51999"/>
              <a:gd name="adj2" fmla="val 75102"/>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r>
              <a:rPr lang="en-GB" dirty="0"/>
              <a:t>Perhaps your sentences could be based on the first chapter of ‘The Twits’</a:t>
            </a:r>
          </a:p>
          <a:p>
            <a:pPr algn="ctr"/>
            <a:endParaRPr lang="en-GB" dirty="0"/>
          </a:p>
          <a:p>
            <a:pPr algn="ctr"/>
            <a:endParaRPr lang="en-GB" dirty="0"/>
          </a:p>
          <a:p>
            <a:pPr algn="ctr"/>
            <a:endParaRPr lang="en-GB" dirty="0"/>
          </a:p>
        </p:txBody>
      </p:sp>
    </p:spTree>
    <p:extLst>
      <p:ext uri="{BB962C8B-B14F-4D97-AF65-F5344CB8AC3E}">
        <p14:creationId xmlns:p14="http://schemas.microsoft.com/office/powerpoint/2010/main" val="248622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0528A1-AD30-422E-8747-BA43C3B6FDB3}"/>
              </a:ext>
            </a:extLst>
          </p:cNvPr>
          <p:cNvSpPr/>
          <p:nvPr/>
        </p:nvSpPr>
        <p:spPr>
          <a:xfrm>
            <a:off x="1304693" y="1750741"/>
            <a:ext cx="10158761" cy="37802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badi" panose="020B0604020104020204" pitchFamily="34" charset="0"/>
              </a:rPr>
              <a:t>Have a lunch break!</a:t>
            </a:r>
          </a:p>
        </p:txBody>
      </p:sp>
    </p:spTree>
    <p:extLst>
      <p:ext uri="{BB962C8B-B14F-4D97-AF65-F5344CB8AC3E}">
        <p14:creationId xmlns:p14="http://schemas.microsoft.com/office/powerpoint/2010/main" val="213492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17CEB3-3C27-4BD5-A655-C558E0AA5119}"/>
              </a:ext>
            </a:extLst>
          </p:cNvPr>
          <p:cNvSpPr txBox="1"/>
          <p:nvPr/>
        </p:nvSpPr>
        <p:spPr>
          <a:xfrm>
            <a:off x="4661209" y="189571"/>
            <a:ext cx="1873405" cy="584775"/>
          </a:xfrm>
          <a:prstGeom prst="rect">
            <a:avLst/>
          </a:prstGeom>
          <a:solidFill>
            <a:schemeClr val="accent4">
              <a:lumMod val="60000"/>
              <a:lumOff val="40000"/>
            </a:schemeClr>
          </a:solidFill>
        </p:spPr>
        <p:txBody>
          <a:bodyPr wrap="square" rtlCol="0">
            <a:spAutoFit/>
          </a:bodyPr>
          <a:lstStyle/>
          <a:p>
            <a:r>
              <a:rPr lang="en-GB" sz="3200" dirty="0">
                <a:latin typeface="Arial Nova" panose="020B0504020202020204" pitchFamily="34" charset="0"/>
              </a:rPr>
              <a:t>Science</a:t>
            </a:r>
          </a:p>
        </p:txBody>
      </p:sp>
      <p:sp>
        <p:nvSpPr>
          <p:cNvPr id="3" name="TextBox 2">
            <a:extLst>
              <a:ext uri="{FF2B5EF4-FFF2-40B4-BE49-F238E27FC236}">
                <a16:creationId xmlns:a16="http://schemas.microsoft.com/office/drawing/2014/main" id="{3315C383-E757-493D-9802-E4BF0A85FF75}"/>
              </a:ext>
            </a:extLst>
          </p:cNvPr>
          <p:cNvSpPr txBox="1"/>
          <p:nvPr/>
        </p:nvSpPr>
        <p:spPr>
          <a:xfrm>
            <a:off x="2096430" y="914399"/>
            <a:ext cx="6701883" cy="369332"/>
          </a:xfrm>
          <a:prstGeom prst="rect">
            <a:avLst/>
          </a:prstGeom>
          <a:noFill/>
        </p:spPr>
        <p:txBody>
          <a:bodyPr wrap="square" rtlCol="0">
            <a:spAutoFit/>
          </a:bodyPr>
          <a:lstStyle/>
          <a:p>
            <a:r>
              <a:rPr lang="en-GB" dirty="0"/>
              <a:t>Over the next 2 or 3 weeks, we will be finishing off our topic on light.</a:t>
            </a:r>
          </a:p>
        </p:txBody>
      </p:sp>
      <p:sp>
        <p:nvSpPr>
          <p:cNvPr id="4" name="TextBox 3">
            <a:extLst>
              <a:ext uri="{FF2B5EF4-FFF2-40B4-BE49-F238E27FC236}">
                <a16:creationId xmlns:a16="http://schemas.microsoft.com/office/drawing/2014/main" id="{BC635820-D214-49B1-93E0-50C265AB1668}"/>
              </a:ext>
            </a:extLst>
          </p:cNvPr>
          <p:cNvSpPr txBox="1"/>
          <p:nvPr/>
        </p:nvSpPr>
        <p:spPr>
          <a:xfrm>
            <a:off x="886521" y="1423784"/>
            <a:ext cx="10409663" cy="646331"/>
          </a:xfrm>
          <a:prstGeom prst="rect">
            <a:avLst/>
          </a:prstGeom>
          <a:noFill/>
        </p:spPr>
        <p:txBody>
          <a:bodyPr wrap="square" rtlCol="0">
            <a:spAutoFit/>
          </a:bodyPr>
          <a:lstStyle/>
          <a:p>
            <a:r>
              <a:rPr lang="en-GB" dirty="0"/>
              <a:t>So far we have investigated sources of light, reflectors and how light travels through some materials. Watch the following clips to remind you about some of the vocabulary we have discussed before in class.</a:t>
            </a:r>
          </a:p>
        </p:txBody>
      </p:sp>
      <p:sp>
        <p:nvSpPr>
          <p:cNvPr id="5" name="TextBox 4">
            <a:extLst>
              <a:ext uri="{FF2B5EF4-FFF2-40B4-BE49-F238E27FC236}">
                <a16:creationId xmlns:a16="http://schemas.microsoft.com/office/drawing/2014/main" id="{AAE91520-D74D-45AF-B9C4-6124BCA87264}"/>
              </a:ext>
            </a:extLst>
          </p:cNvPr>
          <p:cNvSpPr txBox="1"/>
          <p:nvPr/>
        </p:nvSpPr>
        <p:spPr>
          <a:xfrm>
            <a:off x="680224" y="2475005"/>
            <a:ext cx="4906537" cy="369332"/>
          </a:xfrm>
          <a:prstGeom prst="rect">
            <a:avLst/>
          </a:prstGeom>
          <a:noFill/>
        </p:spPr>
        <p:txBody>
          <a:bodyPr wrap="square" rtlCol="0">
            <a:spAutoFit/>
          </a:bodyPr>
          <a:lstStyle/>
          <a:p>
            <a:r>
              <a:rPr lang="en-GB" dirty="0">
                <a:hlinkClick r:id="rId2"/>
              </a:rPr>
              <a:t>https://www.bbc.co.uk/programmes/p06skhwf</a:t>
            </a:r>
            <a:endParaRPr lang="en-GB" dirty="0"/>
          </a:p>
        </p:txBody>
      </p:sp>
      <p:sp>
        <p:nvSpPr>
          <p:cNvPr id="6" name="TextBox 5">
            <a:extLst>
              <a:ext uri="{FF2B5EF4-FFF2-40B4-BE49-F238E27FC236}">
                <a16:creationId xmlns:a16="http://schemas.microsoft.com/office/drawing/2014/main" id="{85271E0E-AA76-48D4-B0B7-07C56044F4CC}"/>
              </a:ext>
            </a:extLst>
          </p:cNvPr>
          <p:cNvSpPr txBox="1"/>
          <p:nvPr/>
        </p:nvSpPr>
        <p:spPr>
          <a:xfrm>
            <a:off x="680224" y="5481052"/>
            <a:ext cx="6757639" cy="369332"/>
          </a:xfrm>
          <a:prstGeom prst="rect">
            <a:avLst/>
          </a:prstGeom>
          <a:noFill/>
        </p:spPr>
        <p:txBody>
          <a:bodyPr wrap="square" rtlCol="0">
            <a:spAutoFit/>
          </a:bodyPr>
          <a:lstStyle/>
          <a:p>
            <a:r>
              <a:rPr lang="en-GB" dirty="0">
                <a:hlinkClick r:id="rId3"/>
              </a:rPr>
              <a:t>https://www.bbc.co.uk/bitesize/clips/zb3s34j</a:t>
            </a:r>
            <a:endParaRPr lang="en-GB" dirty="0"/>
          </a:p>
        </p:txBody>
      </p:sp>
      <p:sp>
        <p:nvSpPr>
          <p:cNvPr id="7" name="TextBox 6">
            <a:extLst>
              <a:ext uri="{FF2B5EF4-FFF2-40B4-BE49-F238E27FC236}">
                <a16:creationId xmlns:a16="http://schemas.microsoft.com/office/drawing/2014/main" id="{A6E2CAD8-B5F1-40FD-9719-89E7726B5CF2}"/>
              </a:ext>
            </a:extLst>
          </p:cNvPr>
          <p:cNvSpPr txBox="1"/>
          <p:nvPr/>
        </p:nvSpPr>
        <p:spPr>
          <a:xfrm>
            <a:off x="691374" y="3895559"/>
            <a:ext cx="4906537" cy="369332"/>
          </a:xfrm>
          <a:prstGeom prst="rect">
            <a:avLst/>
          </a:prstGeom>
          <a:noFill/>
        </p:spPr>
        <p:txBody>
          <a:bodyPr wrap="square" rtlCol="0">
            <a:spAutoFit/>
          </a:bodyPr>
          <a:lstStyle/>
          <a:p>
            <a:r>
              <a:rPr lang="en-GB" dirty="0">
                <a:hlinkClick r:id="rId4"/>
              </a:rPr>
              <a:t>https://www.bbc.co.uk/bitesize/clips/zg6r82p</a:t>
            </a:r>
            <a:endParaRPr lang="en-GB" dirty="0"/>
          </a:p>
        </p:txBody>
      </p:sp>
      <p:sp>
        <p:nvSpPr>
          <p:cNvPr id="8" name="Arrow: Left 7">
            <a:extLst>
              <a:ext uri="{FF2B5EF4-FFF2-40B4-BE49-F238E27FC236}">
                <a16:creationId xmlns:a16="http://schemas.microsoft.com/office/drawing/2014/main" id="{1CFAECB7-9C62-45BC-B5FB-E0EBF1C2A2D9}"/>
              </a:ext>
            </a:extLst>
          </p:cNvPr>
          <p:cNvSpPr/>
          <p:nvPr/>
        </p:nvSpPr>
        <p:spPr>
          <a:xfrm>
            <a:off x="5597911" y="249473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Left 8">
            <a:extLst>
              <a:ext uri="{FF2B5EF4-FFF2-40B4-BE49-F238E27FC236}">
                <a16:creationId xmlns:a16="http://schemas.microsoft.com/office/drawing/2014/main" id="{2B965D54-9534-4BDA-94E0-84A5B09808F4}"/>
              </a:ext>
            </a:extLst>
          </p:cNvPr>
          <p:cNvSpPr/>
          <p:nvPr/>
        </p:nvSpPr>
        <p:spPr>
          <a:xfrm>
            <a:off x="5819077" y="387583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Left 9">
            <a:extLst>
              <a:ext uri="{FF2B5EF4-FFF2-40B4-BE49-F238E27FC236}">
                <a16:creationId xmlns:a16="http://schemas.microsoft.com/office/drawing/2014/main" id="{64EF092B-AA65-482E-8A03-305C2144271E}"/>
              </a:ext>
            </a:extLst>
          </p:cNvPr>
          <p:cNvSpPr/>
          <p:nvPr/>
        </p:nvSpPr>
        <p:spPr>
          <a:xfrm>
            <a:off x="5597911" y="5481052"/>
            <a:ext cx="1431073" cy="3693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5B18610-BF64-469B-A0BB-6F86021100F7}"/>
              </a:ext>
            </a:extLst>
          </p:cNvPr>
          <p:cNvSpPr txBox="1"/>
          <p:nvPr/>
        </p:nvSpPr>
        <p:spPr>
          <a:xfrm>
            <a:off x="7250150" y="2475005"/>
            <a:ext cx="2964367" cy="369332"/>
          </a:xfrm>
          <a:prstGeom prst="rect">
            <a:avLst/>
          </a:prstGeom>
          <a:solidFill>
            <a:schemeClr val="tx2">
              <a:lumMod val="40000"/>
              <a:lumOff val="60000"/>
            </a:schemeClr>
          </a:solidFill>
        </p:spPr>
        <p:txBody>
          <a:bodyPr wrap="square" rtlCol="0">
            <a:spAutoFit/>
          </a:bodyPr>
          <a:lstStyle/>
          <a:p>
            <a:r>
              <a:rPr lang="en-GB" dirty="0"/>
              <a:t>A ‘get up and move’ song</a:t>
            </a:r>
          </a:p>
        </p:txBody>
      </p:sp>
      <p:sp>
        <p:nvSpPr>
          <p:cNvPr id="12" name="TextBox 11">
            <a:extLst>
              <a:ext uri="{FF2B5EF4-FFF2-40B4-BE49-F238E27FC236}">
                <a16:creationId xmlns:a16="http://schemas.microsoft.com/office/drawing/2014/main" id="{F9ABEF56-91D0-45E5-BA53-16968A1E8103}"/>
              </a:ext>
            </a:extLst>
          </p:cNvPr>
          <p:cNvSpPr txBox="1"/>
          <p:nvPr/>
        </p:nvSpPr>
        <p:spPr>
          <a:xfrm>
            <a:off x="7437862" y="3828998"/>
            <a:ext cx="1973767" cy="369332"/>
          </a:xfrm>
          <a:prstGeom prst="rect">
            <a:avLst/>
          </a:prstGeom>
          <a:solidFill>
            <a:schemeClr val="tx2">
              <a:lumMod val="40000"/>
              <a:lumOff val="60000"/>
            </a:schemeClr>
          </a:solidFill>
        </p:spPr>
        <p:txBody>
          <a:bodyPr wrap="square" rtlCol="0">
            <a:spAutoFit/>
          </a:bodyPr>
          <a:lstStyle/>
          <a:p>
            <a:r>
              <a:rPr lang="en-GB" dirty="0"/>
              <a:t>Sources of light</a:t>
            </a:r>
          </a:p>
        </p:txBody>
      </p:sp>
      <p:sp>
        <p:nvSpPr>
          <p:cNvPr id="13" name="TextBox 12">
            <a:extLst>
              <a:ext uri="{FF2B5EF4-FFF2-40B4-BE49-F238E27FC236}">
                <a16:creationId xmlns:a16="http://schemas.microsoft.com/office/drawing/2014/main" id="{A3E56174-84F8-4C87-BFAC-E4C31A200DA4}"/>
              </a:ext>
            </a:extLst>
          </p:cNvPr>
          <p:cNvSpPr txBox="1"/>
          <p:nvPr/>
        </p:nvSpPr>
        <p:spPr>
          <a:xfrm>
            <a:off x="7437863" y="5461901"/>
            <a:ext cx="2129883" cy="369332"/>
          </a:xfrm>
          <a:prstGeom prst="rect">
            <a:avLst/>
          </a:prstGeom>
          <a:solidFill>
            <a:schemeClr val="tx2">
              <a:lumMod val="40000"/>
              <a:lumOff val="60000"/>
            </a:schemeClr>
          </a:solidFill>
        </p:spPr>
        <p:txBody>
          <a:bodyPr wrap="square" rtlCol="0">
            <a:spAutoFit/>
          </a:bodyPr>
          <a:lstStyle/>
          <a:p>
            <a:r>
              <a:rPr lang="en-GB" dirty="0"/>
              <a:t>Seeing in the dark</a:t>
            </a:r>
          </a:p>
        </p:txBody>
      </p:sp>
    </p:spTree>
    <p:extLst>
      <p:ext uri="{BB962C8B-B14F-4D97-AF65-F5344CB8AC3E}">
        <p14:creationId xmlns:p14="http://schemas.microsoft.com/office/powerpoint/2010/main" val="1172405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C858D4-BB4B-4F35-BC72-09613AE31B6E}"/>
              </a:ext>
            </a:extLst>
          </p:cNvPr>
          <p:cNvPicPr>
            <a:picLocks noChangeAspect="1"/>
          </p:cNvPicPr>
          <p:nvPr/>
        </p:nvPicPr>
        <p:blipFill>
          <a:blip r:embed="rId2"/>
          <a:stretch>
            <a:fillRect/>
          </a:stretch>
        </p:blipFill>
        <p:spPr>
          <a:xfrm>
            <a:off x="1103972" y="654553"/>
            <a:ext cx="9411628" cy="5838825"/>
          </a:xfrm>
          <a:prstGeom prst="rect">
            <a:avLst/>
          </a:prstGeom>
        </p:spPr>
      </p:pic>
    </p:spTree>
    <p:extLst>
      <p:ext uri="{BB962C8B-B14F-4D97-AF65-F5344CB8AC3E}">
        <p14:creationId xmlns:p14="http://schemas.microsoft.com/office/powerpoint/2010/main" val="54615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31DE0B-C58B-4B44-939C-2B61D2898513}"/>
              </a:ext>
            </a:extLst>
          </p:cNvPr>
          <p:cNvPicPr>
            <a:picLocks noChangeAspect="1"/>
          </p:cNvPicPr>
          <p:nvPr/>
        </p:nvPicPr>
        <p:blipFill rotWithShape="1">
          <a:blip r:embed="rId2"/>
          <a:srcRect t="15730"/>
          <a:stretch/>
        </p:blipFill>
        <p:spPr>
          <a:xfrm>
            <a:off x="20" y="-22"/>
            <a:ext cx="12191977" cy="6858022"/>
          </a:xfrm>
          <a:prstGeom prst="rect">
            <a:avLst/>
          </a:prstGeom>
        </p:spPr>
      </p:pic>
      <p:sp>
        <p:nvSpPr>
          <p:cNvPr id="2" name="TextBox 1">
            <a:extLst>
              <a:ext uri="{FF2B5EF4-FFF2-40B4-BE49-F238E27FC236}">
                <a16:creationId xmlns:a16="http://schemas.microsoft.com/office/drawing/2014/main" id="{345E3FF3-96F8-4354-9B73-81EF19A2E30A}"/>
              </a:ext>
            </a:extLst>
          </p:cNvPr>
          <p:cNvSpPr txBox="1"/>
          <p:nvPr/>
        </p:nvSpPr>
        <p:spPr>
          <a:xfrm>
            <a:off x="1260088" y="643468"/>
            <a:ext cx="5591974" cy="1709440"/>
          </a:xfrm>
          <a:prstGeom prst="rect">
            <a:avLst/>
          </a:prstGeom>
        </p:spPr>
        <p:txBody>
          <a:bodyPr vert="horz" lIns="91440" tIns="45720" rIns="91440" bIns="45720" rtlCol="0" anchor="t">
            <a:normAutofit fontScale="62500" lnSpcReduction="20000"/>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5200" b="1" i="0" u="none" strike="noStrike" kern="1200" cap="none" spc="0" normalizeH="0" baseline="0" noProof="0" dirty="0">
                <a:ln>
                  <a:noFill/>
                </a:ln>
                <a:solidFill>
                  <a:srgbClr val="44546A">
                    <a:lumMod val="75000"/>
                  </a:srgbClr>
                </a:solidFill>
                <a:effectLst/>
                <a:uLnTx/>
                <a:uFillTx/>
                <a:latin typeface="Calibri Light" panose="020F0302020204030204"/>
                <a:ea typeface="+mn-ea"/>
                <a:cs typeface="+mn-cs"/>
              </a:rPr>
              <a:t> Follow the link for Today’s Worship</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5200" b="1" dirty="0">
                <a:solidFill>
                  <a:srgbClr val="44546A">
                    <a:lumMod val="75000"/>
                  </a:srgbClr>
                </a:solidFill>
                <a:latin typeface="Calibri Light" panose="020F0302020204030204"/>
              </a:rPr>
              <a:t>This can be found in the</a:t>
            </a:r>
          </a:p>
          <a:p>
            <a:pPr marL="0" marR="0" lvl="0" indent="0" algn="ctr" defTabSz="914400" rtl="0" eaLnBrk="1" fontAlgn="auto" latinLnBrk="0" hangingPunct="1">
              <a:lnSpc>
                <a:spcPct val="90000"/>
              </a:lnSpc>
              <a:spcBef>
                <a:spcPct val="0"/>
              </a:spcBef>
              <a:spcAft>
                <a:spcPts val="600"/>
              </a:spcAft>
              <a:buClrTx/>
              <a:buSzTx/>
              <a:buFontTx/>
              <a:buNone/>
              <a:tabLst/>
              <a:defRPr/>
            </a:pPr>
            <a:r>
              <a:rPr lang="en-US" sz="5200" b="1" dirty="0">
                <a:solidFill>
                  <a:srgbClr val="44546A">
                    <a:lumMod val="75000"/>
                  </a:srgbClr>
                </a:solidFill>
                <a:latin typeface="Calibri Light" panose="020F0302020204030204"/>
              </a:rPr>
              <a:t> ‘Whole School’ folder.</a:t>
            </a:r>
            <a:endParaRPr kumimoji="0" lang="en-US" sz="5200" b="1" i="0" u="none" strike="noStrike" kern="1200" cap="none" spc="0" normalizeH="0" baseline="0" noProof="0" dirty="0">
              <a:ln>
                <a:noFill/>
              </a:ln>
              <a:solidFill>
                <a:srgbClr val="44546A">
                  <a:lumMod val="75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3744281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A9CF4D-11B1-42B9-B7F8-52C81A038B60}"/>
              </a:ext>
            </a:extLst>
          </p:cNvPr>
          <p:cNvSpPr txBox="1"/>
          <p:nvPr/>
        </p:nvSpPr>
        <p:spPr>
          <a:xfrm>
            <a:off x="747823" y="1052623"/>
            <a:ext cx="10696354" cy="5324535"/>
          </a:xfrm>
          <a:prstGeom prst="rect">
            <a:avLst/>
          </a:prstGeom>
          <a:noFill/>
          <a:ln>
            <a:noFill/>
          </a:ln>
        </p:spPr>
        <p:txBody>
          <a:bodyPr wrap="square" rtlCol="0">
            <a:spAutoFit/>
          </a:bodyPr>
          <a:lstStyle/>
          <a:p>
            <a:pPr algn="ctr"/>
            <a:r>
              <a:rPr lang="en-GB" dirty="0"/>
              <a:t>Have a super day, give of your best and please send me an e mail this afternoon with examples of your work.</a:t>
            </a:r>
          </a:p>
          <a:p>
            <a:pPr algn="ctr"/>
            <a:endParaRPr lang="en-GB" dirty="0"/>
          </a:p>
          <a:p>
            <a:pPr algn="ctr"/>
            <a:endParaRPr lang="en-GB" dirty="0"/>
          </a:p>
          <a:p>
            <a:pPr algn="ctr"/>
            <a:endParaRPr lang="en-GB" dirty="0"/>
          </a:p>
          <a:p>
            <a:pPr algn="ctr"/>
            <a:endParaRPr lang="en-GB" dirty="0"/>
          </a:p>
          <a:p>
            <a:pPr algn="ctr"/>
            <a:r>
              <a:rPr lang="en-GB" sz="2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teacher@kingslandengland.hereford.sch.uk</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dirty="0"/>
          </a:p>
          <a:p>
            <a:pPr algn="ctr"/>
            <a:r>
              <a:rPr lang="en-GB" dirty="0"/>
              <a:t>In the subject line could you have :</a:t>
            </a:r>
          </a:p>
          <a:p>
            <a:pPr algn="ctr"/>
            <a:endParaRPr lang="en-GB" dirty="0"/>
          </a:p>
          <a:p>
            <a:pPr algn="ctr"/>
            <a:r>
              <a:rPr lang="en-GB" dirty="0"/>
              <a:t>     </a:t>
            </a:r>
            <a:r>
              <a:rPr lang="en-GB" sz="2400" b="1" dirty="0">
                <a:solidFill>
                  <a:srgbClr val="0070C0"/>
                </a:solidFill>
              </a:rPr>
              <a:t>Year 3  and  name of  your child</a:t>
            </a:r>
          </a:p>
          <a:p>
            <a:pPr algn="ctr"/>
            <a:endParaRPr lang="en-GB" dirty="0"/>
          </a:p>
          <a:p>
            <a:pPr algn="ctr"/>
            <a:endParaRPr lang="en-GB" dirty="0"/>
          </a:p>
          <a:p>
            <a:pPr algn="ctr"/>
            <a:endParaRPr lang="en-GB" dirty="0"/>
          </a:p>
          <a:p>
            <a:pPr algn="ctr"/>
            <a:r>
              <a:rPr lang="en-GB" dirty="0"/>
              <a:t>Please only send </a:t>
            </a:r>
            <a:r>
              <a:rPr lang="en-GB" b="1" dirty="0"/>
              <a:t>one email a day </a:t>
            </a:r>
            <a:r>
              <a:rPr lang="en-GB" dirty="0"/>
              <a:t>with either attachments or a photo of work completed. </a:t>
            </a:r>
          </a:p>
          <a:p>
            <a:pPr algn="ctr"/>
            <a:endParaRPr lang="en-GB" dirty="0"/>
          </a:p>
          <a:p>
            <a:endParaRPr lang="en-GB" dirty="0"/>
          </a:p>
          <a:p>
            <a:endParaRPr lang="en-GB" dirty="0"/>
          </a:p>
          <a:p>
            <a:endParaRPr lang="en-GB" dirty="0"/>
          </a:p>
        </p:txBody>
      </p:sp>
    </p:spTree>
    <p:extLst>
      <p:ext uri="{BB962C8B-B14F-4D97-AF65-F5344CB8AC3E}">
        <p14:creationId xmlns:p14="http://schemas.microsoft.com/office/powerpoint/2010/main" val="136987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635</Words>
  <Application>Microsoft Office PowerPoint</Application>
  <PresentationFormat>Widescreen</PresentationFormat>
  <Paragraphs>93</Paragraphs>
  <Slides>13</Slides>
  <Notes>0</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Abadi</vt:lpstr>
      <vt:lpstr>Arial</vt:lpstr>
      <vt:lpstr>Arial Nova</vt:lpstr>
      <vt:lpstr>Calibri</vt:lpstr>
      <vt:lpstr>Calibri Light</vt:lpstr>
      <vt:lpstr>Comic Sans MS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Smith</dc:creator>
  <cp:lastModifiedBy>Caroline Smith</cp:lastModifiedBy>
  <cp:revision>4</cp:revision>
  <dcterms:created xsi:type="dcterms:W3CDTF">2021-01-12T11:25:20Z</dcterms:created>
  <dcterms:modified xsi:type="dcterms:W3CDTF">2021-01-12T12:19:03Z</dcterms:modified>
</cp:coreProperties>
</file>