
<file path=[Content_Types].xml><?xml version="1.0" encoding="utf-8"?>
<Types xmlns="http://schemas.openxmlformats.org/package/2006/content-types">
  <Default Extension="png" ContentType="image/png"/>
  <Default Extension="bin" ContentType="application/vnd.ms-office.activeX"/>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activeX/activeX1.xml" ContentType="application/vnd.ms-office.activeX+xml"/>
  <Override PartName="/ppt/activeX/activeX2.xml" ContentType="application/vnd.ms-office.activeX+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259" r:id="rId3"/>
    <p:sldId id="318" r:id="rId4"/>
    <p:sldId id="293" r:id="rId5"/>
    <p:sldId id="305" r:id="rId6"/>
    <p:sldId id="294" r:id="rId7"/>
    <p:sldId id="298" r:id="rId8"/>
    <p:sldId id="299" r:id="rId9"/>
    <p:sldId id="300" r:id="rId10"/>
    <p:sldId id="257" r:id="rId11"/>
    <p:sldId id="270" r:id="rId12"/>
    <p:sldId id="281" r:id="rId13"/>
    <p:sldId id="309" r:id="rId14"/>
    <p:sldId id="310" r:id="rId15"/>
    <p:sldId id="287" r:id="rId16"/>
    <p:sldId id="306" r:id="rId17"/>
    <p:sldId id="286" r:id="rId18"/>
    <p:sldId id="307" r:id="rId19"/>
    <p:sldId id="289" r:id="rId20"/>
    <p:sldId id="308" r:id="rId21"/>
    <p:sldId id="301" r:id="rId22"/>
    <p:sldId id="263" r:id="rId23"/>
    <p:sldId id="264" r:id="rId24"/>
    <p:sldId id="302" r:id="rId25"/>
    <p:sldId id="303" r:id="rId26"/>
    <p:sldId id="319" r:id="rId27"/>
    <p:sldId id="313" r:id="rId28"/>
    <p:sldId id="265" r:id="rId29"/>
    <p:sldId id="296" r:id="rId30"/>
    <p:sldId id="31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3" autoAdjust="0"/>
    <p:restoredTop sz="94660"/>
  </p:normalViewPr>
  <p:slideViewPr>
    <p:cSldViewPr snapToGrid="0">
      <p:cViewPr varScale="1">
        <p:scale>
          <a:sx n="69" d="100"/>
          <a:sy n="69"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activeX1.xml><?xml version="1.0" encoding="utf-8"?>
<ax:ocx xmlns:ax="http://schemas.microsoft.com/office/2006/activeX" xmlns:r="http://schemas.openxmlformats.org/officeDocument/2006/relationships" ax:classid="{8BD21D10-EC42-11CE-9E0D-00AA006002F3}" ax:persistence="persistStorage" r:id="rId1"/>
</file>

<file path=ppt/activeX/activeX2.xml><?xml version="1.0" encoding="utf-8"?>
<ax:ocx xmlns:ax="http://schemas.microsoft.com/office/2006/activeX" xmlns:r="http://schemas.openxmlformats.org/officeDocument/2006/relationships" ax:classid="{8BD21D10-EC42-11CE-9E0D-00AA006002F3}"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1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2/11/2021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2/11/2021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s://pixabay.com/en/rainbow-default-colors-948520/"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4.png"/><Relationship Id="rId2" Type="http://schemas.openxmlformats.org/officeDocument/2006/relationships/image" Target="../media/image2.jp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vimeo.com/49791946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s://pixabay.com/en/rainbow-default-colors-948520/"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4" Type="http://schemas.openxmlformats.org/officeDocument/2006/relationships/hyperlink" Target="http://www.pngall.com/sunshine-png"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4.png"/><Relationship Id="rId4" Type="http://schemas.openxmlformats.org/officeDocument/2006/relationships/hyperlink" Target="http://www.pngall.com/sunshine-png"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hyperlink" Target="https://tscpl.org/kids-library/parents"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4.png"/><Relationship Id="rId5" Type="http://schemas.openxmlformats.org/officeDocument/2006/relationships/hyperlink" Target="https://pixabay.com/en/rainbow-default-colors-948520/" TargetMode="Externa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hyperlink" Target="http://www.pngall.com/sunshine-png" TargetMode="Externa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hyperlink" Target="http://neophilosophical.blogspot.com/2013/01/an-ethical-solution-to-terminal-problem.html" TargetMode="External"/><Relationship Id="rId2" Type="http://schemas.openxmlformats.org/officeDocument/2006/relationships/image" Target="../media/image16.jp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creativecommons.org/licenses/by/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hyperlink" Target="https://pixabay.com/en/rainbow-default-colors-948520/"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control" Target="../activeX/activeX2.xml"/><Relationship Id="rId7" Type="http://schemas.openxmlformats.org/officeDocument/2006/relationships/hyperlink" Target="https://pixabay.com/en/rainbow-default-colors-948520/" TargetMode="External"/><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hyperlink" Target="https://pixabay.com/en/rainbow-default-colors-948520/" TargetMode="Externa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hyperlink" Target="http://www.pngall.com/sunshine-png"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vimeo.com/497919464"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7.png"/><Relationship Id="rId1" Type="http://schemas.openxmlformats.org/officeDocument/2006/relationships/slideLayout" Target="../slideLayouts/slideLayout2.xml"/><Relationship Id="rId5" Type="http://schemas.openxmlformats.org/officeDocument/2006/relationships/hyperlink" Target="https://youtu.be/jxNJ-iXNcds" TargetMode="External"/><Relationship Id="rId4" Type="http://schemas.openxmlformats.org/officeDocument/2006/relationships/hyperlink" Target="http://www.writerightwords.com/worship-is-a-posture/"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mailto:teacher@kingslandengland.hereford.sch.uk" TargetMode="External"/><Relationship Id="rId2" Type="http://schemas.openxmlformats.org/officeDocument/2006/relationships/hyperlink" Target="https://www.youtube.com/watch?v=I1XAVlur-y0" TargetMode="External"/><Relationship Id="rId1" Type="http://schemas.openxmlformats.org/officeDocument/2006/relationships/slideLayout" Target="../slideLayouts/slideLayout2.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766916" y="841953"/>
            <a:ext cx="10586884" cy="5531138"/>
          </a:xfrm>
        </p:spPr>
        <p:txBody>
          <a:bodyPr>
            <a:norm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4" name="Picture 3">
            <a:extLst>
              <a:ext uri="{FF2B5EF4-FFF2-40B4-BE49-F238E27FC236}">
                <a16:creationId xmlns:a16="http://schemas.microsoft.com/office/drawing/2014/main" id="{752D25EF-1B2B-451A-BBDA-836CAA648B9D}"/>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066371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Friday 12</a:t>
            </a:r>
            <a:r>
              <a:rPr lang="en-GB" baseline="30000" dirty="0">
                <a:solidFill>
                  <a:srgbClr val="FF0000"/>
                </a:solidFill>
                <a:latin typeface="Comic Sans MS" panose="030F0702030302020204" pitchFamily="66" charset="0"/>
              </a:rPr>
              <a:t>th</a:t>
            </a:r>
            <a:r>
              <a:rPr lang="en-GB" dirty="0">
                <a:solidFill>
                  <a:srgbClr val="FF0000"/>
                </a:solidFill>
                <a:latin typeface="Comic Sans MS" panose="030F0702030302020204" pitchFamily="66" charset="0"/>
              </a:rPr>
              <a:t> February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endParaRPr lang="en-GB" sz="2400" i="1" u="sng" dirty="0">
              <a:solidFill>
                <a:srgbClr val="FFC000"/>
              </a:solidFill>
              <a:latin typeface="Comic Sans MS" panose="030F0702030302020204" pitchFamily="66" charset="0"/>
            </a:endParaRPr>
          </a:p>
          <a:p>
            <a:pPr marL="0" indent="0">
              <a:buNone/>
            </a:pPr>
            <a:r>
              <a:rPr lang="en-GB" i="1" dirty="0">
                <a:solidFill>
                  <a:srgbClr val="FFC000"/>
                </a:solidFill>
                <a:latin typeface="Comic Sans MS" panose="030F0702030302020204" pitchFamily="66" charset="0"/>
              </a:rPr>
              <a:t>For maths you need to be able to see or have a copy of the Subtraction Revision grid. For RWI you need the red words to spell sheet and lines for spelling words.</a:t>
            </a:r>
            <a:endParaRPr lang="en-US" i="1"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300416500"/>
              </p:ext>
            </p:extLst>
          </p:nvPr>
        </p:nvGraphicFramePr>
        <p:xfrm>
          <a:off x="838200" y="4068775"/>
          <a:ext cx="10245439" cy="2105891"/>
        </p:xfrm>
        <a:graphic>
          <a:graphicData uri="http://schemas.openxmlformats.org/drawingml/2006/table">
            <a:tbl>
              <a:tblPr firstRow="1" bandRow="1">
                <a:tableStyleId>{5C22544A-7EE6-4342-B048-85BDC9FD1C3A}</a:tableStyleId>
              </a:tblPr>
              <a:tblGrid>
                <a:gridCol w="853787">
                  <a:extLst>
                    <a:ext uri="{9D8B030D-6E8A-4147-A177-3AD203B41FA5}">
                      <a16:colId xmlns:a16="http://schemas.microsoft.com/office/drawing/2014/main" val="1057356747"/>
                    </a:ext>
                  </a:extLst>
                </a:gridCol>
                <a:gridCol w="1451071">
                  <a:extLst>
                    <a:ext uri="{9D8B030D-6E8A-4147-A177-3AD203B41FA5}">
                      <a16:colId xmlns:a16="http://schemas.microsoft.com/office/drawing/2014/main" val="2036603641"/>
                    </a:ext>
                  </a:extLst>
                </a:gridCol>
                <a:gridCol w="1492591">
                  <a:extLst>
                    <a:ext uri="{9D8B030D-6E8A-4147-A177-3AD203B41FA5}">
                      <a16:colId xmlns:a16="http://schemas.microsoft.com/office/drawing/2014/main" val="3670510117"/>
                    </a:ext>
                  </a:extLst>
                </a:gridCol>
                <a:gridCol w="298518">
                  <a:extLst>
                    <a:ext uri="{9D8B030D-6E8A-4147-A177-3AD203B41FA5}">
                      <a16:colId xmlns:a16="http://schemas.microsoft.com/office/drawing/2014/main" val="853626756"/>
                    </a:ext>
                  </a:extLst>
                </a:gridCol>
                <a:gridCol w="2340383">
                  <a:extLst>
                    <a:ext uri="{9D8B030D-6E8A-4147-A177-3AD203B41FA5}">
                      <a16:colId xmlns:a16="http://schemas.microsoft.com/office/drawing/2014/main" val="1405776208"/>
                    </a:ext>
                  </a:extLst>
                </a:gridCol>
                <a:gridCol w="322399">
                  <a:extLst>
                    <a:ext uri="{9D8B030D-6E8A-4147-A177-3AD203B41FA5}">
                      <a16:colId xmlns:a16="http://schemas.microsoft.com/office/drawing/2014/main" val="3688789344"/>
                    </a:ext>
                  </a:extLst>
                </a:gridCol>
                <a:gridCol w="1623939">
                  <a:extLst>
                    <a:ext uri="{9D8B030D-6E8A-4147-A177-3AD203B41FA5}">
                      <a16:colId xmlns:a16="http://schemas.microsoft.com/office/drawing/2014/main" val="1246538563"/>
                    </a:ext>
                  </a:extLst>
                </a:gridCol>
                <a:gridCol w="859732">
                  <a:extLst>
                    <a:ext uri="{9D8B030D-6E8A-4147-A177-3AD203B41FA5}">
                      <a16:colId xmlns:a16="http://schemas.microsoft.com/office/drawing/2014/main" val="1958461331"/>
                    </a:ext>
                  </a:extLst>
                </a:gridCol>
                <a:gridCol w="1003019">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air,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ou</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oy</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ctr"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ow – brown cow</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A Bad Fox</a:t>
                      </a:r>
                      <a:endParaRPr lang="en-US" sz="10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a:solidFill>
                            <a:schemeClr val="accent2"/>
                          </a:solidFill>
                          <a:effectLst/>
                          <a:latin typeface="Comic Sans MS" panose="030F0702030302020204" pitchFamily="66" charset="0"/>
                          <a:ea typeface="Calibri" panose="020F0502020204030204" pitchFamily="34" charset="0"/>
                          <a:cs typeface="Times New Roman" panose="02020603050405020304" pitchFamily="18" charset="0"/>
                        </a:rPr>
                        <a:t>A Bad Fright</a:t>
                      </a:r>
                      <a:endParaRPr lang="en-US" sz="10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-Big Write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S</a:t>
                      </a:r>
                      <a:r>
                        <a:rPr lang="en-US" sz="800" dirty="0">
                          <a:effectLst/>
                          <a:latin typeface="Comic Sans MS" panose="030F0702030302020204" pitchFamily="66" charset="0"/>
                          <a:ea typeface="Calibri" panose="020F0502020204030204" pitchFamily="34" charset="0"/>
                          <a:cs typeface="Times New Roman" panose="02020603050405020304" pitchFamily="18" charset="0"/>
                        </a:rPr>
                        <a:t>subtraction crossing 10</a:t>
                      </a: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latin typeface="Comic Sans MS" panose="030F0702030302020204" pitchFamily="66" charset="0"/>
                          <a:hlinkClick r:id="rId4"/>
                        </a:rPr>
                        <a:t>https://vimeo.com/497919464</a:t>
                      </a:r>
                      <a:endParaRPr lang="en-GB" sz="800" dirty="0">
                        <a:latin typeface="Comic Sans MS" panose="030F0702030302020204" pitchFamily="66"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worksheet</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PE and Golden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Big Joe</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10" name="Picture 9">
            <a:extLst>
              <a:ext uri="{FF2B5EF4-FFF2-40B4-BE49-F238E27FC236}">
                <a16:creationId xmlns:a16="http://schemas.microsoft.com/office/drawing/2014/main" id="{455759E2-5C1F-490C-97B4-308BB054A767}"/>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863282" y="5455920"/>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279120" y="4833681"/>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298169" y="5121721"/>
            <a:ext cx="180975" cy="184785"/>
          </a:xfrm>
          <a:prstGeom prst="rect">
            <a:avLst/>
          </a:prstGeom>
        </p:spPr>
      </p:pic>
      <p:pic>
        <p:nvPicPr>
          <p:cNvPr id="13" name="Picture 12">
            <a:extLst>
              <a:ext uri="{FF2B5EF4-FFF2-40B4-BE49-F238E27FC236}">
                <a16:creationId xmlns:a16="http://schemas.microsoft.com/office/drawing/2014/main" id="{02B797F0-AFED-48D2-9303-EB77251118EB}"/>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1810739" y="4833681"/>
            <a:ext cx="219075" cy="106680"/>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 Bad Fox                                A Bad Fright   </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057557"/>
            <a:ext cx="2126672" cy="1381778"/>
          </a:xfrm>
          <a:prstGeom prst="rect">
            <a:avLst/>
          </a:prstGeom>
        </p:spPr>
      </p:pic>
      <p:pic>
        <p:nvPicPr>
          <p:cNvPr id="3" name="Picture 2">
            <a:extLst>
              <a:ext uri="{FF2B5EF4-FFF2-40B4-BE49-F238E27FC236}">
                <a16:creationId xmlns:a16="http://schemas.microsoft.com/office/drawing/2014/main" id="{421B1F2C-779D-40A5-B3FB-1840B97AE31E}"/>
              </a:ext>
            </a:extLst>
          </p:cNvPr>
          <p:cNvPicPr>
            <a:picLocks noChangeAspect="1"/>
          </p:cNvPicPr>
          <p:nvPr/>
        </p:nvPicPr>
        <p:blipFill>
          <a:blip r:embed="rId4"/>
          <a:stretch>
            <a:fillRect/>
          </a:stretch>
        </p:blipFill>
        <p:spPr>
          <a:xfrm>
            <a:off x="1018310" y="2310367"/>
            <a:ext cx="2126673" cy="1535328"/>
          </a:xfrm>
          <a:prstGeom prst="rect">
            <a:avLst/>
          </a:prstGeom>
        </p:spPr>
      </p:pic>
      <p:pic>
        <p:nvPicPr>
          <p:cNvPr id="6" name="Picture 5">
            <a:extLst>
              <a:ext uri="{FF2B5EF4-FFF2-40B4-BE49-F238E27FC236}">
                <a16:creationId xmlns:a16="http://schemas.microsoft.com/office/drawing/2014/main" id="{D229F604-FBBF-48DD-9C90-437A17DFE129}"/>
              </a:ext>
            </a:extLst>
          </p:cNvPr>
          <p:cNvPicPr>
            <a:picLocks noChangeAspect="1"/>
          </p:cNvPicPr>
          <p:nvPr/>
        </p:nvPicPr>
        <p:blipFill>
          <a:blip r:embed="rId5"/>
          <a:stretch>
            <a:fillRect/>
          </a:stretch>
        </p:blipFill>
        <p:spPr>
          <a:xfrm>
            <a:off x="6096000" y="2260221"/>
            <a:ext cx="2150548" cy="1535328"/>
          </a:xfrm>
          <a:prstGeom prst="rect">
            <a:avLst/>
          </a:prstGeom>
        </p:spPr>
      </p:pic>
    </p:spTree>
    <p:extLst>
      <p:ext uri="{BB962C8B-B14F-4D97-AF65-F5344CB8AC3E}">
        <p14:creationId xmlns:p14="http://schemas.microsoft.com/office/powerpoint/2010/main" val="2039502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302327" y="1057041"/>
            <a:ext cx="7772400" cy="1569659"/>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6700" u="sng" dirty="0">
              <a:solidFill>
                <a:srgbClr val="C00000"/>
              </a:solidFill>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328778" y="2930706"/>
            <a:ext cx="8248732" cy="2062103"/>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a:t>
            </a:r>
            <a:r>
              <a:rPr lang="en-GB" sz="3200" u="sng" dirty="0">
                <a:latin typeface="Comic Sans MS" panose="030F0702030302020204" pitchFamily="66" charset="0"/>
              </a:rPr>
              <a:t>read</a:t>
            </a:r>
            <a:r>
              <a:rPr lang="en-GB" sz="3200" dirty="0">
                <a:latin typeface="Comic Sans MS" panose="030F0702030302020204" pitchFamily="66" charset="0"/>
              </a:rPr>
              <a:t> through the green words and </a:t>
            </a:r>
            <a:r>
              <a:rPr lang="en-GB" sz="3200" u="sng" dirty="0">
                <a:latin typeface="Comic Sans MS" panose="030F0702030302020204" pitchFamily="66" charset="0"/>
              </a:rPr>
              <a:t>spell </a:t>
            </a:r>
            <a:r>
              <a:rPr lang="en-GB" sz="3200" dirty="0">
                <a:latin typeface="Comic Sans MS" panose="030F0702030302020204" pitchFamily="66" charset="0"/>
              </a:rPr>
              <a:t>some words. </a:t>
            </a:r>
            <a:endParaRPr lang="en-US" sz="3200" dirty="0">
              <a:latin typeface="Comic Sans MS" panose="030F0702030302020204" pitchFamily="66" charset="0"/>
            </a:endParaRPr>
          </a:p>
        </p:txBody>
      </p:sp>
      <p:pic>
        <p:nvPicPr>
          <p:cNvPr id="8" name="Picture 7">
            <a:extLst>
              <a:ext uri="{FF2B5EF4-FFF2-40B4-BE49-F238E27FC236}">
                <a16:creationId xmlns:a16="http://schemas.microsoft.com/office/drawing/2014/main" id="{2A62E01B-A633-46BA-91BA-C5E2970924D2}"/>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180174" y="753035"/>
            <a:ext cx="1162050" cy="552449"/>
          </a:xfrm>
          <a:prstGeom prst="rect">
            <a:avLst/>
          </a:prstGeom>
        </p:spPr>
      </p:pic>
    </p:spTree>
    <p:extLst>
      <p:ext uri="{BB962C8B-B14F-4D97-AF65-F5344CB8AC3E}">
        <p14:creationId xmlns:p14="http://schemas.microsoft.com/office/powerpoint/2010/main" val="2619122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154905" y="1057042"/>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328778" y="2837846"/>
            <a:ext cx="8248732" cy="2062103"/>
          </a:xfrm>
          <a:prstGeom prst="rect">
            <a:avLst/>
          </a:prstGeom>
          <a:noFill/>
        </p:spPr>
        <p:txBody>
          <a:bodyPr wrap="square" rtlCol="0">
            <a:spAutoFit/>
          </a:bodyPr>
          <a:lstStyle/>
          <a:p>
            <a:r>
              <a:rPr lang="en-GB" sz="3200" dirty="0">
                <a:latin typeface="Comic Sans MS" panose="030F0702030302020204" pitchFamily="66" charset="0"/>
              </a:rPr>
              <a:t>Today we are going to have a very brief start to our phonic session to </a:t>
            </a:r>
            <a:r>
              <a:rPr lang="en-GB" sz="3200" u="sng" dirty="0">
                <a:latin typeface="Comic Sans MS" panose="030F0702030302020204" pitchFamily="66" charset="0"/>
              </a:rPr>
              <a:t>read</a:t>
            </a:r>
            <a:r>
              <a:rPr lang="en-GB" sz="3200" dirty="0">
                <a:latin typeface="Comic Sans MS" panose="030F0702030302020204" pitchFamily="66" charset="0"/>
              </a:rPr>
              <a:t> through the green words and </a:t>
            </a:r>
            <a:r>
              <a:rPr lang="en-GB" sz="3200" u="sng" dirty="0">
                <a:latin typeface="Comic Sans MS" panose="030F0702030302020204" pitchFamily="66" charset="0"/>
              </a:rPr>
              <a:t>spell </a:t>
            </a:r>
            <a:r>
              <a:rPr lang="en-GB" sz="3200" dirty="0">
                <a:latin typeface="Comic Sans MS" panose="030F0702030302020204" pitchFamily="66" charset="0"/>
              </a:rPr>
              <a:t>some words.</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971634" y="753035"/>
            <a:ext cx="1069124" cy="1033753"/>
          </a:xfrm>
          <a:prstGeom prst="rect">
            <a:avLst/>
          </a:prstGeom>
        </p:spPr>
      </p:pic>
    </p:spTree>
    <p:extLst>
      <p:ext uri="{BB962C8B-B14F-4D97-AF65-F5344CB8AC3E}">
        <p14:creationId xmlns:p14="http://schemas.microsoft.com/office/powerpoint/2010/main" val="3484488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639125" y="2516678"/>
            <a:ext cx="8248732" cy="3539430"/>
          </a:xfrm>
          <a:prstGeom prst="rect">
            <a:avLst/>
          </a:prstGeom>
          <a:noFill/>
        </p:spPr>
        <p:txBody>
          <a:bodyPr wrap="square" rtlCol="0">
            <a:spAutoFit/>
          </a:bodyPr>
          <a:lstStyle/>
          <a:p>
            <a:r>
              <a:rPr lang="en-GB" sz="3200" dirty="0">
                <a:latin typeface="Comic Sans MS" panose="030F0702030302020204" pitchFamily="66" charset="0"/>
              </a:rPr>
              <a:t>Yesterday we had the Spelling Quiz.</a:t>
            </a:r>
          </a:p>
          <a:p>
            <a:r>
              <a:rPr lang="en-GB" sz="3200" dirty="0">
                <a:latin typeface="Comic Sans MS" panose="030F0702030302020204" pitchFamily="66" charset="0"/>
              </a:rPr>
              <a:t>I would like you to look back at your quiz and see which words (if any) you found a challenge.</a:t>
            </a:r>
          </a:p>
          <a:p>
            <a:endParaRPr lang="en-GB" sz="3200" dirty="0">
              <a:latin typeface="Comic Sans MS" panose="030F0702030302020204" pitchFamily="66" charset="0"/>
            </a:endParaRPr>
          </a:p>
          <a:p>
            <a:r>
              <a:rPr lang="en-GB" sz="3200" dirty="0">
                <a:latin typeface="Comic Sans MS" panose="030F0702030302020204" pitchFamily="66" charset="0"/>
              </a:rPr>
              <a:t>I would like you to practise these words 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Tree>
    <p:extLst>
      <p:ext uri="{BB962C8B-B14F-4D97-AF65-F5344CB8AC3E}">
        <p14:creationId xmlns:p14="http://schemas.microsoft.com/office/powerpoint/2010/main" val="773922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1163782" y="2356545"/>
            <a:ext cx="9864435" cy="4524315"/>
          </a:xfrm>
          <a:prstGeom prst="rect">
            <a:avLst/>
          </a:prstGeom>
          <a:noFill/>
        </p:spPr>
        <p:txBody>
          <a:bodyPr wrap="square" rtlCol="0">
            <a:spAutoFit/>
          </a:bodyPr>
          <a:lstStyle/>
          <a:p>
            <a:r>
              <a:rPr lang="en-GB" sz="3200" dirty="0">
                <a:latin typeface="Comic Sans MS" panose="030F0702030302020204" pitchFamily="66" charset="0"/>
              </a:rPr>
              <a:t>In the Friday file are the </a:t>
            </a:r>
            <a:r>
              <a:rPr lang="en-GB" sz="3200" dirty="0">
                <a:solidFill>
                  <a:srgbClr val="FF0000"/>
                </a:solidFill>
                <a:latin typeface="Comic Sans MS" panose="030F0702030302020204" pitchFamily="66" charset="0"/>
              </a:rPr>
              <a:t>red </a:t>
            </a:r>
            <a:r>
              <a:rPr lang="en-GB" sz="3200" dirty="0">
                <a:latin typeface="Comic Sans MS" panose="030F0702030302020204" pitchFamily="66" charset="0"/>
              </a:rPr>
              <a:t>(tricky) words that you have been</a:t>
            </a:r>
            <a:r>
              <a:rPr lang="en-US" sz="3200" dirty="0">
                <a:latin typeface="Comic Sans MS" panose="030F0702030302020204" pitchFamily="66" charset="0"/>
              </a:rPr>
              <a:t> reading in your RWI book this week.</a:t>
            </a:r>
          </a:p>
          <a:p>
            <a:endParaRPr lang="en-GB" sz="3200" dirty="0">
              <a:latin typeface="Comic Sans MS" panose="030F0702030302020204" pitchFamily="66" charset="0"/>
            </a:endParaRPr>
          </a:p>
          <a:p>
            <a:endParaRPr lang="en-GB" sz="3200" dirty="0">
              <a:latin typeface="Comic Sans MS" panose="030F0702030302020204" pitchFamily="66" charset="0"/>
            </a:endParaRPr>
          </a:p>
          <a:p>
            <a:endParaRPr lang="en-US" sz="3200" dirty="0">
              <a:latin typeface="Comic Sans MS" panose="030F0702030302020204" pitchFamily="66" charset="0"/>
            </a:endParaRPr>
          </a:p>
          <a:p>
            <a:r>
              <a:rPr lang="en-US" sz="3200" dirty="0">
                <a:latin typeface="Comic Sans MS" panose="030F0702030302020204" pitchFamily="66" charset="0"/>
              </a:rPr>
              <a:t> </a:t>
            </a:r>
          </a:p>
          <a:p>
            <a:r>
              <a:rPr lang="en-GB" sz="3200" dirty="0">
                <a:latin typeface="Comic Sans MS" panose="030F0702030302020204" pitchFamily="66" charset="0"/>
              </a:rPr>
              <a:t>I</a:t>
            </a:r>
            <a:r>
              <a:rPr lang="en-US" sz="3200" dirty="0">
                <a:latin typeface="Comic Sans MS" panose="030F0702030302020204" pitchFamily="66" charset="0"/>
              </a:rPr>
              <a:t> would now like you to try to learn how to spell these words </a:t>
            </a:r>
            <a:r>
              <a:rPr lang="en-GB" sz="3200" dirty="0">
                <a:latin typeface="Comic Sans MS" panose="030F0702030302020204" pitchFamily="66" charset="0"/>
              </a:rPr>
              <a:t>so you are able to spell them with ease.</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pic>
        <p:nvPicPr>
          <p:cNvPr id="9" name="Picture 8">
            <a:extLst>
              <a:ext uri="{FF2B5EF4-FFF2-40B4-BE49-F238E27FC236}">
                <a16:creationId xmlns:a16="http://schemas.microsoft.com/office/drawing/2014/main" id="{48812186-B71A-47B0-AF1D-07DE8AF3E18A}"/>
              </a:ext>
            </a:extLst>
          </p:cNvPr>
          <p:cNvPicPr>
            <a:picLocks noChangeAspect="1"/>
          </p:cNvPicPr>
          <p:nvPr/>
        </p:nvPicPr>
        <p:blipFill>
          <a:blip r:embed="rId7"/>
          <a:stretch>
            <a:fillRect/>
          </a:stretch>
        </p:blipFill>
        <p:spPr>
          <a:xfrm>
            <a:off x="4280189" y="3602936"/>
            <a:ext cx="2966603" cy="1593865"/>
          </a:xfrm>
          <a:prstGeom prst="rect">
            <a:avLst/>
          </a:prstGeom>
        </p:spPr>
      </p:pic>
    </p:spTree>
    <p:extLst>
      <p:ext uri="{BB962C8B-B14F-4D97-AF65-F5344CB8AC3E}">
        <p14:creationId xmlns:p14="http://schemas.microsoft.com/office/powerpoint/2010/main" val="20594729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70397" y="1309448"/>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96039" y="1463362"/>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810490" y="2264269"/>
            <a:ext cx="10792693" cy="4031873"/>
          </a:xfrm>
          <a:prstGeom prst="rect">
            <a:avLst/>
          </a:prstGeom>
        </p:spPr>
        <p:txBody>
          <a:bodyPr wrap="square">
            <a:spAutoFit/>
          </a:bodyPr>
          <a:lstStyle/>
          <a:p>
            <a:pPr lvl="0"/>
            <a:r>
              <a:rPr lang="en-US" sz="3200" dirty="0">
                <a:solidFill>
                  <a:prstClr val="black"/>
                </a:solidFill>
                <a:latin typeface="Comic Sans MS" panose="030F0702030302020204" pitchFamily="66" charset="0"/>
              </a:rPr>
              <a:t>Look at the words in the Look and Say column. You need to take your time to </a:t>
            </a:r>
            <a:r>
              <a:rPr lang="en-US" sz="3200" dirty="0">
                <a:solidFill>
                  <a:srgbClr val="00B050"/>
                </a:solidFill>
                <a:latin typeface="Comic Sans MS" panose="030F0702030302020204" pitchFamily="66" charset="0"/>
              </a:rPr>
              <a:t>look</a:t>
            </a:r>
            <a:r>
              <a:rPr lang="en-US" sz="3200" dirty="0">
                <a:solidFill>
                  <a:prstClr val="black"/>
                </a:solidFill>
                <a:latin typeface="Comic Sans MS" panose="030F0702030302020204" pitchFamily="66" charset="0"/>
              </a:rPr>
              <a:t> at each word, </a:t>
            </a:r>
            <a:r>
              <a:rPr lang="en-US" sz="3200" dirty="0">
                <a:solidFill>
                  <a:srgbClr val="00B050"/>
                </a:solidFill>
                <a:latin typeface="Comic Sans MS" panose="030F0702030302020204" pitchFamily="66" charset="0"/>
              </a:rPr>
              <a:t>say the letters </a:t>
            </a:r>
            <a:r>
              <a:rPr lang="en-US" sz="3200" dirty="0">
                <a:solidFill>
                  <a:prstClr val="black"/>
                </a:solidFill>
                <a:latin typeface="Comic Sans MS" panose="030F0702030302020204" pitchFamily="66" charset="0"/>
              </a:rPr>
              <a:t>out loud, </a:t>
            </a:r>
            <a:r>
              <a:rPr lang="en-US" sz="3200" dirty="0">
                <a:solidFill>
                  <a:srgbClr val="00B050"/>
                </a:solidFill>
                <a:latin typeface="Comic Sans MS" panose="030F0702030302020204" pitchFamily="66" charset="0"/>
              </a:rPr>
              <a:t>look at the shape </a:t>
            </a:r>
            <a:r>
              <a:rPr lang="en-US" sz="3200" dirty="0">
                <a:solidFill>
                  <a:prstClr val="black"/>
                </a:solidFill>
                <a:latin typeface="Comic Sans MS" panose="030F0702030302020204" pitchFamily="66" charset="0"/>
              </a:rPr>
              <a:t>of the word and try to </a:t>
            </a:r>
            <a:r>
              <a:rPr lang="en-US" sz="3200" dirty="0">
                <a:solidFill>
                  <a:srgbClr val="00B050"/>
                </a:solidFill>
                <a:latin typeface="Comic Sans MS" panose="030F0702030302020204" pitchFamily="66" charset="0"/>
              </a:rPr>
              <a:t>write it in the air</a:t>
            </a:r>
            <a:r>
              <a:rPr lang="en-US" sz="3200" dirty="0">
                <a:solidFill>
                  <a:prstClr val="black"/>
                </a:solidFill>
                <a:latin typeface="Comic Sans MS" panose="030F0702030302020204" pitchFamily="66" charset="0"/>
              </a:rPr>
              <a:t>. </a:t>
            </a:r>
            <a:r>
              <a:rPr lang="en-US" sz="3200" u="sng" dirty="0">
                <a:solidFill>
                  <a:prstClr val="black"/>
                </a:solidFill>
                <a:latin typeface="Comic Sans MS" panose="030F0702030302020204" pitchFamily="66" charset="0"/>
              </a:rPr>
              <a:t>Remember you can do this outside, if you prefer.</a:t>
            </a:r>
          </a:p>
          <a:p>
            <a:pPr lvl="0"/>
            <a:r>
              <a:rPr lang="en-US" sz="3200" dirty="0">
                <a:solidFill>
                  <a:prstClr val="black"/>
                </a:solidFill>
                <a:latin typeface="Comic Sans MS" panose="030F0702030302020204" pitchFamily="66" charset="0"/>
              </a:rPr>
              <a:t>Once you think you know how to spell them, have a go in the second column. </a:t>
            </a:r>
          </a:p>
          <a:p>
            <a:pPr lvl="0"/>
            <a:r>
              <a:rPr lang="en-US" sz="3200" dirty="0">
                <a:solidFill>
                  <a:prstClr val="black"/>
                </a:solidFill>
                <a:latin typeface="Comic Sans MS" panose="030F0702030302020204" pitchFamily="66" charset="0"/>
              </a:rPr>
              <a:t>In the final column, cover the words up and write them.</a:t>
            </a:r>
          </a:p>
        </p:txBody>
      </p:sp>
    </p:spTree>
    <p:extLst>
      <p:ext uri="{BB962C8B-B14F-4D97-AF65-F5344CB8AC3E}">
        <p14:creationId xmlns:p14="http://schemas.microsoft.com/office/powerpoint/2010/main" val="10948983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367146" y="108152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and Rainbow Groups</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7" name="Picture 6">
            <a:extLst>
              <a:ext uri="{FF2B5EF4-FFF2-40B4-BE49-F238E27FC236}">
                <a16:creationId xmlns:a16="http://schemas.microsoft.com/office/drawing/2014/main" id="{90E94E41-02EF-4D0A-8278-3787F109751C}"/>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414979" y="1482925"/>
            <a:ext cx="1069124" cy="1033753"/>
          </a:xfrm>
          <a:prstGeom prst="rect">
            <a:avLst/>
          </a:prstGeom>
        </p:spPr>
      </p:pic>
      <p:pic>
        <p:nvPicPr>
          <p:cNvPr id="8" name="Picture 7">
            <a:extLst>
              <a:ext uri="{FF2B5EF4-FFF2-40B4-BE49-F238E27FC236}">
                <a16:creationId xmlns:a16="http://schemas.microsoft.com/office/drawing/2014/main" id="{D9F277B2-3BB2-4C95-9516-5285015A0FB6}"/>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763491" y="1661199"/>
            <a:ext cx="1162050" cy="552449"/>
          </a:xfrm>
          <a:prstGeom prst="rect">
            <a:avLst/>
          </a:prstGeom>
        </p:spPr>
      </p:pic>
      <p:sp>
        <p:nvSpPr>
          <p:cNvPr id="3" name="Rectangle 2">
            <a:extLst>
              <a:ext uri="{FF2B5EF4-FFF2-40B4-BE49-F238E27FC236}">
                <a16:creationId xmlns:a16="http://schemas.microsoft.com/office/drawing/2014/main" id="{BB9325C0-63C8-4042-A3CC-73EDFFCBD59E}"/>
              </a:ext>
            </a:extLst>
          </p:cNvPr>
          <p:cNvSpPr/>
          <p:nvPr/>
        </p:nvSpPr>
        <p:spPr>
          <a:xfrm>
            <a:off x="699653" y="3310271"/>
            <a:ext cx="10792693" cy="2062103"/>
          </a:xfrm>
          <a:prstGeom prst="rect">
            <a:avLst/>
          </a:prstGeom>
        </p:spPr>
        <p:txBody>
          <a:bodyPr wrap="square">
            <a:spAutoFit/>
          </a:bodyPr>
          <a:lstStyle/>
          <a:p>
            <a:pPr lvl="0"/>
            <a:r>
              <a:rPr lang="en-US" sz="3200" u="sng" dirty="0">
                <a:solidFill>
                  <a:prstClr val="black"/>
                </a:solidFill>
                <a:latin typeface="Comic Sans MS" panose="030F0702030302020204" pitchFamily="66" charset="0"/>
              </a:rPr>
              <a:t>If you have time</a:t>
            </a:r>
            <a:r>
              <a:rPr lang="en-US" sz="3200" dirty="0">
                <a:solidFill>
                  <a:prstClr val="black"/>
                </a:solidFill>
                <a:latin typeface="Comic Sans MS" panose="030F0702030302020204" pitchFamily="66" charset="0"/>
              </a:rPr>
              <a:t>, write two different sentences using these words. </a:t>
            </a:r>
          </a:p>
          <a:p>
            <a:pPr lvl="0"/>
            <a:endParaRPr lang="en-GB" sz="3200" dirty="0">
              <a:solidFill>
                <a:prstClr val="black"/>
              </a:solidFill>
              <a:latin typeface="Comic Sans MS" panose="030F0702030302020204" pitchFamily="66" charset="0"/>
            </a:endParaRPr>
          </a:p>
          <a:p>
            <a:pPr lvl="0"/>
            <a:r>
              <a:rPr lang="en-GB" sz="3200" dirty="0">
                <a:solidFill>
                  <a:prstClr val="black"/>
                </a:solidFill>
                <a:latin typeface="Comic Sans MS" panose="030F0702030302020204" pitchFamily="66" charset="0"/>
              </a:rPr>
              <a:t>U</a:t>
            </a:r>
            <a:r>
              <a:rPr lang="en-US" sz="3200" dirty="0">
                <a:solidFill>
                  <a:prstClr val="black"/>
                </a:solidFill>
                <a:latin typeface="Comic Sans MS" panose="030F0702030302020204" pitchFamily="66" charset="0"/>
              </a:rPr>
              <a:t>se the handwriting lines to help you to keep it neat.</a:t>
            </a:r>
          </a:p>
        </p:txBody>
      </p:sp>
    </p:spTree>
    <p:extLst>
      <p:ext uri="{BB962C8B-B14F-4D97-AF65-F5344CB8AC3E}">
        <p14:creationId xmlns:p14="http://schemas.microsoft.com/office/powerpoint/2010/main" val="16876372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Speed Words </a:t>
            </a:r>
            <a:r>
              <a:rPr lang="en-GB" sz="3200" dirty="0">
                <a:solidFill>
                  <a:srgbClr val="FF0000"/>
                </a:solidFill>
                <a:latin typeface="Comic Sans MS" panose="030F0702030302020204" pitchFamily="66" charset="0"/>
              </a:rPr>
              <a:t>(on page 15 of your book)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3" name="Picture 2">
            <a:extLst>
              <a:ext uri="{FF2B5EF4-FFF2-40B4-BE49-F238E27FC236}">
                <a16:creationId xmlns:a16="http://schemas.microsoft.com/office/drawing/2014/main" id="{84DD865A-A88F-4525-ACD8-05D7676448C7}"/>
              </a:ext>
            </a:extLst>
          </p:cNvPr>
          <p:cNvPicPr>
            <a:picLocks noChangeAspect="1"/>
          </p:cNvPicPr>
          <p:nvPr/>
        </p:nvPicPr>
        <p:blipFill>
          <a:blip r:embed="rId5"/>
          <a:stretch>
            <a:fillRect/>
          </a:stretch>
        </p:blipFill>
        <p:spPr>
          <a:xfrm>
            <a:off x="3951576" y="1917968"/>
            <a:ext cx="1798061" cy="2160260"/>
          </a:xfrm>
          <a:prstGeom prst="rect">
            <a:avLst/>
          </a:prstGeom>
        </p:spPr>
      </p:pic>
    </p:spTree>
    <p:extLst>
      <p:ext uri="{BB962C8B-B14F-4D97-AF65-F5344CB8AC3E}">
        <p14:creationId xmlns:p14="http://schemas.microsoft.com/office/powerpoint/2010/main" val="21287517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503526" y="2311661"/>
            <a:ext cx="7712219" cy="3539430"/>
          </a:xfrm>
          <a:prstGeom prst="rect">
            <a:avLst/>
          </a:prstGeom>
        </p:spPr>
        <p:txBody>
          <a:bodyPr wrap="square">
            <a:spAutoFit/>
          </a:bodyPr>
          <a:lstStyle/>
          <a:p>
            <a:r>
              <a:rPr lang="en-GB" sz="3200" dirty="0">
                <a:latin typeface="Comic Sans MS" panose="030F0702030302020204" pitchFamily="66" charset="0"/>
              </a:rPr>
              <a:t>Now you are ready to </a:t>
            </a:r>
            <a:r>
              <a:rPr lang="en-GB" sz="3200" u="sng" dirty="0">
                <a:latin typeface="Comic Sans MS" panose="030F0702030302020204" pitchFamily="66" charset="0"/>
              </a:rPr>
              <a:t>read the book </a:t>
            </a:r>
            <a:r>
              <a:rPr lang="en-GB" sz="3200" dirty="0">
                <a:latin typeface="Comic Sans MS" panose="030F0702030302020204" pitchFamily="66" charset="0"/>
              </a:rPr>
              <a:t>to an adult. You have been working on this story all week so you should be getting very confident!</a:t>
            </a:r>
          </a:p>
          <a:p>
            <a:r>
              <a:rPr lang="en-GB" sz="3200" dirty="0">
                <a:solidFill>
                  <a:srgbClr val="FF0000"/>
                </a:solidFill>
                <a:latin typeface="Comic Sans MS" panose="030F0702030302020204" pitchFamily="66" charset="0"/>
              </a:rPr>
              <a:t>Remember to think about your expression to make it interesting to listen to and pausing for punctuation. </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7056" y="1842326"/>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5412" y="4461701"/>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6E35FB61-B746-406D-A5C1-4C46292D365D}"/>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73952" y="671243"/>
            <a:ext cx="1162050" cy="552449"/>
          </a:xfrm>
          <a:prstGeom prst="rect">
            <a:avLst/>
          </a:prstGeom>
        </p:spPr>
      </p:pic>
      <p:pic>
        <p:nvPicPr>
          <p:cNvPr id="3" name="Picture 2">
            <a:extLst>
              <a:ext uri="{FF2B5EF4-FFF2-40B4-BE49-F238E27FC236}">
                <a16:creationId xmlns:a16="http://schemas.microsoft.com/office/drawing/2014/main" id="{0696A682-5D9B-41D8-B183-B238537AD067}"/>
              </a:ext>
            </a:extLst>
          </p:cNvPr>
          <p:cNvPicPr>
            <a:picLocks noChangeAspect="1"/>
          </p:cNvPicPr>
          <p:nvPr/>
        </p:nvPicPr>
        <p:blipFill>
          <a:blip r:embed="rId6"/>
          <a:stretch>
            <a:fillRect/>
          </a:stretch>
        </p:blipFill>
        <p:spPr>
          <a:xfrm>
            <a:off x="3959937" y="1481090"/>
            <a:ext cx="4149923" cy="5268342"/>
          </a:xfrm>
          <a:prstGeom prst="rect">
            <a:avLst/>
          </a:prstGeom>
        </p:spPr>
      </p:pic>
      <p:sp>
        <p:nvSpPr>
          <p:cNvPr id="11" name="TextBox 10">
            <a:extLst>
              <a:ext uri="{FF2B5EF4-FFF2-40B4-BE49-F238E27FC236}">
                <a16:creationId xmlns:a16="http://schemas.microsoft.com/office/drawing/2014/main" id="{3E98A8F2-7797-4BD3-B617-8853B8F30FB1}"/>
              </a:ext>
            </a:extLst>
          </p:cNvPr>
          <p:cNvSpPr txBox="1"/>
          <p:nvPr/>
        </p:nvSpPr>
        <p:spPr>
          <a:xfrm>
            <a:off x="6577780" y="6350603"/>
            <a:ext cx="884903" cy="369332"/>
          </a:xfrm>
          <a:prstGeom prst="rect">
            <a:avLst/>
          </a:prstGeom>
          <a:noFill/>
        </p:spPr>
        <p:txBody>
          <a:bodyPr wrap="square" rtlCol="0">
            <a:spAutoFit/>
          </a:bodyPr>
          <a:lstStyle/>
          <a:p>
            <a:r>
              <a:rPr lang="en-GB" dirty="0">
                <a:latin typeface="Comic Sans MS" panose="030F0702030302020204" pitchFamily="66" charset="0"/>
              </a:rPr>
              <a:t>Ethan</a:t>
            </a:r>
            <a:endParaRPr lang="en-US" dirty="0">
              <a:latin typeface="Comic Sans MS" panose="030F0702030302020204" pitchFamily="66" charset="0"/>
            </a:endParaRPr>
          </a:p>
        </p:txBody>
      </p:sp>
    </p:spTree>
    <p:extLst>
      <p:ext uri="{BB962C8B-B14F-4D97-AF65-F5344CB8AC3E}">
        <p14:creationId xmlns:p14="http://schemas.microsoft.com/office/powerpoint/2010/main" val="22179671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520205" y="901419"/>
            <a:ext cx="10515600" cy="1159342"/>
          </a:xfrm>
        </p:spPr>
        <p:txBody>
          <a:bodyPr>
            <a:normAutofit fontScale="90000"/>
          </a:bodyPr>
          <a:lstStyle/>
          <a:p>
            <a:pPr algn="ctr"/>
            <a:r>
              <a:rPr lang="en-GB" sz="4900" dirty="0">
                <a:latin typeface="Comic Sans MS" panose="030F0702030302020204" pitchFamily="66" charset="0"/>
              </a:rPr>
              <a:t>                     </a:t>
            </a:r>
            <a:r>
              <a:rPr lang="en-GB" sz="4900" u="sng" dirty="0">
                <a:latin typeface="Comic Sans MS" panose="030F0702030302020204" pitchFamily="66" charset="0"/>
              </a:rPr>
              <a:t>Star Big Write Work</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2"/>
          <a:stretch>
            <a:fillRect/>
          </a:stretch>
        </p:blipFill>
        <p:spPr>
          <a:xfrm>
            <a:off x="9445984" y="589453"/>
            <a:ext cx="2263053" cy="716031"/>
          </a:xfrm>
          <a:prstGeom prst="rect">
            <a:avLst/>
          </a:prstGeom>
        </p:spPr>
      </p:pic>
      <p:pic>
        <p:nvPicPr>
          <p:cNvPr id="1026" name="Picture 2" descr="Free Gold Star, Download Free Clip Art, Free Clip Art on Clipart Library">
            <a:extLst>
              <a:ext uri="{FF2B5EF4-FFF2-40B4-BE49-F238E27FC236}">
                <a16:creationId xmlns:a16="http://schemas.microsoft.com/office/drawing/2014/main" id="{A896A677-A192-460B-8DA0-71570AF314E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6803" y="1601325"/>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Free Gold Star, Download Free Clip Art, Free Clip Art on Clipart Library">
            <a:extLst>
              <a:ext uri="{FF2B5EF4-FFF2-40B4-BE49-F238E27FC236}">
                <a16:creationId xmlns:a16="http://schemas.microsoft.com/office/drawing/2014/main" id="{883BDB01-7B6D-4A02-A971-5DB518AB17F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086" y="4315922"/>
            <a:ext cx="2343150" cy="19526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2898580E-D233-4A84-8325-0188FD14BBC0}"/>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2657445" y="384542"/>
            <a:ext cx="1069124" cy="1033753"/>
          </a:xfrm>
          <a:prstGeom prst="rect">
            <a:avLst/>
          </a:prstGeom>
        </p:spPr>
      </p:pic>
      <p:pic>
        <p:nvPicPr>
          <p:cNvPr id="8" name="Picture 7">
            <a:extLst>
              <a:ext uri="{FF2B5EF4-FFF2-40B4-BE49-F238E27FC236}">
                <a16:creationId xmlns:a16="http://schemas.microsoft.com/office/drawing/2014/main" id="{E24B0EF1-03E7-4330-ACD2-F5A2EE793079}"/>
              </a:ext>
            </a:extLst>
          </p:cNvPr>
          <p:cNvPicPr/>
          <p:nvPr/>
        </p:nvPicPr>
        <p:blipFill rotWithShape="1">
          <a:blip r:embed="rId6"/>
          <a:srcRect l="14110" t="8138" r="5189" b="8126"/>
          <a:stretch/>
        </p:blipFill>
        <p:spPr bwMode="auto">
          <a:xfrm rot="5400000">
            <a:off x="3403356" y="2114884"/>
            <a:ext cx="4896457" cy="3869340"/>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4C27527C-4DA6-4620-9812-932A03EF63AF}"/>
              </a:ext>
            </a:extLst>
          </p:cNvPr>
          <p:cNvSpPr txBox="1"/>
          <p:nvPr/>
        </p:nvSpPr>
        <p:spPr>
          <a:xfrm>
            <a:off x="6474541" y="5898070"/>
            <a:ext cx="1032388" cy="369332"/>
          </a:xfrm>
          <a:prstGeom prst="rect">
            <a:avLst/>
          </a:prstGeom>
          <a:noFill/>
        </p:spPr>
        <p:txBody>
          <a:bodyPr wrap="square" rtlCol="0">
            <a:spAutoFit/>
          </a:bodyPr>
          <a:lstStyle/>
          <a:p>
            <a:r>
              <a:rPr lang="en-GB" dirty="0">
                <a:latin typeface="Comic Sans MS" panose="030F0702030302020204" pitchFamily="66" charset="0"/>
              </a:rPr>
              <a:t>Martha</a:t>
            </a:r>
            <a:endParaRPr lang="en-US" dirty="0">
              <a:latin typeface="Comic Sans MS" panose="030F0702030302020204" pitchFamily="66" charset="0"/>
            </a:endParaRPr>
          </a:p>
        </p:txBody>
      </p:sp>
    </p:spTree>
    <p:extLst>
      <p:ext uri="{BB962C8B-B14F-4D97-AF65-F5344CB8AC3E}">
        <p14:creationId xmlns:p14="http://schemas.microsoft.com/office/powerpoint/2010/main" val="35054893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0786151-D825-454B-A5AC-839D7CCAE1D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727673" y="4807527"/>
            <a:ext cx="2316688" cy="1831707"/>
          </a:xfrm>
          <a:prstGeom prst="rect">
            <a:avLst/>
          </a:prstGeom>
        </p:spPr>
      </p:pic>
      <p:sp>
        <p:nvSpPr>
          <p:cNvPr id="7" name="TextBox 6">
            <a:extLst>
              <a:ext uri="{FF2B5EF4-FFF2-40B4-BE49-F238E27FC236}">
                <a16:creationId xmlns:a16="http://schemas.microsoft.com/office/drawing/2014/main" id="{2F427CBB-2E9E-415C-8C31-E640E9650B8F}"/>
              </a:ext>
            </a:extLst>
          </p:cNvPr>
          <p:cNvSpPr txBox="1"/>
          <p:nvPr/>
        </p:nvSpPr>
        <p:spPr>
          <a:xfrm>
            <a:off x="9196388" y="7094833"/>
            <a:ext cx="2695574" cy="369332"/>
          </a:xfrm>
          <a:prstGeom prst="rect">
            <a:avLst/>
          </a:prstGeom>
          <a:noFill/>
        </p:spPr>
        <p:txBody>
          <a:bodyPr wrap="square" rtlCol="0">
            <a:spAutoFit/>
          </a:bodyPr>
          <a:lstStyle/>
          <a:p>
            <a:r>
              <a:rPr lang="en-US" sz="900">
                <a:hlinkClick r:id="rId3" tooltip="http://neophilosophical.blogspot.com/2013/01/an-ethical-solution-to-terminal-problem.html"/>
              </a:rPr>
              <a:t>This Photo</a:t>
            </a:r>
            <a:r>
              <a:rPr lang="en-US" sz="900"/>
              <a:t> by Unknown Author is licensed under </a:t>
            </a:r>
            <a:r>
              <a:rPr lang="en-US" sz="900">
                <a:hlinkClick r:id="rId4" tooltip="https://creativecommons.org/licenses/by/3.0/"/>
              </a:rPr>
              <a:t>CC BY</a:t>
            </a:r>
            <a:endParaRPr lang="en-US" sz="900"/>
          </a:p>
        </p:txBody>
      </p:sp>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18680" y="974773"/>
            <a:ext cx="10028526" cy="1077218"/>
          </a:xfrm>
          <a:prstGeom prst="rect">
            <a:avLst/>
          </a:prstGeom>
        </p:spPr>
        <p:txBody>
          <a:bodyPr wrap="square">
            <a:spAutoFit/>
          </a:bodyPr>
          <a:lstStyle/>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a:t>
            </a:r>
            <a:endParaRPr lang="en-GB" sz="3200" dirty="0">
              <a:latin typeface="Comic Sans MS" panose="030F0702030302020204" pitchFamily="66" charset="0"/>
            </a:endParaRPr>
          </a:p>
        </p:txBody>
      </p:sp>
      <p:sp>
        <p:nvSpPr>
          <p:cNvPr id="4" name="TextBox 3">
            <a:extLst>
              <a:ext uri="{FF2B5EF4-FFF2-40B4-BE49-F238E27FC236}">
                <a16:creationId xmlns:a16="http://schemas.microsoft.com/office/drawing/2014/main" id="{9ECA5402-6857-41E0-BBFD-2FCD05A69A6D}"/>
              </a:ext>
            </a:extLst>
          </p:cNvPr>
          <p:cNvSpPr txBox="1"/>
          <p:nvPr/>
        </p:nvSpPr>
        <p:spPr>
          <a:xfrm>
            <a:off x="518680" y="2673975"/>
            <a:ext cx="8677708" cy="2554545"/>
          </a:xfrm>
          <a:prstGeom prst="rect">
            <a:avLst/>
          </a:prstGeom>
          <a:noFill/>
        </p:spPr>
        <p:txBody>
          <a:bodyPr wrap="square" rtlCol="0">
            <a:spAutoFit/>
          </a:bodyPr>
          <a:lstStyle/>
          <a:p>
            <a:r>
              <a:rPr lang="en-GB" sz="3200" dirty="0">
                <a:latin typeface="Comic Sans MS" panose="030F0702030302020204" pitchFamily="66" charset="0"/>
              </a:rPr>
              <a:t>Today is the final day of RWI for the week.</a:t>
            </a:r>
          </a:p>
          <a:p>
            <a:r>
              <a:rPr lang="en-GB" sz="3200" dirty="0">
                <a:latin typeface="Comic Sans MS" panose="030F0702030302020204" pitchFamily="66" charset="0"/>
              </a:rPr>
              <a:t>This is when we do our </a:t>
            </a:r>
            <a:r>
              <a:rPr lang="en-GB" sz="3200" u="sng" dirty="0">
                <a:latin typeface="Comic Sans MS" panose="030F0702030302020204" pitchFamily="66" charset="0"/>
              </a:rPr>
              <a:t>Big Write</a:t>
            </a:r>
            <a:r>
              <a:rPr lang="en-GB" sz="3200" dirty="0">
                <a:latin typeface="Comic Sans MS" panose="030F0702030302020204" pitchFamily="66" charset="0"/>
              </a:rPr>
              <a:t>. We base this around the book that we have been reading in RWI. </a:t>
            </a:r>
          </a:p>
          <a:p>
            <a:endParaRPr lang="en-US" sz="3200" dirty="0">
              <a:latin typeface="Comic Sans MS" panose="030F0702030302020204" pitchFamily="66" charset="0"/>
            </a:endParaRPr>
          </a:p>
        </p:txBody>
      </p:sp>
    </p:spTree>
    <p:extLst>
      <p:ext uri="{BB962C8B-B14F-4D97-AF65-F5344CB8AC3E}">
        <p14:creationId xmlns:p14="http://schemas.microsoft.com/office/powerpoint/2010/main" val="3204074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270163" y="1448462"/>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 start with, we are thinking about the fox sneaking up on the hen. I want you to imagine that you are the fox and you are thinking about what you are going to do.</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What do you want to do?</a:t>
            </a:r>
            <a:br>
              <a:rPr lang="en-GB" sz="3600" dirty="0">
                <a:latin typeface="Comic Sans MS" panose="030F0702030302020204" pitchFamily="66" charset="0"/>
              </a:rPr>
            </a:br>
            <a:r>
              <a:rPr lang="en-GB" sz="3600" dirty="0">
                <a:latin typeface="Comic Sans MS" panose="030F0702030302020204" pitchFamily="66" charset="0"/>
              </a:rPr>
              <a:t>Where are you going to be?</a:t>
            </a:r>
            <a:br>
              <a:rPr lang="en-GB" sz="3600" dirty="0">
                <a:latin typeface="Comic Sans MS" panose="030F0702030302020204" pitchFamily="66" charset="0"/>
              </a:rPr>
            </a:br>
            <a:r>
              <a:rPr lang="en-GB" sz="3600" dirty="0">
                <a:latin typeface="Comic Sans MS" panose="030F0702030302020204" pitchFamily="66" charset="0"/>
              </a:rPr>
              <a:t>How will you move?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592191" y="5095180"/>
            <a:ext cx="11238200"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pic>
        <p:nvPicPr>
          <p:cNvPr id="6" name="Picture 5">
            <a:extLst>
              <a:ext uri="{FF2B5EF4-FFF2-40B4-BE49-F238E27FC236}">
                <a16:creationId xmlns:a16="http://schemas.microsoft.com/office/drawing/2014/main" id="{ED289226-0486-4D20-AF8A-C25F124A0644}"/>
              </a:ext>
            </a:extLst>
          </p:cNvPr>
          <p:cNvPicPr>
            <a:picLocks noChangeAspect="1"/>
          </p:cNvPicPr>
          <p:nvPr/>
        </p:nvPicPr>
        <p:blipFill>
          <a:blip r:embed="rId5"/>
          <a:stretch>
            <a:fillRect/>
          </a:stretch>
        </p:blipFill>
        <p:spPr>
          <a:xfrm>
            <a:off x="6700644" y="4403875"/>
            <a:ext cx="3899165" cy="1482495"/>
          </a:xfrm>
          <a:prstGeom prst="rect">
            <a:avLst/>
          </a:prstGeom>
        </p:spPr>
      </p:pic>
    </p:spTree>
    <p:extLst>
      <p:ext uri="{BB962C8B-B14F-4D97-AF65-F5344CB8AC3E}">
        <p14:creationId xmlns:p14="http://schemas.microsoft.com/office/powerpoint/2010/main" val="3764116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08707" y="858043"/>
            <a:ext cx="11651673"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I would like you and your adult to think of some words to help you with your writing:</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1. Where you are?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2.  How are you going to move?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5"/>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53800" y="832265"/>
            <a:ext cx="1276782" cy="702666"/>
          </a:xfrm>
          <a:prstGeom prst="rect">
            <a:avLst/>
          </a:prstGeom>
        </p:spPr>
      </p:pic>
    </p:spTree>
    <p:controls>
      <mc:AlternateContent xmlns:mc="http://schemas.openxmlformats.org/markup-compatibility/2006">
        <mc:Choice xmlns:v="urn:schemas-microsoft-com:vml" Requires="v">
          <p:control spid="3123" name="TextBox1" r:id="rId2" imgW="7315200" imgH="847800"/>
        </mc:Choice>
        <mc:Fallback>
          <p:control name="TextBox1" r:id="rId2" imgW="7315200" imgH="847800">
            <p:pic>
              <p:nvPicPr>
                <p:cNvPr id="3" name="TextBox1">
                  <a:extLst>
                    <a:ext uri="{FF2B5EF4-FFF2-40B4-BE49-F238E27FC236}">
                      <a16:creationId xmlns:a16="http://schemas.microsoft.com/office/drawing/2014/main" id="{B0900303-15B9-4CEC-853B-417CC12BFFC8}"/>
                    </a:ext>
                  </a:extLst>
                </p:cNvPr>
                <p:cNvPicPr>
                  <a:picLocks/>
                </p:cNvPicPr>
                <p:nvPr/>
              </p:nvPicPr>
              <p:blipFill>
                <a:blip r:embed="rId8"/>
                <a:stretch>
                  <a:fillRect/>
                </a:stretch>
              </p:blipFill>
              <p:spPr>
                <a:xfrm>
                  <a:off x="1124095" y="3870882"/>
                  <a:ext cx="7315200" cy="852488"/>
                </a:xfrm>
                <a:prstGeom prst="rect">
                  <a:avLst/>
                </a:prstGeom>
              </p:spPr>
            </p:pic>
          </p:control>
        </mc:Fallback>
      </mc:AlternateContent>
      <mc:AlternateContent xmlns:mc="http://schemas.openxmlformats.org/markup-compatibility/2006">
        <mc:Choice xmlns:v="urn:schemas-microsoft-com:vml" Requires="v">
          <p:control spid="3124" name="TextBox2" r:id="rId3" imgW="7315200" imgH="847800"/>
        </mc:Choice>
        <mc:Fallback>
          <p:control name="TextBox2" r:id="rId3" imgW="7315200" imgH="847800">
            <p:pic>
              <p:nvPicPr>
                <p:cNvPr id="11" name="TextBox2">
                  <a:extLst>
                    <a:ext uri="{FF2B5EF4-FFF2-40B4-BE49-F238E27FC236}">
                      <a16:creationId xmlns:a16="http://schemas.microsoft.com/office/drawing/2014/main" id="{58FADA49-461B-441B-89DA-8225D7471228}"/>
                    </a:ext>
                  </a:extLst>
                </p:cNvPr>
                <p:cNvPicPr>
                  <a:picLocks/>
                </p:cNvPicPr>
                <p:nvPr/>
              </p:nvPicPr>
              <p:blipFill>
                <a:blip r:embed="rId8"/>
                <a:stretch>
                  <a:fillRect/>
                </a:stretch>
              </p:blipFill>
              <p:spPr>
                <a:xfrm>
                  <a:off x="953800" y="5365895"/>
                  <a:ext cx="7315200" cy="852488"/>
                </a:xfrm>
                <a:prstGeom prst="rect">
                  <a:avLst/>
                </a:prstGeom>
              </p:spPr>
            </p:pic>
          </p:control>
        </mc:Fallback>
      </mc:AlternateContent>
    </p:controls>
    <p:extLst>
      <p:ext uri="{BB962C8B-B14F-4D97-AF65-F5344CB8AC3E}">
        <p14:creationId xmlns:p14="http://schemas.microsoft.com/office/powerpoint/2010/main" val="423797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26460" y="1762820"/>
            <a:ext cx="11055927" cy="852881"/>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Rainbow Group - Big Write</a:t>
            </a: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Here is an example of my sentence.</a:t>
            </a:r>
            <a:br>
              <a:rPr lang="en-GB" sz="3600" dirty="0">
                <a:latin typeface="Comic Sans MS" panose="030F0702030302020204" pitchFamily="66" charset="0"/>
              </a:rPr>
            </a:br>
            <a:br>
              <a:rPr lang="en-GB" sz="3600" dirty="0">
                <a:latin typeface="Comic Sans MS" panose="030F0702030302020204" pitchFamily="66" charset="0"/>
              </a:rPr>
            </a:br>
            <a:r>
              <a:rPr lang="en-GB" sz="3600" i="1" dirty="0">
                <a:solidFill>
                  <a:srgbClr val="7030A0"/>
                </a:solidFill>
                <a:latin typeface="Comic Sans MS" panose="030F0702030302020204" pitchFamily="66" charset="0"/>
              </a:rPr>
              <a:t>I am hiding behind the water butt at the back of the old shed. My mouth is watering as I am planning to sneak up on the delicious looking hen and gobble her up.</a:t>
            </a: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br>
              <a:rPr lang="en-GB" sz="3600" i="1" dirty="0">
                <a:solidFill>
                  <a:srgbClr val="7030A0"/>
                </a:solidFill>
                <a:latin typeface="Comic Sans MS" panose="030F0702030302020204" pitchFamily="66" charset="0"/>
              </a:rPr>
            </a:br>
            <a:r>
              <a:rPr lang="en-GB" sz="3600" dirty="0">
                <a:latin typeface="Comic Sans MS" panose="030F0702030302020204" pitchFamily="66" charset="0"/>
              </a:rPr>
              <a:t>Don’t forget to use </a:t>
            </a:r>
            <a:r>
              <a:rPr lang="en-GB" sz="3600" u="sng" dirty="0">
                <a:latin typeface="Comic Sans MS" panose="030F0702030302020204" pitchFamily="66" charset="0"/>
              </a:rPr>
              <a:t>adjectives</a:t>
            </a:r>
            <a:r>
              <a:rPr lang="en-GB" sz="3600" dirty="0">
                <a:latin typeface="Comic Sans MS" panose="030F0702030302020204" pitchFamily="66" charset="0"/>
              </a:rPr>
              <a:t> (describing words) and the wow words from yesterday’s Build a Sentence.</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786813" y="757157"/>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53800" y="832265"/>
            <a:ext cx="1276782" cy="702666"/>
          </a:xfrm>
          <a:prstGeom prst="rect">
            <a:avLst/>
          </a:prstGeom>
        </p:spPr>
      </p:pic>
      <p:sp>
        <p:nvSpPr>
          <p:cNvPr id="4" name="TextBox 3">
            <a:extLst>
              <a:ext uri="{FF2B5EF4-FFF2-40B4-BE49-F238E27FC236}">
                <a16:creationId xmlns:a16="http://schemas.microsoft.com/office/drawing/2014/main" id="{56D224B1-A00C-411D-8F1E-E0048EE1E809}"/>
              </a:ext>
            </a:extLst>
          </p:cNvPr>
          <p:cNvSpPr txBox="1"/>
          <p:nvPr/>
        </p:nvSpPr>
        <p:spPr>
          <a:xfrm>
            <a:off x="110836" y="5126182"/>
            <a:ext cx="12539445" cy="107721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62703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60769" y="1270525"/>
            <a:ext cx="11833090" cy="426441"/>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4000" u="sng" dirty="0">
                <a:latin typeface="Comic Sans MS" panose="030F0702030302020204" pitchFamily="66" charset="0"/>
              </a:rPr>
              <a:t>Big Write</a:t>
            </a: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Today we are going to write about a dressing up.</a:t>
            </a:r>
            <a:br>
              <a:rPr lang="en-GB" sz="3600" dirty="0">
                <a:latin typeface="Comic Sans MS" panose="030F0702030302020204" pitchFamily="66" charset="0"/>
              </a:rPr>
            </a:br>
            <a:r>
              <a:rPr lang="en-GB" sz="3600" dirty="0">
                <a:latin typeface="Comic Sans MS" panose="030F0702030302020204" pitchFamily="66" charset="0"/>
              </a:rPr>
              <a:t>I would like you to think about what you would wear if you were going to a fancy dress day. Draw a picture if that helps you.</a:t>
            </a:r>
            <a:br>
              <a:rPr lang="en-GB" sz="3600" dirty="0">
                <a:latin typeface="Comic Sans MS" panose="030F0702030302020204" pitchFamily="66" charset="0"/>
              </a:rPr>
            </a:br>
            <a:r>
              <a:rPr lang="en-GB" sz="3600" dirty="0">
                <a:solidFill>
                  <a:srgbClr val="FF0000"/>
                </a:solidFill>
                <a:latin typeface="Comic Sans MS" panose="030F0702030302020204" pitchFamily="66" charset="0"/>
              </a:rPr>
              <a:t>What different clothes would you wear?</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What adjectives could you use to describe them?</a:t>
            </a:r>
            <a:br>
              <a:rPr lang="en-GB" sz="3600" dirty="0">
                <a:solidFill>
                  <a:srgbClr val="FF0000"/>
                </a:solidFill>
                <a:latin typeface="Comic Sans MS" panose="030F0702030302020204" pitchFamily="66" charset="0"/>
              </a:rPr>
            </a:br>
            <a:r>
              <a:rPr lang="en-GB" sz="3600" dirty="0">
                <a:solidFill>
                  <a:srgbClr val="FF0000"/>
                </a:solidFill>
                <a:latin typeface="Comic Sans MS" panose="030F0702030302020204" pitchFamily="66" charset="0"/>
              </a:rPr>
              <a:t>In what order would you put the items on? (First, next, after that, then, finally)</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Don’t forget to use details/adjectives to make your writing interesting. Think about how you start your sentences.</a:t>
            </a:r>
            <a:br>
              <a:rPr lang="en-GB" sz="3600"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398000" y="187179"/>
            <a:ext cx="1214596" cy="1083346"/>
          </a:xfrm>
          <a:prstGeom prst="rect">
            <a:avLst/>
          </a:prstGeom>
        </p:spPr>
      </p:pic>
    </p:spTree>
    <p:extLst>
      <p:ext uri="{BB962C8B-B14F-4D97-AF65-F5344CB8AC3E}">
        <p14:creationId xmlns:p14="http://schemas.microsoft.com/office/powerpoint/2010/main" val="2139296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443345" y="1840205"/>
            <a:ext cx="11833090" cy="662936"/>
          </a:xfrm>
        </p:spPr>
        <p:txBody>
          <a:bodyPr>
            <a:normAutofit fontScale="90000"/>
          </a:bodyPr>
          <a:lstStyle/>
          <a:p>
            <a:pPr marL="2119313" indent="-2119313"/>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4000" u="sng" dirty="0">
                <a:latin typeface="Comic Sans MS" panose="030F0702030302020204" pitchFamily="66" charset="0"/>
              </a:rPr>
            </a:b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Sunshine Group - Big Write</a:t>
            </a: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4000" u="sng"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143708"/>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209165" y="784936"/>
            <a:ext cx="1214596" cy="1083346"/>
          </a:xfrm>
          <a:prstGeom prst="rect">
            <a:avLst/>
          </a:prstGeom>
        </p:spPr>
      </p:pic>
      <p:sp>
        <p:nvSpPr>
          <p:cNvPr id="11" name="TextBox 10">
            <a:extLst>
              <a:ext uri="{FF2B5EF4-FFF2-40B4-BE49-F238E27FC236}">
                <a16:creationId xmlns:a16="http://schemas.microsoft.com/office/drawing/2014/main" id="{87752345-D176-4ED2-8305-EE477C77C442}"/>
              </a:ext>
            </a:extLst>
          </p:cNvPr>
          <p:cNvSpPr txBox="1"/>
          <p:nvPr/>
        </p:nvSpPr>
        <p:spPr>
          <a:xfrm>
            <a:off x="802255" y="1463023"/>
            <a:ext cx="10193126" cy="5016758"/>
          </a:xfrm>
          <a:prstGeom prst="rect">
            <a:avLst/>
          </a:prstGeom>
          <a:noFill/>
        </p:spPr>
        <p:txBody>
          <a:bodyPr wrap="square" rtlCol="0">
            <a:spAutoFit/>
          </a:bodyPr>
          <a:lstStyle/>
          <a:p>
            <a:endParaRPr lang="en-GB" sz="3200" dirty="0">
              <a:solidFill>
                <a:srgbClr val="FF0000"/>
              </a:solidFill>
              <a:latin typeface="Comic Sans MS" panose="030F0702030302020204" pitchFamily="66" charset="0"/>
            </a:endParaRPr>
          </a:p>
          <a:p>
            <a:r>
              <a:rPr lang="en-GB" sz="3200" dirty="0">
                <a:latin typeface="Comic Sans MS" panose="030F0702030302020204" pitchFamily="66" charset="0"/>
              </a:rPr>
              <a:t>Use these ideas to write about your playday. Here is an example of what I would do.</a:t>
            </a:r>
          </a:p>
          <a:p>
            <a:endParaRPr lang="en-GB" sz="3200" dirty="0">
              <a:latin typeface="Comic Sans MS" panose="030F0702030302020204" pitchFamily="66" charset="0"/>
            </a:endParaRPr>
          </a:p>
          <a:p>
            <a:r>
              <a:rPr lang="en-GB" sz="3200" u="sng" dirty="0">
                <a:solidFill>
                  <a:srgbClr val="7030A0"/>
                </a:solidFill>
                <a:latin typeface="Comic Sans MS" panose="030F0702030302020204" pitchFamily="66" charset="0"/>
              </a:rPr>
              <a:t>Tomorrow </a:t>
            </a:r>
            <a:r>
              <a:rPr lang="en-GB" sz="3200" i="1" dirty="0">
                <a:solidFill>
                  <a:srgbClr val="7030A0"/>
                </a:solidFill>
                <a:latin typeface="Comic Sans MS" panose="030F0702030302020204" pitchFamily="66" charset="0"/>
              </a:rPr>
              <a:t>I am going to go to have a fancy dress day. </a:t>
            </a:r>
            <a:r>
              <a:rPr lang="en-GB" sz="3200" u="sng" dirty="0">
                <a:solidFill>
                  <a:srgbClr val="7030A0"/>
                </a:solidFill>
                <a:latin typeface="Comic Sans MS" panose="030F0702030302020204" pitchFamily="66" charset="0"/>
              </a:rPr>
              <a:t>First of all </a:t>
            </a:r>
            <a:r>
              <a:rPr lang="en-GB" sz="3200" i="1" dirty="0">
                <a:solidFill>
                  <a:srgbClr val="7030A0"/>
                </a:solidFill>
                <a:latin typeface="Comic Sans MS" panose="030F0702030302020204" pitchFamily="66" charset="0"/>
              </a:rPr>
              <a:t>I am going to put on some brightly coloured striped trousers. </a:t>
            </a:r>
            <a:r>
              <a:rPr lang="en-GB" sz="3200" u="sng" dirty="0">
                <a:solidFill>
                  <a:srgbClr val="7030A0"/>
                </a:solidFill>
                <a:latin typeface="Comic Sans MS" panose="030F0702030302020204" pitchFamily="66" charset="0"/>
              </a:rPr>
              <a:t>After that </a:t>
            </a:r>
            <a:r>
              <a:rPr lang="en-GB" sz="3200" i="1" dirty="0">
                <a:solidFill>
                  <a:srgbClr val="7030A0"/>
                </a:solidFill>
                <a:latin typeface="Comic Sans MS" panose="030F0702030302020204" pitchFamily="66" charset="0"/>
              </a:rPr>
              <a:t>I am going to wear a blond curly wig with a small red pointed hat on top. </a:t>
            </a:r>
            <a:r>
              <a:rPr lang="en-GB" sz="3200" u="sng" dirty="0">
                <a:solidFill>
                  <a:srgbClr val="7030A0"/>
                </a:solidFill>
                <a:latin typeface="Comic Sans MS" panose="030F0702030302020204" pitchFamily="66" charset="0"/>
              </a:rPr>
              <a:t>Finally</a:t>
            </a:r>
            <a:r>
              <a:rPr lang="en-GB" sz="3200" i="1" dirty="0">
                <a:solidFill>
                  <a:srgbClr val="7030A0"/>
                </a:solidFill>
                <a:latin typeface="Comic Sans MS" panose="030F0702030302020204" pitchFamily="66" charset="0"/>
              </a:rPr>
              <a:t> I am going to paint my face with a big happy smile. Can you guess what I am going to be?</a:t>
            </a:r>
            <a:endParaRPr lang="en-GB" sz="3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393331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3043" y="2490689"/>
            <a:ext cx="10304082" cy="95349"/>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r>
              <a:rPr lang="en-GB" sz="3600" u="sng" dirty="0">
                <a:latin typeface="Comic Sans MS" panose="030F0702030302020204" pitchFamily="66" charset="0"/>
              </a:rPr>
              <a:t>Big Write</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You are ready to think about how you can use these words in some super sentences.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Talk through your sentences with an adult, one sentence at a time.  When you are happy with your sentence,  ‘put your headphones on’ say it again and then write it down.</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 will look forward to reading your finished pieces of writing.</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8591551" y="341769"/>
            <a:ext cx="2695574" cy="852881"/>
          </a:xfrm>
          <a:prstGeom prst="rect">
            <a:avLst/>
          </a:prstGeom>
        </p:spPr>
      </p:pic>
      <p:pic>
        <p:nvPicPr>
          <p:cNvPr id="7" name="Picture 6">
            <a:extLst>
              <a:ext uri="{FF2B5EF4-FFF2-40B4-BE49-F238E27FC236}">
                <a16:creationId xmlns:a16="http://schemas.microsoft.com/office/drawing/2014/main" id="{76163FA5-75C0-4D33-8221-B004CDA67071}"/>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858308" y="267942"/>
            <a:ext cx="1214596" cy="1083346"/>
          </a:xfrm>
          <a:prstGeom prst="rect">
            <a:avLst/>
          </a:prstGeom>
        </p:spPr>
      </p:pic>
      <p:pic>
        <p:nvPicPr>
          <p:cNvPr id="8" name="Picture 7">
            <a:extLst>
              <a:ext uri="{FF2B5EF4-FFF2-40B4-BE49-F238E27FC236}">
                <a16:creationId xmlns:a16="http://schemas.microsoft.com/office/drawing/2014/main" id="{B7B3B5EA-24F8-4F97-85DB-CFEB3642F090}"/>
              </a:ext>
            </a:extLst>
          </p:cNvPr>
          <p:cNvPicPr>
            <a:picLocks noChangeAspect="1"/>
          </p:cNvPicPr>
          <p:nvPr/>
        </p:nvPicPr>
        <p:blipFill>
          <a:blip r:embed="rId5"/>
          <a:stretch>
            <a:fillRect/>
          </a:stretch>
        </p:blipFill>
        <p:spPr>
          <a:xfrm>
            <a:off x="334025" y="4780886"/>
            <a:ext cx="859611" cy="859611"/>
          </a:xfrm>
          <a:prstGeom prst="rect">
            <a:avLst/>
          </a:prstGeom>
        </p:spPr>
      </p:pic>
      <p:sp>
        <p:nvSpPr>
          <p:cNvPr id="3" name="Rectangle 2">
            <a:extLst>
              <a:ext uri="{FF2B5EF4-FFF2-40B4-BE49-F238E27FC236}">
                <a16:creationId xmlns:a16="http://schemas.microsoft.com/office/drawing/2014/main" id="{6A382521-344C-48CC-808D-5C6F376AF883}"/>
              </a:ext>
            </a:extLst>
          </p:cNvPr>
          <p:cNvSpPr/>
          <p:nvPr/>
        </p:nvSpPr>
        <p:spPr>
          <a:xfrm>
            <a:off x="1508837" y="4452274"/>
            <a:ext cx="9174326" cy="1077218"/>
          </a:xfrm>
          <a:prstGeom prst="rect">
            <a:avLst/>
          </a:prstGeom>
        </p:spPr>
        <p:txBody>
          <a:bodyPr wrap="square">
            <a:spAutoFit/>
          </a:bodyPr>
          <a:lstStyle/>
          <a:p>
            <a:pPr lvl="0"/>
            <a:r>
              <a:rPr lang="en-GB" sz="3200" dirty="0">
                <a:solidFill>
                  <a:srgbClr val="FF0000"/>
                </a:solidFill>
                <a:latin typeface="Comic Sans MS" panose="030F0702030302020204" pitchFamily="66" charset="0"/>
              </a:rPr>
              <a:t>Don’t forget to use neat handwriting, finger spaces, capital letters and full stops.</a:t>
            </a:r>
          </a:p>
        </p:txBody>
      </p:sp>
      <p:pic>
        <p:nvPicPr>
          <p:cNvPr id="13" name="Picture 12">
            <a:extLst>
              <a:ext uri="{FF2B5EF4-FFF2-40B4-BE49-F238E27FC236}">
                <a16:creationId xmlns:a16="http://schemas.microsoft.com/office/drawing/2014/main" id="{7B617499-95F7-475D-A9E0-1C31E0A54EDC}"/>
              </a:ext>
            </a:extLst>
          </p:cNvPr>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193636" y="416876"/>
            <a:ext cx="1276782" cy="702666"/>
          </a:xfrm>
          <a:prstGeom prst="rect">
            <a:avLst/>
          </a:prstGeom>
        </p:spPr>
      </p:pic>
    </p:spTree>
    <p:extLst>
      <p:ext uri="{BB962C8B-B14F-4D97-AF65-F5344CB8AC3E}">
        <p14:creationId xmlns:p14="http://schemas.microsoft.com/office/powerpoint/2010/main" val="4034372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sentence on the next page at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Subtraction crossing 10</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Subtraction Revision grid</a:t>
            </a:r>
          </a:p>
          <a:p>
            <a:pPr>
              <a:buFontTx/>
              <a:buChar char="-"/>
            </a:pPr>
            <a:r>
              <a:rPr lang="en-GB" dirty="0">
                <a:latin typeface="Comic Sans MS" panose="030F0702030302020204" pitchFamily="66" charset="0"/>
              </a:rPr>
              <a:t>Subtraction Frame</a:t>
            </a:r>
          </a:p>
          <a:p>
            <a:pPr>
              <a:buFontTx/>
              <a:buChar char="-"/>
            </a:pPr>
            <a:r>
              <a:rPr lang="en-GB" dirty="0">
                <a:latin typeface="Comic Sans MS" panose="030F0702030302020204" pitchFamily="66" charset="0"/>
              </a:rPr>
              <a:t>Subtraction Crossing 10 - levelled sheets</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9" name="Picture 8">
            <a:extLst>
              <a:ext uri="{FF2B5EF4-FFF2-40B4-BE49-F238E27FC236}">
                <a16:creationId xmlns:a16="http://schemas.microsoft.com/office/drawing/2014/main" id="{C7B6F727-DFB8-4B26-A857-332A1DD405B6}"/>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11" name="Picture 10">
            <a:extLst>
              <a:ext uri="{FF2B5EF4-FFF2-40B4-BE49-F238E27FC236}">
                <a16:creationId xmlns:a16="http://schemas.microsoft.com/office/drawing/2014/main" id="{6A2FF40C-6259-4738-9FBF-6C8C463710CD}"/>
              </a:ext>
            </a:extLst>
          </p:cNvPr>
          <p:cNvPicPr>
            <a:picLocks noChangeAspect="1"/>
          </p:cNvPicPr>
          <p:nvPr/>
        </p:nvPicPr>
        <p:blipFill>
          <a:blip r:embed="rId4"/>
          <a:stretch>
            <a:fillRect/>
          </a:stretch>
        </p:blipFill>
        <p:spPr>
          <a:xfrm>
            <a:off x="465426" y="5288214"/>
            <a:ext cx="11137680" cy="746311"/>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sp>
        <p:nvSpPr>
          <p:cNvPr id="5" name="TextBox 4">
            <a:extLst>
              <a:ext uri="{FF2B5EF4-FFF2-40B4-BE49-F238E27FC236}">
                <a16:creationId xmlns:a16="http://schemas.microsoft.com/office/drawing/2014/main" id="{342E357F-F357-458A-9FF2-DEA06972E97A}"/>
              </a:ext>
            </a:extLst>
          </p:cNvPr>
          <p:cNvSpPr txBox="1"/>
          <p:nvPr/>
        </p:nvSpPr>
        <p:spPr>
          <a:xfrm>
            <a:off x="321571" y="5833771"/>
            <a:ext cx="11593337" cy="584775"/>
          </a:xfrm>
          <a:prstGeom prst="rect">
            <a:avLst/>
          </a:prstGeom>
          <a:noFill/>
        </p:spPr>
        <p:txBody>
          <a:bodyPr wrap="square" rtlCol="0">
            <a:spAutoFit/>
          </a:bodyPr>
          <a:lstStyle/>
          <a:p>
            <a:pPr algn="ctr"/>
            <a:r>
              <a:rPr lang="en-GB" sz="3200" dirty="0">
                <a:latin typeface="Comic Sans MS" panose="030F0702030302020204" pitchFamily="66" charset="0"/>
              </a:rPr>
              <a:t>Show your thinking on a tens frame or a number line.</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AF4E3504-C498-46B1-96F4-C949650AEBC0}"/>
              </a:ext>
            </a:extLst>
          </p:cNvPr>
          <p:cNvPicPr>
            <a:picLocks noChangeAspect="1"/>
          </p:cNvPicPr>
          <p:nvPr/>
        </p:nvPicPr>
        <p:blipFill>
          <a:blip r:embed="rId4"/>
          <a:stretch>
            <a:fillRect/>
          </a:stretch>
        </p:blipFill>
        <p:spPr>
          <a:xfrm>
            <a:off x="2610018" y="1544187"/>
            <a:ext cx="6327518" cy="4289584"/>
          </a:xfrm>
          <a:prstGeom prst="rect">
            <a:avLst/>
          </a:prstGeom>
        </p:spPr>
      </p:pic>
      <p:pic>
        <p:nvPicPr>
          <p:cNvPr id="10" name="Picture 9">
            <a:extLst>
              <a:ext uri="{FF2B5EF4-FFF2-40B4-BE49-F238E27FC236}">
                <a16:creationId xmlns:a16="http://schemas.microsoft.com/office/drawing/2014/main" id="{AD74F042-5F00-49DF-9F0D-53F7A38D0835}"/>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35907446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4CF6C700-356D-4C63-A772-27CA02BA0C65}"/>
              </a:ext>
            </a:extLst>
          </p:cNvPr>
          <p:cNvPicPr>
            <a:picLocks noChangeAspect="1"/>
          </p:cNvPicPr>
          <p:nvPr/>
        </p:nvPicPr>
        <p:blipFill>
          <a:blip r:embed="rId4"/>
          <a:stretch>
            <a:fillRect/>
          </a:stretch>
        </p:blipFill>
        <p:spPr>
          <a:xfrm>
            <a:off x="2580968" y="1647155"/>
            <a:ext cx="6627710" cy="4519986"/>
          </a:xfrm>
          <a:prstGeom prst="rect">
            <a:avLst/>
          </a:prstGeom>
        </p:spPr>
      </p:pic>
      <p:pic>
        <p:nvPicPr>
          <p:cNvPr id="7" name="Picture 6">
            <a:extLst>
              <a:ext uri="{FF2B5EF4-FFF2-40B4-BE49-F238E27FC236}">
                <a16:creationId xmlns:a16="http://schemas.microsoft.com/office/drawing/2014/main" id="{EBF83F44-E396-42E3-A446-874321B4D5B7}"/>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the Subtraction Revision Grid that you have been looking at these past few days. I would like you to have another go and see how quickly you can fill it in today.</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5F7826B0-1FCA-4BC1-82CC-F831FF8EBA1C}"/>
              </a:ext>
            </a:extLst>
          </p:cNvPr>
          <p:cNvPicPr>
            <a:picLocks noChangeAspect="1"/>
          </p:cNvPicPr>
          <p:nvPr/>
        </p:nvPicPr>
        <p:blipFill rotWithShape="1">
          <a:blip r:embed="rId4"/>
          <a:srcRect t="10004"/>
          <a:stretch/>
        </p:blipFill>
        <p:spPr>
          <a:xfrm>
            <a:off x="3761942" y="3656832"/>
            <a:ext cx="3922568" cy="2374815"/>
          </a:xfrm>
          <a:prstGeom prst="rect">
            <a:avLst/>
          </a:prstGeom>
        </p:spPr>
      </p:pic>
      <p:pic>
        <p:nvPicPr>
          <p:cNvPr id="6" name="Picture 5">
            <a:extLst>
              <a:ext uri="{FF2B5EF4-FFF2-40B4-BE49-F238E27FC236}">
                <a16:creationId xmlns:a16="http://schemas.microsoft.com/office/drawing/2014/main" id="{43082A71-5311-4F7C-894C-C4BC67D33603}"/>
              </a:ext>
            </a:extLst>
          </p:cNvPr>
          <p:cNvPicPr>
            <a:picLocks noChangeAspect="1"/>
          </p:cNvPicPr>
          <p:nvPr/>
        </p:nvPicPr>
        <p:blipFill>
          <a:blip r:embed="rId5"/>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25302347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4" y="796397"/>
            <a:ext cx="10758055" cy="5265206"/>
          </a:xfrm>
        </p:spPr>
        <p:txBody>
          <a:bodyPr>
            <a:normAutofit fontScale="92500" lnSpcReduction="20000"/>
          </a:bodyPr>
          <a:lstStyle/>
          <a:p>
            <a:pPr marL="0" marR="0" indent="0" algn="ctr">
              <a:lnSpc>
                <a:spcPct val="107000"/>
              </a:lnSpc>
              <a:spcBef>
                <a:spcPts val="0"/>
              </a:spcBef>
              <a:spcAft>
                <a:spcPts val="800"/>
              </a:spcAft>
              <a:buNone/>
            </a:pPr>
            <a:endParaRPr lang="en-GB" sz="3200" dirty="0">
              <a:latin typeface="Comic Sans MS" panose="030F0702030302020204" pitchFamily="66" charset="0"/>
            </a:endParaRPr>
          </a:p>
          <a:p>
            <a:pPr marL="0" marR="0" indent="0">
              <a:lnSpc>
                <a:spcPct val="107000"/>
              </a:lnSpc>
              <a:spcBef>
                <a:spcPts val="0"/>
              </a:spcBef>
              <a:spcAft>
                <a:spcPts val="800"/>
              </a:spcAft>
              <a:buNone/>
            </a:pPr>
            <a:r>
              <a:rPr lang="en-GB" sz="3200" dirty="0">
                <a:latin typeface="Comic Sans MS" panose="030F0702030302020204" pitchFamily="66" charset="0"/>
              </a:rPr>
              <a:t>We are not going to use a video today(unless you think your child needs to be reminded how to jump back to 10 </a:t>
            </a:r>
            <a:r>
              <a:rPr lang="en-GB" sz="2600" dirty="0">
                <a:latin typeface="Comic Sans MS" panose="030F0702030302020204" pitchFamily="66" charset="0"/>
                <a:hlinkClick r:id="rId2"/>
              </a:rPr>
              <a:t>https://vimeo.com/497919464 </a:t>
            </a:r>
            <a:r>
              <a:rPr lang="en-GB" sz="3200" dirty="0">
                <a:latin typeface="Comic Sans MS" panose="030F0702030302020204" pitchFamily="66" charset="0"/>
              </a:rPr>
              <a:t>). We are going to go over what we were doing yesterday - subtracting by finding 10 and then counting back.</a:t>
            </a:r>
          </a:p>
          <a:p>
            <a:pPr marL="0" marR="0" indent="0">
              <a:lnSpc>
                <a:spcPct val="107000"/>
              </a:lnSpc>
              <a:spcBef>
                <a:spcPts val="0"/>
              </a:spcBef>
              <a:spcAft>
                <a:spcPts val="800"/>
              </a:spcAft>
              <a:buNone/>
            </a:pPr>
            <a:r>
              <a:rPr lang="en-GB" sz="3200" dirty="0">
                <a:latin typeface="Comic Sans MS" panose="030F0702030302020204" pitchFamily="66" charset="0"/>
              </a:rPr>
              <a:t>Chose the level that you think would suit your child:</a:t>
            </a:r>
          </a:p>
          <a:p>
            <a:pPr marL="0" marR="0" indent="0">
              <a:lnSpc>
                <a:spcPct val="107000"/>
              </a:lnSpc>
              <a:spcBef>
                <a:spcPts val="0"/>
              </a:spcBef>
              <a:spcAft>
                <a:spcPts val="800"/>
              </a:spcAft>
              <a:buNone/>
            </a:pPr>
            <a:r>
              <a:rPr lang="en-GB" sz="3200" dirty="0">
                <a:solidFill>
                  <a:srgbClr val="FF0000"/>
                </a:solidFill>
                <a:latin typeface="Comic Sans MS" panose="030F0702030302020204" pitchFamily="66" charset="0"/>
              </a:rPr>
              <a:t>*</a:t>
            </a:r>
          </a:p>
          <a:p>
            <a:pPr marL="0" marR="0" indent="0">
              <a:lnSpc>
                <a:spcPct val="107000"/>
              </a:lnSpc>
              <a:spcBef>
                <a:spcPts val="0"/>
              </a:spcBef>
              <a:spcAft>
                <a:spcPts val="800"/>
              </a:spcAft>
              <a:buNone/>
            </a:pPr>
            <a:r>
              <a:rPr lang="en-GB" sz="3200" dirty="0">
                <a:solidFill>
                  <a:srgbClr val="FF0000"/>
                </a:solidFill>
                <a:latin typeface="Comic Sans MS" panose="030F0702030302020204" pitchFamily="66" charset="0"/>
              </a:rPr>
              <a:t>**</a:t>
            </a:r>
          </a:p>
          <a:p>
            <a:pPr marL="0" marR="0" indent="0">
              <a:lnSpc>
                <a:spcPct val="107000"/>
              </a:lnSpc>
              <a:spcBef>
                <a:spcPts val="0"/>
              </a:spcBef>
              <a:spcAft>
                <a:spcPts val="800"/>
              </a:spcAft>
              <a:buNone/>
            </a:pPr>
            <a:r>
              <a:rPr lang="en-GB" sz="3200" dirty="0">
                <a:solidFill>
                  <a:srgbClr val="FF0000"/>
                </a:solidFill>
                <a:latin typeface="Comic Sans MS" panose="030F0702030302020204" pitchFamily="66" charset="0"/>
              </a:rPr>
              <a:t>***</a:t>
            </a:r>
          </a:p>
          <a:p>
            <a:pPr marL="0" marR="0" indent="0">
              <a:lnSpc>
                <a:spcPct val="107000"/>
              </a:lnSpc>
              <a:spcBef>
                <a:spcPts val="0"/>
              </a:spcBef>
              <a:spcAft>
                <a:spcPts val="800"/>
              </a:spcAft>
              <a:buNone/>
            </a:pPr>
            <a:r>
              <a:rPr lang="en-GB" sz="3200" dirty="0">
                <a:latin typeface="Comic Sans MS" panose="030F0702030302020204" pitchFamily="66" charset="0"/>
              </a:rPr>
              <a:t>from the work called Subtraction Crossing 10.</a:t>
            </a:r>
          </a:p>
          <a:p>
            <a:pPr marL="0" marR="0" indent="0">
              <a:lnSpc>
                <a:spcPct val="107000"/>
              </a:lnSpc>
              <a:spcBef>
                <a:spcPts val="0"/>
              </a:spcBef>
              <a:spcAft>
                <a:spcPts val="800"/>
              </a:spcAft>
              <a:buNone/>
            </a:pP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31B4D412-1B36-4A32-9CE9-B125D7D045A0}"/>
              </a:ext>
            </a:extLst>
          </p:cNvPr>
          <p:cNvPicPr>
            <a:picLocks noChangeAspect="1"/>
          </p:cNvPicPr>
          <p:nvPr/>
        </p:nvPicPr>
        <p:blipFill>
          <a:blip r:embed="rId3"/>
          <a:stretch>
            <a:fillRect/>
          </a:stretch>
        </p:blipFill>
        <p:spPr>
          <a:xfrm>
            <a:off x="8714508" y="253963"/>
            <a:ext cx="3269673" cy="629204"/>
          </a:xfrm>
          <a:prstGeom prst="rect">
            <a:avLst/>
          </a:prstGeom>
        </p:spPr>
      </p:pic>
    </p:spTree>
    <p:extLst>
      <p:ext uri="{BB962C8B-B14F-4D97-AF65-F5344CB8AC3E}">
        <p14:creationId xmlns:p14="http://schemas.microsoft.com/office/powerpoint/2010/main" val="11279499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713510" y="114134"/>
            <a:ext cx="10515600" cy="5733143"/>
          </a:xfrm>
        </p:spPr>
        <p:txBody>
          <a:bodyPr>
            <a:normAutofit fontScale="25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11200" dirty="0">
                <a:solidFill>
                  <a:srgbClr val="FF0000"/>
                </a:solidFill>
                <a:latin typeface="Comic Sans MS" panose="030F0702030302020204" pitchFamily="66" charset="0"/>
              </a:rPr>
              <a:t>If you have used a sheet, stick it into the front of your blue maths book. </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We will continue with some White Rose teaching again tomorrow.</a:t>
            </a:r>
          </a:p>
          <a:p>
            <a:pPr marL="0" indent="0">
              <a:buNone/>
            </a:pPr>
            <a:endParaRPr lang="en-GB" sz="11200" dirty="0">
              <a:latin typeface="Comic Sans MS" panose="030F0702030302020204" pitchFamily="66" charset="0"/>
            </a:endParaRPr>
          </a:p>
          <a:p>
            <a:pPr marL="0" indent="0">
              <a:buNone/>
            </a:pPr>
            <a:r>
              <a:rPr lang="en-GB" sz="112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600" dirty="0">
                <a:latin typeface="Comic Sans MS" panose="030F0702030302020204" pitchFamily="66" charset="0"/>
              </a:rPr>
              <a:t>.</a:t>
            </a:r>
          </a:p>
          <a:p>
            <a:pPr marL="0" indent="0">
              <a:buNone/>
            </a:pPr>
            <a:r>
              <a:rPr lang="en-GB" sz="11200" dirty="0">
                <a:latin typeface="Comic Sans MS" panose="030F0702030302020204" pitchFamily="66" charset="0"/>
              </a:rPr>
              <a:t>This afternoon there is 100 days </a:t>
            </a:r>
          </a:p>
          <a:p>
            <a:pPr marL="0" indent="0">
              <a:buNone/>
            </a:pPr>
            <a:r>
              <a:rPr lang="en-GB" sz="11200" dirty="0">
                <a:latin typeface="Comic Sans MS" panose="030F0702030302020204" pitchFamily="66" charset="0"/>
              </a:rPr>
              <a:t>at school session and after that it </a:t>
            </a:r>
          </a:p>
          <a:p>
            <a:pPr marL="0" indent="0">
              <a:buNone/>
            </a:pPr>
            <a:r>
              <a:rPr lang="en-GB" sz="11200" dirty="0">
                <a:latin typeface="Comic Sans MS" panose="030F0702030302020204" pitchFamily="66" charset="0"/>
              </a:rPr>
              <a:t>is Golden Time. First of all go and </a:t>
            </a:r>
          </a:p>
          <a:p>
            <a:pPr marL="0" indent="0">
              <a:buNone/>
            </a:pPr>
            <a:r>
              <a:rPr lang="en-GB" sz="11200" dirty="0">
                <a:latin typeface="Comic Sans MS" panose="030F0702030302020204" pitchFamily="66" charset="0"/>
              </a:rPr>
              <a:t>enjoy your lunch.</a:t>
            </a:r>
          </a:p>
          <a:p>
            <a:pPr marL="0" indent="0">
              <a:buNone/>
            </a:pPr>
            <a:r>
              <a:rPr lang="en-GB" sz="11200" dirty="0">
                <a:latin typeface="Comic Sans MS" panose="030F0702030302020204" pitchFamily="66" charset="0"/>
              </a:rPr>
              <a:t> </a:t>
            </a: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588819" y="3525981"/>
            <a:ext cx="6597978" cy="2152147"/>
          </a:xfrm>
          <a:prstGeom prst="wedgeRoundRectCallout">
            <a:avLst>
              <a:gd name="adj1" fmla="val 56200"/>
              <a:gd name="adj2" fmla="val 8318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Big Joe</a:t>
            </a:r>
            <a:endParaRPr lang="en-US" sz="7200" dirty="0">
              <a:solidFill>
                <a:srgbClr val="FF0000"/>
              </a:solidFill>
              <a:latin typeface="Comic Sans MS" panose="030F0702030302020204" pitchFamily="66" charset="0"/>
            </a:endParaRPr>
          </a:p>
        </p:txBody>
      </p:sp>
      <p:sp>
        <p:nvSpPr>
          <p:cNvPr id="4" name="Rectangle 3">
            <a:extLst>
              <a:ext uri="{FF2B5EF4-FFF2-40B4-BE49-F238E27FC236}">
                <a16:creationId xmlns:a16="http://schemas.microsoft.com/office/drawing/2014/main" id="{09ED1860-3C8A-460B-9D92-90C11F352BC7}"/>
              </a:ext>
            </a:extLst>
          </p:cNvPr>
          <p:cNvSpPr/>
          <p:nvPr/>
        </p:nvSpPr>
        <p:spPr>
          <a:xfrm>
            <a:off x="3491529" y="5625758"/>
            <a:ext cx="3623108" cy="369332"/>
          </a:xfrm>
          <a:prstGeom prst="rect">
            <a:avLst/>
          </a:prstGeom>
        </p:spPr>
        <p:txBody>
          <a:bodyPr wrap="none">
            <a:spAutoFit/>
          </a:bodyPr>
          <a:lstStyle/>
          <a:p>
            <a:r>
              <a:rPr lang="en-GB" u="sng" dirty="0">
                <a:solidFill>
                  <a:srgbClr val="FFFF00"/>
                </a:solidFill>
                <a:latin typeface="Comic Sans MS" panose="030F0702030302020204" pitchFamily="66"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https://youtu.be/jxNJ-iXNcds</a:t>
            </a:r>
            <a:r>
              <a:rPr lang="en-GB" dirty="0">
                <a:solidFill>
                  <a:srgbClr val="FFFF00"/>
                </a:solidFill>
                <a:latin typeface="Comic Sans MS" panose="030F0702030302020204" pitchFamily="66" charset="0"/>
                <a:ea typeface="Calibri" panose="020F0502020204030204" pitchFamily="34" charset="0"/>
                <a:cs typeface="Times New Roman" panose="02020603050405020304" pitchFamily="18" charset="0"/>
              </a:rPr>
              <a:t> </a:t>
            </a:r>
            <a:endParaRPr lang="en-US" dirty="0">
              <a:solidFill>
                <a:srgbClr val="FFFF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766916" y="841953"/>
            <a:ext cx="10586884" cy="5531138"/>
          </a:xfrm>
        </p:spPr>
        <p:txBody>
          <a:bodyPr>
            <a:normAutofit fontScale="92500" lnSpcReduction="10000"/>
          </a:bodyPr>
          <a:lstStyle/>
          <a:p>
            <a:pPr marL="0" indent="0">
              <a:buNone/>
            </a:pPr>
            <a:r>
              <a:rPr lang="en-US" sz="3500" dirty="0">
                <a:latin typeface="Comic Sans MS" panose="030F0702030302020204" pitchFamily="66" charset="0"/>
              </a:rPr>
              <a:t>Most importantly encourage </a:t>
            </a:r>
            <a:r>
              <a:rPr lang="en-US" sz="3500" b="1" dirty="0">
                <a:latin typeface="Comic Sans MS" panose="030F0702030302020204" pitchFamily="66" charset="0"/>
              </a:rPr>
              <a:t>your child to read</a:t>
            </a:r>
            <a:r>
              <a:rPr lang="en-US" sz="3500" dirty="0">
                <a:latin typeface="Comic Sans MS" panose="030F0702030302020204" pitchFamily="66" charset="0"/>
              </a:rPr>
              <a:t> a suitable  book to you.  Later on it would be great if you let them listen to Boogie Bear by David Walliams, recommended by Imogen.</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sz="2400" dirty="0">
                <a:latin typeface="Comic Sans MS" panose="030F0702030302020204" pitchFamily="66" charset="0"/>
              </a:rPr>
              <a:t>                               </a:t>
            </a:r>
            <a:r>
              <a:rPr lang="en-GB" sz="2400" dirty="0">
                <a:latin typeface="Comic Sans MS" panose="030F0702030302020204" pitchFamily="66" charset="0"/>
                <a:hlinkClick r:id="rId2"/>
              </a:rPr>
              <a:t>https://www.youtube.com/watch?v=I1XAVlur-y0</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lgn="ctr">
              <a:buNone/>
            </a:pPr>
            <a:r>
              <a:rPr lang="en-US" sz="3200" dirty="0">
                <a:solidFill>
                  <a:srgbClr val="FF0000"/>
                </a:solidFill>
                <a:latin typeface="Comic Sans MS" panose="030F0702030302020204" pitchFamily="66" charset="0"/>
              </a:rPr>
              <a:t>Please remember to send an email containing the completed work to </a:t>
            </a:r>
            <a:r>
              <a:rPr lang="en-US" sz="3200" u="sng" dirty="0">
                <a:latin typeface="Comic Sans MS" panose="030F0702030302020204" pitchFamily="66" charset="0"/>
                <a:hlinkClick r:id="rId3"/>
              </a:rPr>
              <a:t>teacher@kingslandengland.hereford.sch.uk</a:t>
            </a:r>
            <a:endParaRPr lang="en-US" sz="3200"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421AB223-7C85-422E-9890-E5831BAFDF80}"/>
              </a:ext>
            </a:extLst>
          </p:cNvPr>
          <p:cNvPicPr>
            <a:picLocks noChangeAspect="1"/>
          </p:cNvPicPr>
          <p:nvPr/>
        </p:nvPicPr>
        <p:blipFill>
          <a:blip r:embed="rId4"/>
          <a:stretch>
            <a:fillRect/>
          </a:stretch>
        </p:blipFill>
        <p:spPr>
          <a:xfrm>
            <a:off x="1001507" y="2583584"/>
            <a:ext cx="2047875" cy="2047875"/>
          </a:xfrm>
          <a:prstGeom prst="rect">
            <a:avLst/>
          </a:prstGeom>
        </p:spPr>
      </p:pic>
    </p:spTree>
    <p:extLst>
      <p:ext uri="{BB962C8B-B14F-4D97-AF65-F5344CB8AC3E}">
        <p14:creationId xmlns:p14="http://schemas.microsoft.com/office/powerpoint/2010/main" val="27380640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3071</TotalTime>
  <Words>1689</Words>
  <Application>Microsoft Office PowerPoint</Application>
  <PresentationFormat>Widescreen</PresentationFormat>
  <Paragraphs>173</Paragraphs>
  <Slides>30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Arial</vt:lpstr>
      <vt:lpstr>Calibri</vt:lpstr>
      <vt:lpstr>Calibri Light</vt:lpstr>
      <vt:lpstr>Comic Sans MS</vt:lpstr>
      <vt:lpstr>Times New Roman</vt:lpstr>
      <vt:lpstr>Office Theme</vt:lpstr>
      <vt:lpstr>PowerPoint Presentation</vt:lpstr>
      <vt:lpstr>    Friday 12th February 2021</vt:lpstr>
      <vt:lpstr>             RWI     Each day for RWI you will need:                  Rainbow Group                       Sunshine Group                                      A Bad Fox                                A Bad Fright                         book                                         book                                  ‘Weekly Writing sheet’ RWI (from                         your pack)                    Could you please download the relevant book for your child as we will continue to read it throughout the week.                       </vt:lpstr>
      <vt:lpstr>                   Rainbow Group       </vt:lpstr>
      <vt:lpstr>             Sunshine Group                </vt:lpstr>
      <vt:lpstr>             Sunshine and Rainbow Groups                </vt:lpstr>
      <vt:lpstr>             Sunshine and Rainbow Groups                </vt:lpstr>
      <vt:lpstr>             Sunshine and Rainbow Groups                </vt:lpstr>
      <vt:lpstr>             Sunshine and Rainbow Groups                </vt:lpstr>
      <vt:lpstr>Continue with RWI</vt:lpstr>
      <vt:lpstr>Continue with RWI</vt:lpstr>
      <vt:lpstr>Continue with RWI</vt:lpstr>
      <vt:lpstr>                 Star Big Write Work                </vt:lpstr>
      <vt:lpstr>                     Star Big Write Work                </vt:lpstr>
      <vt:lpstr>Our Structure for RWI</vt:lpstr>
      <vt:lpstr>                                                                                                                                                               Rainbow Group - Big Write   To start with, we are thinking about the fox sneaking up on the hen. I want you to imagine that you are the fox and you are thinking about what you are going to do.  What do you want to do? Where are you going to be? How will you move?           </vt:lpstr>
      <vt:lpstr>                                                                                                                          Rainbow Group - Big Write  I would like you and your adult to think of some words to help you with your writing:  1. Where you are?   2.  How are you going to move?   </vt:lpstr>
      <vt:lpstr>                                                                                                        Rainbow Group - Big Write   Here is an example of my sentence.  I am hiding behind the water butt at the back of the old shed. My mouth is watering as I am planning to sneak up on the delicious looking hen and gobble her up.   Don’t forget to use adjectives (describing words) and the wow words from yesterday’s Build a Sentence.   </vt:lpstr>
      <vt:lpstr>                        Big Write                    Sunshine Group - Big Write  Today we are going to write about a dressing up. I would like you to think about what you would wear if you were going to a fancy dress day. Draw a picture if that helps you. What different clothes would you wear? What adjectives could you use to describe them? In what order would you put the items on? (First, next, after that, then, finally)  Don’t forget to use details/adjectives to make your writing interesting. Think about how you start your sentences. </vt:lpstr>
      <vt:lpstr>                                                      Sunshine Group - Big Write              </vt:lpstr>
      <vt:lpstr>                                                                                Big Write  You are ready to think about how you can use these words in some super sentences.   Talk through your sentences with an adult, one sentence at a time.  When you are happy with your sentence,  ‘put your headphones on’ say it again and then write it down.    I will look forward to reading your finished pieces of writing.</vt:lpstr>
      <vt:lpstr>        Stick your sentence on the next page at the front of your purple book.     Thank you for working hard.                                         Now have a break and a snack.  </vt:lpstr>
      <vt:lpstr>                          White Rose Maths</vt:lpstr>
      <vt:lpstr>                          White Rose Maths</vt:lpstr>
      <vt:lpstr>                          White Rose Maths</vt:lpstr>
      <vt:lpstr>                          White Rose Maths</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177</cp:revision>
  <dcterms:created xsi:type="dcterms:W3CDTF">2021-01-05T21:58:22Z</dcterms:created>
  <dcterms:modified xsi:type="dcterms:W3CDTF">2021-02-11T16:04:12Z</dcterms:modified>
</cp:coreProperties>
</file>