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57" r:id="rId4"/>
    <p:sldId id="260" r:id="rId5"/>
    <p:sldId id="258" r:id="rId6"/>
    <p:sldId id="263" r:id="rId7"/>
    <p:sldId id="264" r:id="rId8"/>
    <p:sldId id="266" r:id="rId9"/>
    <p:sldId id="265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AE75F8-C2D2-46B4-91CD-B6477B363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BD5AEF8-CFEE-494D-8962-5930BFB07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2148C1C-317F-4234-90D3-858B1C51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8E8954-227A-4FA4-A718-C879F21F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A9FC0F-30D6-45BD-9B26-5C4F128AA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5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207524-9612-4886-80DA-44E809639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976F6BA-9DAA-403B-AD9F-C0C56CFAB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7CA9122-ACB0-4D81-A593-32D771CFE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40F172-EE75-46D8-8037-51463ABD9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9417F8-2D3F-4886-B07A-36ECB349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20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8E9D5B-5492-4370-B469-4C729B54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DBE9536-ED36-488C-B98A-C7DA40112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FADB02-A0E6-489E-8D47-01878BF46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7DB5BAD-385A-41ED-9115-DCC1F35A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F8CB355-EAC6-463E-AC70-9FFC9F48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6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16AB51-22EA-4C9D-8C76-D0A31234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F93D3B-538C-4879-8716-1F7603943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3DEAF02-93A9-4BEA-8717-2FFEB765B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29F6FEB-8DFE-4E04-B4EC-4A0F33B0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6269E10-0418-4D41-B0E1-28649B9A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40FC307-9ACD-4B1A-BF2C-D8FB44C11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FB1CB1-3934-4407-89CC-10D9B194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BC48165-24C8-44E2-8C40-8C7076932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6EE0EF7-DBE5-41A8-AB63-CB18D82CF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9DCA44E-DA14-494C-B2A1-0CBF76FB0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6B0326C-7CFD-4774-9E4D-D7CB99A548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5AB7AEB-D3A2-46C8-A525-ABB6479F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F699CDD-8D88-4163-9F27-53A507B6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7E2793-BFAD-4649-BCE9-C7D37A17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8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980181-AC03-4F30-A894-FC5D8A10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76DA194-BFC0-4935-8D0E-594B71F01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8815172-4AFA-4081-BF23-5F9024CC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A2C4209-B4AF-4A1B-81FE-994CE977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1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7B91DA4-C751-4E51-BDD4-4B1AFC888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90B8E6A-5793-45BC-BE06-DA0972E3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40BAB44-8E72-49FF-8B99-BD64C72A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4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237901-4457-4DED-8EC1-7CB3C00B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241ACC4-B288-43E6-8BA5-3D48264A6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A4F2AD0-F4CB-4B08-9D6A-8E425AEE5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993A-9043-48BE-AE3F-1043186CC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D64515A-204B-43D3-95D2-69188EB5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154DA68-E0CF-469A-A324-294E7395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1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4086A5-7F7E-46DD-A343-26EC14ED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E849C1E-0660-4A00-BA38-63148491B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ADB325B-F262-403F-9462-A991F3A6E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F0D13A5-B16C-47A5-9493-15BFE49C8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62C53F8-6E10-413F-92AB-4FC524D3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6AF80F0-7169-41F9-BDF3-5B46270E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3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840DAD-96AD-48A4-8656-525891B67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F97F310-6542-4B73-BF01-C8E1261113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4757A15-C169-4D1C-930F-CF719B473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21BAC7-7723-4AF8-A00B-F359D9E90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C3C379-4021-41FC-BEC8-F546190F2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09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DD79A53-10FA-4BD7-AB75-A521CE4F2F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349B1EB-ACCF-40A0-94B6-BAB1DA46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BD8F155-48BF-48D2-9F3A-088BAD43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EE9492-9244-495C-B736-EAEF10EE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48AB28-5614-41AC-B798-972F1CEAA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8D65CC5-1AC1-4E3D-9355-2147AE83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84D9BED-0822-429D-96ED-7C477E67E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B9279B-B44B-4A5B-BFFD-5AB52C09DA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91A6-C1F6-4F09-A01F-EAE90D5CCDD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0F673E-08E5-481C-9BC2-5BC053EA1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B62F6C1-D621-474B-B7A5-757F42867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vimeo.com/47096409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junior1.cumbresblogs.com/2014/02/25/welcome-to-junior-1-2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pencil-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oom9nelsoncentral.blogspot.com/2007_04_01_archive.html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lans-soapbox.com/2013/05/23/ffrp-what-kind-of-player-do-you-want-to-be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rantersbox.blogspot.com/2010/09/celebrating-and-sharing-love-blog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earemmaus.wordpress.com/2009/05/08/the-fruit-of-the-spirit-in-galatians-522-23-love/" TargetMode="Externa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Operators_(maths)_linear.sv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0964093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yfabfinance.com/a-frugal-moms-guide-to-healthy-eating-on-a-budget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wikipedia.org/wiki/El_gato_en_el_sombre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8A2B00-1D4F-47A1-9B7A-E8D1ED3E8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   Welcome Back to Online learning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8D76412-BD8A-4EA1-BF1C-F196554EE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784379"/>
              </p:ext>
            </p:extLst>
          </p:nvPr>
        </p:nvGraphicFramePr>
        <p:xfrm>
          <a:off x="1475875" y="3646715"/>
          <a:ext cx="7907276" cy="2728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3184">
                  <a:extLst>
                    <a:ext uri="{9D8B030D-6E8A-4147-A177-3AD203B41FA5}">
                      <a16:colId xmlns:a16="http://schemas.microsoft.com/office/drawing/2014/main" xmlns="" val="2811660564"/>
                    </a:ext>
                  </a:extLst>
                </a:gridCol>
                <a:gridCol w="1140682">
                  <a:extLst>
                    <a:ext uri="{9D8B030D-6E8A-4147-A177-3AD203B41FA5}">
                      <a16:colId xmlns:a16="http://schemas.microsoft.com/office/drawing/2014/main" xmlns="" val="111656973"/>
                    </a:ext>
                  </a:extLst>
                </a:gridCol>
                <a:gridCol w="1140682">
                  <a:extLst>
                    <a:ext uri="{9D8B030D-6E8A-4147-A177-3AD203B41FA5}">
                      <a16:colId xmlns:a16="http://schemas.microsoft.com/office/drawing/2014/main" xmlns="" val="3807248899"/>
                    </a:ext>
                  </a:extLst>
                </a:gridCol>
                <a:gridCol w="1140682">
                  <a:extLst>
                    <a:ext uri="{9D8B030D-6E8A-4147-A177-3AD203B41FA5}">
                      <a16:colId xmlns:a16="http://schemas.microsoft.com/office/drawing/2014/main" xmlns="" val="3556659891"/>
                    </a:ext>
                  </a:extLst>
                </a:gridCol>
                <a:gridCol w="1140682">
                  <a:extLst>
                    <a:ext uri="{9D8B030D-6E8A-4147-A177-3AD203B41FA5}">
                      <a16:colId xmlns:a16="http://schemas.microsoft.com/office/drawing/2014/main" xmlns="" val="4040594200"/>
                    </a:ext>
                  </a:extLst>
                </a:gridCol>
                <a:gridCol w="1140682">
                  <a:extLst>
                    <a:ext uri="{9D8B030D-6E8A-4147-A177-3AD203B41FA5}">
                      <a16:colId xmlns:a16="http://schemas.microsoft.com/office/drawing/2014/main" xmlns="" val="293368051"/>
                    </a:ext>
                  </a:extLst>
                </a:gridCol>
                <a:gridCol w="1140682"/>
              </a:tblGrid>
              <a:tr h="1122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 </a:t>
                      </a: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11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ession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1100" dirty="0" err="1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aths</a:t>
                      </a:r>
                      <a:r>
                        <a:rPr lang="en-US" sz="11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White Rose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11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fternoon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</a:t>
                      </a: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61594045"/>
                  </a:ext>
                </a:extLst>
              </a:tr>
              <a:tr h="14428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9:00 am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Online registration via TEAMS link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</a:t>
                      </a:r>
                      <a:r>
                        <a:rPr lang="en-US" sz="11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Favourite Present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100" b="1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reak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Difference Between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563C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https://vimeo.com/470964093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1100" b="1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unch</a:t>
                      </a:r>
                      <a:endParaRPr lang="en-US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b="1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Winter </a:t>
                      </a:r>
                      <a:r>
                        <a:rPr lang="en-US" sz="11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Activity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Epiphany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via email</a:t>
                      </a:r>
                      <a:endParaRPr lang="en-US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0947170"/>
                  </a:ext>
                </a:extLst>
              </a:tr>
            </a:tbl>
          </a:graphicData>
        </a:graphic>
      </p:graphicFrame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D96FBEBA-9AC9-4A5C-BEA2-A58CBDDB1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173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Below is the outline of the timetable for today.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 It is here to give you a guide on today’s work.</a:t>
            </a:r>
            <a:endParaRPr lang="en-GB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8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For maths you will need either 20 raisins, 1ps, </a:t>
            </a:r>
            <a:r>
              <a:rPr lang="en-GB" sz="1800" i="1" u="sng" dirty="0" err="1">
                <a:solidFill>
                  <a:srgbClr val="FFC000"/>
                </a:solidFill>
                <a:latin typeface="Comic Sans MS" panose="030F0702030302020204" pitchFamily="66" charset="0"/>
              </a:rPr>
              <a:t>Cheerios</a:t>
            </a:r>
            <a:r>
              <a:rPr lang="en-GB" sz="18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, same sized buttons, pasta shapes or something similar.</a:t>
            </a:r>
            <a:endParaRPr lang="en-US" sz="1800" i="1" u="sng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8EE43A-AB39-475C-9DA5-A4F9EE2D2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277393" y="365125"/>
            <a:ext cx="1434433" cy="105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5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6E6863-D80F-4AF9-931F-67B46D1E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English Activity</a:t>
            </a:r>
            <a:br>
              <a:rPr lang="en-GB" sz="4000" u="sng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                                </a:t>
            </a:r>
            <a:r>
              <a:rPr lang="en-GB" sz="3600" dirty="0">
                <a:latin typeface="Comic Sans MS" panose="030F0702030302020204" pitchFamily="66" charset="0"/>
              </a:rPr>
              <a:t>Find the sheet of paper.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                        (or write in your writing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                        book)</a:t>
            </a: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</a:t>
            </a:r>
            <a:r>
              <a:rPr lang="en-GB" sz="3600" dirty="0">
                <a:latin typeface="Comic Sans MS" panose="030F0702030302020204" pitchFamily="66" charset="0"/>
              </a:rPr>
              <a:t>Using a pencil, write the date on the top line.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/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Thursday 7</a:t>
            </a:r>
            <a:r>
              <a:rPr lang="en-GB" sz="32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January </a:t>
            </a:r>
            <a:r>
              <a:rPr lang="en-GB" sz="3200" dirty="0">
                <a:latin typeface="Comic Sans MS" panose="030F0702030302020204" pitchFamily="66" charset="0"/>
              </a:rPr>
              <a:t>(use the red line to write on)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B132488B-275E-4488-AFC1-3148860D59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6379" y="1460266"/>
            <a:ext cx="1599982" cy="22713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73BE0EA-AB13-4CE9-BBEE-04EA73314D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-29435" y="3429000"/>
            <a:ext cx="1505234" cy="150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041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572" y="753054"/>
            <a:ext cx="10605655" cy="169920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Favourite Christmas Present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90202554-7C6E-4D7A-B732-9B14FC3CEB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577798" y="3200402"/>
            <a:ext cx="2650496" cy="3073039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3142F36-784F-4EED-8A3B-FE6F2719B018}"/>
              </a:ext>
            </a:extLst>
          </p:cNvPr>
          <p:cNvSpPr/>
          <p:nvPr/>
        </p:nvSpPr>
        <p:spPr>
          <a:xfrm>
            <a:off x="1216369" y="27191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Think about your favourite present that you had for Christmas. Carefully draw a picture of it in the box provided.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882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E24898-11A6-48FC-8196-DAFE65C5E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3821" y="1890879"/>
            <a:ext cx="9144000" cy="1139742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Talk to an adult about your favourite present. </a:t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Think about what it was, what it looks like/is used for and who it was from.</a:t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</a:t>
            </a:r>
            <a:r>
              <a:rPr lang="en-GB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Remember to use full sentences.</a:t>
            </a:r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F1E0948-02C6-4F11-98EE-A7BA02098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0232" y="3847056"/>
            <a:ext cx="9144000" cy="165576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My favourite present was…</a:t>
            </a:r>
          </a:p>
          <a:p>
            <a:pPr algn="l"/>
            <a:r>
              <a:rPr lang="en-GB" sz="3600" dirty="0">
                <a:latin typeface="Comic Sans MS" panose="030F0702030302020204" pitchFamily="66" charset="0"/>
              </a:rPr>
              <a:t>It is…..</a:t>
            </a:r>
          </a:p>
          <a:p>
            <a:pPr algn="l"/>
            <a:r>
              <a:rPr lang="en-GB" sz="3600" dirty="0">
                <a:latin typeface="Comic Sans MS" panose="030F0702030302020204" pitchFamily="66" charset="0"/>
              </a:rPr>
              <a:t>I had it from…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6CB88FB-DF66-45D8-8323-F455D0E6E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804484" y="2133977"/>
            <a:ext cx="3200400" cy="187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26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8A2B00-1D4F-47A1-9B7A-E8D1ED3E8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Now you are ready to write this on the paper.</a:t>
            </a:r>
            <a:endParaRPr lang="en-US" sz="31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02CCFE-8148-4F94-9A51-D7E44AF7E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 what you have just said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adult. Now write it down using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full sentences. Don’t forget to use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capital letters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full stops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finger spaces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neat handwriting.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B24D6FE1-AF34-4A2B-A968-19000FF24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1783" y="2084763"/>
            <a:ext cx="2428875" cy="344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274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306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Thank you for working hard.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I will look forward to reading all about 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your favourite present.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               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                Now have a break and a snack.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/>
            </a:r>
            <a:br>
              <a:rPr lang="en-GB" sz="4000" dirty="0">
                <a:latin typeface="Comic Sans MS" panose="030F0702030302020204" pitchFamily="66" charset="0"/>
              </a:rPr>
            </a:br>
            <a:endParaRPr lang="en-US" sz="40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C344164F-69A4-48AC-A9CC-9E2E202800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674768" y="232778"/>
            <a:ext cx="1836822" cy="1836822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E1560B9-A71C-43A3-9B23-973503BCEB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1010652" y="3916942"/>
            <a:ext cx="2438400" cy="167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581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                          </a:t>
            </a:r>
            <a:r>
              <a:rPr lang="en-GB" sz="3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White Rose Maths</a:t>
            </a:r>
            <a:endParaRPr lang="en-US" sz="36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729" y="1349710"/>
            <a:ext cx="10515600" cy="480218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3600" u="sng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u="sng" dirty="0" smtClean="0">
                <a:latin typeface="Comic Sans MS" panose="030F0702030302020204" pitchFamily="66" charset="0"/>
              </a:rPr>
              <a:t>Find </a:t>
            </a:r>
            <a:r>
              <a:rPr lang="en-GB" sz="3600" u="sng" dirty="0">
                <a:latin typeface="Comic Sans MS" panose="030F0702030302020204" pitchFamily="66" charset="0"/>
              </a:rPr>
              <a:t>the Difference</a:t>
            </a:r>
          </a:p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First of all, can you and your child collect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raisins</a:t>
            </a:r>
            <a:r>
              <a:rPr lang="en-GB" dirty="0">
                <a:latin typeface="Comic Sans MS" panose="030F0702030302020204" pitchFamily="66" charset="0"/>
              </a:rPr>
              <a:t> (or whatever you collected as suggested on the first page). One person needs to have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dirty="0">
                <a:latin typeface="Comic Sans MS" panose="030F0702030302020204" pitchFamily="66" charset="0"/>
              </a:rPr>
              <a:t> objects and the other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dirty="0">
                <a:latin typeface="Comic Sans MS" panose="030F0702030302020204" pitchFamily="66" charset="0"/>
              </a:rPr>
              <a:t>. Place them side by side in 2 columns and see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how many more </a:t>
            </a:r>
            <a:r>
              <a:rPr lang="en-GB" dirty="0">
                <a:latin typeface="Comic Sans MS" panose="030F0702030302020204" pitchFamily="66" charset="0"/>
              </a:rPr>
              <a:t>there are in the one column.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                There are 2 more.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                5 is 2 more than 3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822750D-70F3-470C-8187-3E5317EAF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29389" y="568565"/>
            <a:ext cx="2795337" cy="70101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xmlns="" id="{A2E0021E-7DC3-45DD-A577-65000AAF7425}"/>
              </a:ext>
            </a:extLst>
          </p:cNvPr>
          <p:cNvSpPr/>
          <p:nvPr/>
        </p:nvSpPr>
        <p:spPr>
          <a:xfrm>
            <a:off x="926432" y="5444874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D7ABEED8-6CB0-493C-8E8A-8FA17B246409}"/>
              </a:ext>
            </a:extLst>
          </p:cNvPr>
          <p:cNvSpPr/>
          <p:nvPr/>
        </p:nvSpPr>
        <p:spPr>
          <a:xfrm>
            <a:off x="1191128" y="5449260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6CF4906E-CC95-4987-A74C-8BCA55FE7255}"/>
              </a:ext>
            </a:extLst>
          </p:cNvPr>
          <p:cNvSpPr/>
          <p:nvPr/>
        </p:nvSpPr>
        <p:spPr>
          <a:xfrm>
            <a:off x="1471865" y="5444874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331FA349-AE99-406E-B22A-3BE658FB5C6B}"/>
              </a:ext>
            </a:extLst>
          </p:cNvPr>
          <p:cNvSpPr/>
          <p:nvPr/>
        </p:nvSpPr>
        <p:spPr>
          <a:xfrm>
            <a:off x="1758615" y="5444874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A67BE458-5C81-450F-899F-9343E05CB1CF}"/>
              </a:ext>
            </a:extLst>
          </p:cNvPr>
          <p:cNvSpPr/>
          <p:nvPr/>
        </p:nvSpPr>
        <p:spPr>
          <a:xfrm>
            <a:off x="2045365" y="5444874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E8E9F43F-5A1F-4C62-BBB2-EC0D28A1DC77}"/>
              </a:ext>
            </a:extLst>
          </p:cNvPr>
          <p:cNvSpPr/>
          <p:nvPr/>
        </p:nvSpPr>
        <p:spPr>
          <a:xfrm>
            <a:off x="926432" y="5810918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44089873-97B5-4E8B-894D-D09F0870643C}"/>
              </a:ext>
            </a:extLst>
          </p:cNvPr>
          <p:cNvSpPr/>
          <p:nvPr/>
        </p:nvSpPr>
        <p:spPr>
          <a:xfrm>
            <a:off x="1191128" y="5810918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29CA1B36-AF50-4E0D-AB94-8371028332F5}"/>
              </a:ext>
            </a:extLst>
          </p:cNvPr>
          <p:cNvSpPr/>
          <p:nvPr/>
        </p:nvSpPr>
        <p:spPr>
          <a:xfrm>
            <a:off x="1455824" y="5810918"/>
            <a:ext cx="168442" cy="180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781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Repeat with different amounts for example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dirty="0">
                <a:latin typeface="Comic Sans MS" panose="030F0702030302020204" pitchFamily="66" charset="0"/>
              </a:rPr>
              <a:t> and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3 is ___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less than </a:t>
            </a:r>
            <a:r>
              <a:rPr lang="en-GB" dirty="0">
                <a:latin typeface="Comic Sans MS" panose="030F0702030302020204" pitchFamily="66" charset="0"/>
              </a:rPr>
              <a:t>7.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Keep on until your child is confident with this concept.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Now watch the video </a:t>
            </a:r>
            <a:r>
              <a:rPr lang="en-US" u="sng" dirty="0">
                <a:hlinkClick r:id="rId2"/>
              </a:rPr>
              <a:t>https://vimeo.com/470964093</a:t>
            </a:r>
            <a:r>
              <a:rPr lang="en-US" u="sng" dirty="0"/>
              <a:t> </a:t>
            </a:r>
            <a:r>
              <a:rPr lang="en-US" dirty="0">
                <a:latin typeface="Comic Sans MS" panose="030F0702030302020204" pitchFamily="66" charset="0"/>
              </a:rPr>
              <a:t>feel free to pause the video to explain any of the teaching.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360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BE36F6-94A2-41F3-A321-BBC6E9124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77370"/>
            <a:ext cx="10515600" cy="573314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 hope you have enjoyed this and that you have understood this new concept.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will continue with some White Rose teaching again tomorrow.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 think it is time for lunch and a break from your work.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               See you tomorrow.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DF0176E-72C6-4B08-9A40-0154A69B4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183234" y="4515514"/>
            <a:ext cx="2686749" cy="177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12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D34A68-369E-4EAE-BC55-1F5E0847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1953"/>
            <a:ext cx="10515600" cy="5531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Most importantly encourage </a:t>
            </a:r>
            <a:r>
              <a:rPr lang="en-US" b="1" dirty="0">
                <a:latin typeface="Comic Sans MS" panose="030F0702030302020204" pitchFamily="66" charset="0"/>
              </a:rPr>
              <a:t>your child to read</a:t>
            </a:r>
            <a:r>
              <a:rPr lang="en-US" dirty="0">
                <a:latin typeface="Comic Sans MS" panose="030F0702030302020204" pitchFamily="66" charset="0"/>
              </a:rPr>
              <a:t> a suitable  book to you.  Later on it would be great if you could </a:t>
            </a:r>
            <a:r>
              <a:rPr lang="en-US" b="1" dirty="0">
                <a:latin typeface="Comic Sans MS" panose="030F0702030302020204" pitchFamily="66" charset="0"/>
              </a:rPr>
              <a:t>read</a:t>
            </a:r>
            <a:r>
              <a:rPr lang="en-US" dirty="0">
                <a:latin typeface="Comic Sans MS" panose="030F0702030302020204" pitchFamily="66" charset="0"/>
              </a:rPr>
              <a:t> a bedtime story to them.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Please remember to send an email containing the work that they have done, once completed to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u="sng" dirty="0">
                <a:latin typeface="Comic Sans MS" panose="030F0702030302020204" pitchFamily="66" charset="0"/>
                <a:hlinkClick r:id="rId2"/>
              </a:rPr>
              <a:t>teacher@kingslandengland.hereford.sch.uk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so I can respond and celebrate with your child their achievements.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33BEF15-73D7-497C-A681-2CE28AF367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5486400" y="1975682"/>
            <a:ext cx="2992583" cy="223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42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383</Words>
  <Application>Microsoft Office PowerPoint</Application>
  <PresentationFormat>Widescreen</PresentationFormat>
  <Paragraphs>101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    Welcome Back to Online learning</vt:lpstr>
      <vt:lpstr>            English Activity                                                        Find the sheet of paper.                                                (or write in your writing                                                book)              Using a pencil, write the date on the top line.    Thursday 7th January (use the red line to write on)</vt:lpstr>
      <vt:lpstr>My Favourite Christmas Present</vt:lpstr>
      <vt:lpstr>         Talk to an adult about your favourite present.  Think about what it was, what it looks like/is used for and who it was from.                 Remember to use full sentences.</vt:lpstr>
      <vt:lpstr>Now you are ready to write this on the paper.</vt:lpstr>
      <vt:lpstr>         Thank you for working hard.   I will look forward to reading all about  your favourite present.                                   Now have a break and a snack.  </vt:lpstr>
      <vt:lpstr>                          White Rose Maths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20</cp:revision>
  <dcterms:created xsi:type="dcterms:W3CDTF">2021-01-05T21:58:22Z</dcterms:created>
  <dcterms:modified xsi:type="dcterms:W3CDTF">2021-01-06T17:03:47Z</dcterms:modified>
</cp:coreProperties>
</file>