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310" r:id="rId2"/>
    <p:sldId id="262" r:id="rId3"/>
    <p:sldId id="268" r:id="rId4"/>
    <p:sldId id="293" r:id="rId5"/>
    <p:sldId id="257" r:id="rId6"/>
    <p:sldId id="270" r:id="rId7"/>
    <p:sldId id="281" r:id="rId8"/>
    <p:sldId id="287" r:id="rId9"/>
    <p:sldId id="286" r:id="rId10"/>
    <p:sldId id="289" r:id="rId11"/>
    <p:sldId id="263" r:id="rId12"/>
    <p:sldId id="264" r:id="rId13"/>
    <p:sldId id="275" r:id="rId14"/>
    <p:sldId id="292" r:id="rId15"/>
    <p:sldId id="308" r:id="rId16"/>
    <p:sldId id="277" r:id="rId17"/>
    <p:sldId id="298" r:id="rId18"/>
    <p:sldId id="265" r:id="rId19"/>
    <p:sldId id="296" r:id="rId20"/>
    <p:sldId id="267"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HELEN WILSON" initials="HW" lastIdx="1" clrIdx="0">
    <p:extLst>
      <p:ext uri="{19B8F6BF-5375-455C-9EA6-DF929625EA0E}">
        <p15:presenceInfo xmlns:p15="http://schemas.microsoft.com/office/powerpoint/2012/main" userId="S-1-5-21-1935655697-1500820517-725345543-114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6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69" d="100"/>
          <a:sy n="69" d="100"/>
        </p:scale>
        <p:origin x="696"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commentAuthors" Target="commentAuthor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AE75F8-C2D2-46B4-91CD-B6477B36398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3BD5AEF8-CFEE-494D-8962-5930BFB0768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62148C1C-317F-4234-90D3-858B1C51E3E7}"/>
              </a:ext>
            </a:extLst>
          </p:cNvPr>
          <p:cNvSpPr>
            <a:spLocks noGrp="1"/>
          </p:cNvSpPr>
          <p:nvPr>
            <p:ph type="dt" sz="half" idx="10"/>
          </p:nvPr>
        </p:nvSpPr>
        <p:spPr/>
        <p:txBody>
          <a:bodyPr/>
          <a:lstStyle/>
          <a:p>
            <a:fld id="{BC7791A6-C1F6-4F09-A01F-EAE90D5CCDD0}" type="datetimeFigureOut">
              <a:rPr lang="en-US" smtClean="0"/>
              <a:t>2/25/2021</a:t>
            </a:fld>
            <a:endParaRPr lang="en-US"/>
          </a:p>
        </p:txBody>
      </p:sp>
      <p:sp>
        <p:nvSpPr>
          <p:cNvPr id="5" name="Footer Placeholder 4">
            <a:extLst>
              <a:ext uri="{FF2B5EF4-FFF2-40B4-BE49-F238E27FC236}">
                <a16:creationId xmlns:a16="http://schemas.microsoft.com/office/drawing/2014/main" id="{708E8954-227A-4FA4-A718-C879F21FA93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4A9FC0F-30D6-45BD-9B26-5C4F128AA03B}"/>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22170527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207524-9612-4886-80DA-44E809639A1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976F6BA-9DAA-403B-AD9F-C0C56CFABF96}"/>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7CA9122-ACB0-4D81-A593-32D771CFEA29}"/>
              </a:ext>
            </a:extLst>
          </p:cNvPr>
          <p:cNvSpPr>
            <a:spLocks noGrp="1"/>
          </p:cNvSpPr>
          <p:nvPr>
            <p:ph type="dt" sz="half" idx="10"/>
          </p:nvPr>
        </p:nvSpPr>
        <p:spPr/>
        <p:txBody>
          <a:bodyPr/>
          <a:lstStyle/>
          <a:p>
            <a:fld id="{BC7791A6-C1F6-4F09-A01F-EAE90D5CCDD0}" type="datetimeFigureOut">
              <a:rPr lang="en-US" smtClean="0"/>
              <a:t>2/25/2021</a:t>
            </a:fld>
            <a:endParaRPr lang="en-US"/>
          </a:p>
        </p:txBody>
      </p:sp>
      <p:sp>
        <p:nvSpPr>
          <p:cNvPr id="5" name="Footer Placeholder 4">
            <a:extLst>
              <a:ext uri="{FF2B5EF4-FFF2-40B4-BE49-F238E27FC236}">
                <a16:creationId xmlns:a16="http://schemas.microsoft.com/office/drawing/2014/main" id="{4940F172-EE75-46D8-8037-51463ABD9C3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F9417F8-2D3F-4886-B07A-36ECB349D977}"/>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32528204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8E9D5B-5492-4370-B469-4C729B54FDB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ADBE9536-ED36-488C-B98A-C7DA4011238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2EFADB02-A0E6-489E-8D47-01878BF468E7}"/>
              </a:ext>
            </a:extLst>
          </p:cNvPr>
          <p:cNvSpPr>
            <a:spLocks noGrp="1"/>
          </p:cNvSpPr>
          <p:nvPr>
            <p:ph type="dt" sz="half" idx="10"/>
          </p:nvPr>
        </p:nvSpPr>
        <p:spPr/>
        <p:txBody>
          <a:bodyPr/>
          <a:lstStyle/>
          <a:p>
            <a:fld id="{BC7791A6-C1F6-4F09-A01F-EAE90D5CCDD0}" type="datetimeFigureOut">
              <a:rPr lang="en-US" smtClean="0"/>
              <a:t>2/25/2021</a:t>
            </a:fld>
            <a:endParaRPr lang="en-US"/>
          </a:p>
        </p:txBody>
      </p:sp>
      <p:sp>
        <p:nvSpPr>
          <p:cNvPr id="5" name="Footer Placeholder 4">
            <a:extLst>
              <a:ext uri="{FF2B5EF4-FFF2-40B4-BE49-F238E27FC236}">
                <a16:creationId xmlns:a16="http://schemas.microsoft.com/office/drawing/2014/main" id="{47DB5BAD-385A-41ED-9115-DCC1F35A7AE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F8CB355-EAC6-463E-AC70-9FFC9F48AFB7}"/>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5506612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16AB51-22EA-4C9D-8C76-D0A312343D3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78F93D3B-538C-4879-8716-1F760394326A}"/>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93DEAF02-93A9-4BEA-8717-2FFEB765BAE9}"/>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B29F6FEB-8DFE-4E04-B4EC-4A0F33B0D1F9}"/>
              </a:ext>
            </a:extLst>
          </p:cNvPr>
          <p:cNvSpPr>
            <a:spLocks noGrp="1"/>
          </p:cNvSpPr>
          <p:nvPr>
            <p:ph type="dt" sz="half" idx="10"/>
          </p:nvPr>
        </p:nvSpPr>
        <p:spPr/>
        <p:txBody>
          <a:bodyPr/>
          <a:lstStyle/>
          <a:p>
            <a:fld id="{BC7791A6-C1F6-4F09-A01F-EAE90D5CCDD0}" type="datetimeFigureOut">
              <a:rPr lang="en-US" smtClean="0"/>
              <a:t>2/25/2021</a:t>
            </a:fld>
            <a:endParaRPr lang="en-US"/>
          </a:p>
        </p:txBody>
      </p:sp>
      <p:sp>
        <p:nvSpPr>
          <p:cNvPr id="6" name="Footer Placeholder 5">
            <a:extLst>
              <a:ext uri="{FF2B5EF4-FFF2-40B4-BE49-F238E27FC236}">
                <a16:creationId xmlns:a16="http://schemas.microsoft.com/office/drawing/2014/main" id="{F6269E10-0418-4D41-B0E1-28649B9AF27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40FC307-9ACD-4B1A-BF2C-D8FB44C11E51}"/>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1780110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FB1CB1-3934-4407-89CC-10D9B1943663}"/>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6BC48165-24C8-44E2-8C40-8C707693251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56EE0EF7-DBE5-41A8-AB63-CB18D82CFE2F}"/>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D9DCA44E-DA14-494C-B2A1-0CBF76FB0C5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F6B0326C-7CFD-4774-9E4D-D7CB99A54823}"/>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75AB7AEB-D3A2-46C8-A525-ABB6479FF7DD}"/>
              </a:ext>
            </a:extLst>
          </p:cNvPr>
          <p:cNvSpPr>
            <a:spLocks noGrp="1"/>
          </p:cNvSpPr>
          <p:nvPr>
            <p:ph type="dt" sz="half" idx="10"/>
          </p:nvPr>
        </p:nvSpPr>
        <p:spPr/>
        <p:txBody>
          <a:bodyPr/>
          <a:lstStyle/>
          <a:p>
            <a:fld id="{BC7791A6-C1F6-4F09-A01F-EAE90D5CCDD0}" type="datetimeFigureOut">
              <a:rPr lang="en-US" smtClean="0"/>
              <a:t>2/25/2021</a:t>
            </a:fld>
            <a:endParaRPr lang="en-US"/>
          </a:p>
        </p:txBody>
      </p:sp>
      <p:sp>
        <p:nvSpPr>
          <p:cNvPr id="8" name="Footer Placeholder 7">
            <a:extLst>
              <a:ext uri="{FF2B5EF4-FFF2-40B4-BE49-F238E27FC236}">
                <a16:creationId xmlns:a16="http://schemas.microsoft.com/office/drawing/2014/main" id="{4F699CDD-8D88-4163-9F27-53A507B66930}"/>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A77E2793-BFAD-4649-BCE9-C7D37A1707AC}"/>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25685891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980181-AC03-4F30-A894-FC5D8A104647}"/>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F76DA194-BFC0-4935-8D0E-594B71F014E7}"/>
              </a:ext>
            </a:extLst>
          </p:cNvPr>
          <p:cNvSpPr>
            <a:spLocks noGrp="1"/>
          </p:cNvSpPr>
          <p:nvPr>
            <p:ph type="dt" sz="half" idx="10"/>
          </p:nvPr>
        </p:nvSpPr>
        <p:spPr/>
        <p:txBody>
          <a:bodyPr/>
          <a:lstStyle/>
          <a:p>
            <a:fld id="{BC7791A6-C1F6-4F09-A01F-EAE90D5CCDD0}" type="datetimeFigureOut">
              <a:rPr lang="en-US" smtClean="0"/>
              <a:t>2/25/2021</a:t>
            </a:fld>
            <a:endParaRPr lang="en-US"/>
          </a:p>
        </p:txBody>
      </p:sp>
      <p:sp>
        <p:nvSpPr>
          <p:cNvPr id="4" name="Footer Placeholder 3">
            <a:extLst>
              <a:ext uri="{FF2B5EF4-FFF2-40B4-BE49-F238E27FC236}">
                <a16:creationId xmlns:a16="http://schemas.microsoft.com/office/drawing/2014/main" id="{28815172-4AFA-4081-BF23-5F9024CCDC20}"/>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DA2C4209-B4AF-4A1B-81FE-994CE977F115}"/>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19220101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7B91DA4-C751-4E51-BDD4-4B1AFC888389}"/>
              </a:ext>
            </a:extLst>
          </p:cNvPr>
          <p:cNvSpPr>
            <a:spLocks noGrp="1"/>
          </p:cNvSpPr>
          <p:nvPr>
            <p:ph type="dt" sz="half" idx="10"/>
          </p:nvPr>
        </p:nvSpPr>
        <p:spPr/>
        <p:txBody>
          <a:bodyPr/>
          <a:lstStyle/>
          <a:p>
            <a:fld id="{BC7791A6-C1F6-4F09-A01F-EAE90D5CCDD0}" type="datetimeFigureOut">
              <a:rPr lang="en-US" smtClean="0"/>
              <a:t>2/25/2021</a:t>
            </a:fld>
            <a:endParaRPr lang="en-US"/>
          </a:p>
        </p:txBody>
      </p:sp>
      <p:sp>
        <p:nvSpPr>
          <p:cNvPr id="3" name="Footer Placeholder 2">
            <a:extLst>
              <a:ext uri="{FF2B5EF4-FFF2-40B4-BE49-F238E27FC236}">
                <a16:creationId xmlns:a16="http://schemas.microsoft.com/office/drawing/2014/main" id="{C90B8E6A-5793-45BC-BE06-DA0972E379ED}"/>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140BAB44-8E72-49FF-8B99-BD64C72A4C1A}"/>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25792473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237901-4457-4DED-8EC1-7CB3C00BAD9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6241ACC4-B288-43E6-8BA5-3D48264A634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AA4F2AD0-F4CB-4B08-9D6A-8E425AEE528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1311993A-9043-48BE-AE3F-1043186CC32C}"/>
              </a:ext>
            </a:extLst>
          </p:cNvPr>
          <p:cNvSpPr>
            <a:spLocks noGrp="1"/>
          </p:cNvSpPr>
          <p:nvPr>
            <p:ph type="dt" sz="half" idx="10"/>
          </p:nvPr>
        </p:nvSpPr>
        <p:spPr/>
        <p:txBody>
          <a:bodyPr/>
          <a:lstStyle/>
          <a:p>
            <a:fld id="{BC7791A6-C1F6-4F09-A01F-EAE90D5CCDD0}" type="datetimeFigureOut">
              <a:rPr lang="en-US" smtClean="0"/>
              <a:t>2/25/2021</a:t>
            </a:fld>
            <a:endParaRPr lang="en-US"/>
          </a:p>
        </p:txBody>
      </p:sp>
      <p:sp>
        <p:nvSpPr>
          <p:cNvPr id="6" name="Footer Placeholder 5">
            <a:extLst>
              <a:ext uri="{FF2B5EF4-FFF2-40B4-BE49-F238E27FC236}">
                <a16:creationId xmlns:a16="http://schemas.microsoft.com/office/drawing/2014/main" id="{AD64515A-204B-43D3-95D2-69188EB553E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154DA68-E0CF-469A-A324-294E7395302B}"/>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42589139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4086A5-7F7E-46DD-A343-26EC14EDAF0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E849C1E-0660-4A00-BA38-63148491B4B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FADB325B-F262-403F-9462-A991F3A6EA0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6F0D13A5-B16C-47A5-9493-15BFE49C865E}"/>
              </a:ext>
            </a:extLst>
          </p:cNvPr>
          <p:cNvSpPr>
            <a:spLocks noGrp="1"/>
          </p:cNvSpPr>
          <p:nvPr>
            <p:ph type="dt" sz="half" idx="10"/>
          </p:nvPr>
        </p:nvSpPr>
        <p:spPr/>
        <p:txBody>
          <a:bodyPr/>
          <a:lstStyle/>
          <a:p>
            <a:fld id="{BC7791A6-C1F6-4F09-A01F-EAE90D5CCDD0}" type="datetimeFigureOut">
              <a:rPr lang="en-US" smtClean="0"/>
              <a:t>2/25/2021</a:t>
            </a:fld>
            <a:endParaRPr lang="en-US"/>
          </a:p>
        </p:txBody>
      </p:sp>
      <p:sp>
        <p:nvSpPr>
          <p:cNvPr id="6" name="Footer Placeholder 5">
            <a:extLst>
              <a:ext uri="{FF2B5EF4-FFF2-40B4-BE49-F238E27FC236}">
                <a16:creationId xmlns:a16="http://schemas.microsoft.com/office/drawing/2014/main" id="{562C53F8-6E10-413F-92AB-4FC524D35B9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6AF80F0-7169-41F9-BDF3-5B46270E9905}"/>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31185366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840DAD-96AD-48A4-8656-525891B6700C}"/>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7F97F310-6542-4B73-BF01-C8E126111371}"/>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4757A15-C169-4D1C-930F-CF719B4737A3}"/>
              </a:ext>
            </a:extLst>
          </p:cNvPr>
          <p:cNvSpPr>
            <a:spLocks noGrp="1"/>
          </p:cNvSpPr>
          <p:nvPr>
            <p:ph type="dt" sz="half" idx="10"/>
          </p:nvPr>
        </p:nvSpPr>
        <p:spPr/>
        <p:txBody>
          <a:bodyPr/>
          <a:lstStyle/>
          <a:p>
            <a:fld id="{BC7791A6-C1F6-4F09-A01F-EAE90D5CCDD0}" type="datetimeFigureOut">
              <a:rPr lang="en-US" smtClean="0"/>
              <a:t>2/25/2021</a:t>
            </a:fld>
            <a:endParaRPr lang="en-US"/>
          </a:p>
        </p:txBody>
      </p:sp>
      <p:sp>
        <p:nvSpPr>
          <p:cNvPr id="5" name="Footer Placeholder 4">
            <a:extLst>
              <a:ext uri="{FF2B5EF4-FFF2-40B4-BE49-F238E27FC236}">
                <a16:creationId xmlns:a16="http://schemas.microsoft.com/office/drawing/2014/main" id="{3A21BAC7-7723-4AF8-A00B-F359D9E90A2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0C3C379-4021-41FC-BEC8-F546190F2FA2}"/>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37000996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DD79A53-10FA-4BD7-AB75-A521CE4F2FFE}"/>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3349B1EB-ACCF-40A0-94B6-BAB1DA46CDBD}"/>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BD8F155-48BF-48D2-9F3A-088BAD4334B5}"/>
              </a:ext>
            </a:extLst>
          </p:cNvPr>
          <p:cNvSpPr>
            <a:spLocks noGrp="1"/>
          </p:cNvSpPr>
          <p:nvPr>
            <p:ph type="dt" sz="half" idx="10"/>
          </p:nvPr>
        </p:nvSpPr>
        <p:spPr/>
        <p:txBody>
          <a:bodyPr/>
          <a:lstStyle/>
          <a:p>
            <a:fld id="{BC7791A6-C1F6-4F09-A01F-EAE90D5CCDD0}" type="datetimeFigureOut">
              <a:rPr lang="en-US" smtClean="0"/>
              <a:t>2/25/2021</a:t>
            </a:fld>
            <a:endParaRPr lang="en-US"/>
          </a:p>
        </p:txBody>
      </p:sp>
      <p:sp>
        <p:nvSpPr>
          <p:cNvPr id="5" name="Footer Placeholder 4">
            <a:extLst>
              <a:ext uri="{FF2B5EF4-FFF2-40B4-BE49-F238E27FC236}">
                <a16:creationId xmlns:a16="http://schemas.microsoft.com/office/drawing/2014/main" id="{9EEE9492-9244-495C-B736-EAEF10EE896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C48AB28-5614-41AC-B798-972F1CEAA6DB}"/>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331373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8D65CC5-1AC1-4E3D-9355-2147AE836F7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884D9BED-0822-429D-96ED-7C477E67E8B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CB9279B-B44B-4A5B-BFFD-5AB52C09DAF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C7791A6-C1F6-4F09-A01F-EAE90D5CCDD0}" type="datetimeFigureOut">
              <a:rPr lang="en-US" smtClean="0"/>
              <a:t>2/25/2021</a:t>
            </a:fld>
            <a:endParaRPr lang="en-US"/>
          </a:p>
        </p:txBody>
      </p:sp>
      <p:sp>
        <p:nvSpPr>
          <p:cNvPr id="5" name="Footer Placeholder 4">
            <a:extLst>
              <a:ext uri="{FF2B5EF4-FFF2-40B4-BE49-F238E27FC236}">
                <a16:creationId xmlns:a16="http://schemas.microsoft.com/office/drawing/2014/main" id="{480F673E-08E5-481C-9BC2-5BC053EA173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B62F6C1-D621-474B-B7A5-757F4286737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A4DD582-5C4D-4E35-970A-B38A8B62882B}" type="slidenum">
              <a:rPr lang="en-US" smtClean="0"/>
              <a:t>‹#›</a:t>
            </a:fld>
            <a:endParaRPr lang="en-US"/>
          </a:p>
        </p:txBody>
      </p:sp>
    </p:spTree>
    <p:extLst>
      <p:ext uri="{BB962C8B-B14F-4D97-AF65-F5344CB8AC3E}">
        <p14:creationId xmlns:p14="http://schemas.microsoft.com/office/powerpoint/2010/main" val="268326109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junior1.cumbresblogs.com/2014/02/25/welcome-to-junior-1-2/" TargetMode="External"/><Relationship Id="rId7" Type="http://schemas.openxmlformats.org/officeDocument/2006/relationships/hyperlink" Target="http://www.pngall.com/sunshine-png" TargetMode="External"/><Relationship Id="rId2" Type="http://schemas.openxmlformats.org/officeDocument/2006/relationships/image" Target="../media/image1.jpg"/><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hyperlink" Target="https://pixabay.com/en/rainbow-default-colors-948520/" TargetMode="Externa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hyperlink" Target="https://pixabay.com/en/rainbow-default-colors-948520/" TargetMode="External"/><Relationship Id="rId2" Type="http://schemas.openxmlformats.org/officeDocument/2006/relationships/image" Target="../media/image2.png"/><Relationship Id="rId1" Type="http://schemas.openxmlformats.org/officeDocument/2006/relationships/slideLayout" Target="../slideLayouts/slideLayout6.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Layout" Target="../slideLayouts/slideLayout6.xml"/><Relationship Id="rId4" Type="http://schemas.openxmlformats.org/officeDocument/2006/relationships/hyperlink" Target="http://www.pngall.com/sunshine-png"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hyperlink" Target="https://tscpl.org/kids-library/parents"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hyperlink" Target="https://tscpl.org/kids-library/parents"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hyperlink" Target="https://tscpl.org/kids-library/parents" TargetMode="External"/></Relationships>
</file>

<file path=ppt/slides/_rels/slide8.xml.rels><?xml version="1.0" encoding="UTF-8" standalone="yes"?>
<Relationships xmlns="http://schemas.openxmlformats.org/package/2006/relationships"><Relationship Id="rId3" Type="http://schemas.openxmlformats.org/officeDocument/2006/relationships/hyperlink" Target="http://neophilosophical.blogspot.com/2013/01/an-ethical-solution-to-terminal-problem.html" TargetMode="External"/><Relationship Id="rId2" Type="http://schemas.openxmlformats.org/officeDocument/2006/relationships/image" Target="../media/image11.jpg"/><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hyperlink" Target="https://creativecommons.org/licenses/by/3.0/"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12.png"/><Relationship Id="rId4" Type="http://schemas.openxmlformats.org/officeDocument/2006/relationships/hyperlink" Target="https://pixabay.com/en/rainbow-default-colors-948520/"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12.png"/><Relationship Id="rId4" Type="http://schemas.openxmlformats.org/officeDocument/2006/relationships/hyperlink" Target="http://www.pngall.com/sunshine-png" TargetMode="External"/></Relationships>
</file>

<file path=ppt/slides/_rels/slide11.xml.rels><?xml version="1.0" encoding="UTF-8" standalone="yes"?>
<Relationships xmlns="http://schemas.openxmlformats.org/package/2006/relationships"><Relationship Id="rId3" Type="http://schemas.openxmlformats.org/officeDocument/2006/relationships/hyperlink" Target="https://nearemmaus.wordpress.com/2009/05/08/the-fruit-of-the-spirit-in-galatians-522-23-love/" TargetMode="External"/><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s://en.wikipedia.org/wiki/File:Operators_(maths)_linear.svg" TargetMode="External"/><Relationship Id="rId2" Type="http://schemas.openxmlformats.org/officeDocument/2006/relationships/image" Target="../media/image14.png"/><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https://en.wikipedia.org/wiki/File:Operators_(maths)_linear.svg" TargetMode="External"/><Relationship Id="rId2" Type="http://schemas.openxmlformats.org/officeDocument/2006/relationships/image" Target="../media/image14.png"/><Relationship Id="rId1" Type="http://schemas.openxmlformats.org/officeDocument/2006/relationships/slideLayout" Target="../slideLayouts/slideLayout2.xml"/><Relationship Id="rId5" Type="http://schemas.openxmlformats.org/officeDocument/2006/relationships/image" Target="../media/image15.png"/><Relationship Id="rId4" Type="http://schemas.openxmlformats.org/officeDocument/2006/relationships/image" Target="../media/image18.png"/></Relationships>
</file>

<file path=ppt/slides/_rels/slide1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5.png"/><Relationship Id="rId1" Type="http://schemas.openxmlformats.org/officeDocument/2006/relationships/slideLayout" Target="../slideLayouts/slideLayout6.xml"/><Relationship Id="rId4" Type="http://schemas.openxmlformats.org/officeDocument/2006/relationships/image" Target="../media/image21.png"/></Relationships>
</file>

<file path=ppt/slides/_rels/slide18.xml.rels><?xml version="1.0" encoding="UTF-8" standalone="yes"?>
<Relationships xmlns="http://schemas.openxmlformats.org/package/2006/relationships"><Relationship Id="rId3" Type="http://schemas.openxmlformats.org/officeDocument/2006/relationships/hyperlink" Target="https://myfabfinance.com/a-frugal-moms-guide-to-healthy-eating-on-a-budget/" TargetMode="External"/><Relationship Id="rId2" Type="http://schemas.openxmlformats.org/officeDocument/2006/relationships/image" Target="../media/image22.jp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3.png"/><Relationship Id="rId1" Type="http://schemas.openxmlformats.org/officeDocument/2006/relationships/slideLayout" Target="../slideLayouts/slideLayout2.xml"/><Relationship Id="rId4" Type="http://schemas.openxmlformats.org/officeDocument/2006/relationships/hyperlink" Target="http://www.writerightwords.com/worship-is-a-posture/" TargetMode="External"/></Relationships>
</file>

<file path=ppt/slides/_rels/slide20.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hyperlink" Target="mailto:teacher@kingslandengland.hereford.sch.uk" TargetMode="External"/><Relationship Id="rId1" Type="http://schemas.openxmlformats.org/officeDocument/2006/relationships/slideLayout" Target="../slideLayouts/slideLayout2.xml"/><Relationship Id="rId4" Type="http://schemas.openxmlformats.org/officeDocument/2006/relationships/hyperlink" Target="https://es.wikipedia.org/wiki/El_gato_en_el_sombrero"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8A2B00-1D4F-47A1-9B7A-E8D1ED3E847D}"/>
              </a:ext>
            </a:extLst>
          </p:cNvPr>
          <p:cNvSpPr>
            <a:spLocks noGrp="1"/>
          </p:cNvSpPr>
          <p:nvPr>
            <p:ph type="title"/>
          </p:nvPr>
        </p:nvSpPr>
        <p:spPr>
          <a:xfrm>
            <a:off x="838200" y="365125"/>
            <a:ext cx="10515600" cy="1325563"/>
          </a:xfrm>
        </p:spPr>
        <p:txBody>
          <a:bodyPr>
            <a:normAutofit/>
          </a:bodyPr>
          <a:lstStyle/>
          <a:p>
            <a:pPr algn="ctr"/>
            <a:r>
              <a:rPr lang="en-GB" dirty="0">
                <a:solidFill>
                  <a:srgbClr val="FF0000"/>
                </a:solidFill>
                <a:latin typeface="Comic Sans MS" panose="030F0702030302020204" pitchFamily="66" charset="0"/>
              </a:rPr>
              <a:t>    Thursday 25</a:t>
            </a:r>
            <a:r>
              <a:rPr lang="en-GB" baseline="30000" dirty="0">
                <a:solidFill>
                  <a:srgbClr val="FF0000"/>
                </a:solidFill>
                <a:latin typeface="Comic Sans MS" panose="030F0702030302020204" pitchFamily="66" charset="0"/>
              </a:rPr>
              <a:t>th</a:t>
            </a:r>
            <a:r>
              <a:rPr lang="en-GB" dirty="0">
                <a:solidFill>
                  <a:srgbClr val="FF0000"/>
                </a:solidFill>
                <a:latin typeface="Comic Sans MS" panose="030F0702030302020204" pitchFamily="66" charset="0"/>
              </a:rPr>
              <a:t> February 2021</a:t>
            </a:r>
            <a:endParaRPr lang="en-US" dirty="0">
              <a:solidFill>
                <a:srgbClr val="FF0000"/>
              </a:solidFill>
              <a:latin typeface="Comic Sans MS" panose="030F0702030302020204" pitchFamily="66" charset="0"/>
            </a:endParaRPr>
          </a:p>
        </p:txBody>
      </p:sp>
      <p:sp useBgFill="1">
        <p:nvSpPr>
          <p:cNvPr id="7" name="Content Placeholder 6">
            <a:extLst>
              <a:ext uri="{FF2B5EF4-FFF2-40B4-BE49-F238E27FC236}">
                <a16:creationId xmlns:a16="http://schemas.microsoft.com/office/drawing/2014/main" id="{D96FBEBA-9AC9-4A5C-BEA2-A58CBDDB13A1}"/>
              </a:ext>
            </a:extLst>
          </p:cNvPr>
          <p:cNvSpPr>
            <a:spLocks noGrp="1"/>
          </p:cNvSpPr>
          <p:nvPr>
            <p:ph idx="1"/>
          </p:nvPr>
        </p:nvSpPr>
        <p:spPr>
          <a:xfrm>
            <a:off x="554182" y="1514148"/>
            <a:ext cx="11430000" cy="2339885"/>
          </a:xfrm>
        </p:spPr>
        <p:txBody>
          <a:bodyPr>
            <a:noAutofit/>
          </a:bodyPr>
          <a:lstStyle/>
          <a:p>
            <a:pPr marL="0" indent="0">
              <a:buNone/>
            </a:pPr>
            <a:endParaRPr lang="en-GB" sz="2400" i="1" dirty="0">
              <a:solidFill>
                <a:srgbClr val="FFC000"/>
              </a:solidFill>
              <a:latin typeface="Comic Sans MS" panose="030F0702030302020204" pitchFamily="66" charset="0"/>
            </a:endParaRPr>
          </a:p>
          <a:p>
            <a:pPr marL="0" indent="0">
              <a:buNone/>
            </a:pPr>
            <a:r>
              <a:rPr lang="en-GB" sz="2400" i="1" dirty="0">
                <a:solidFill>
                  <a:srgbClr val="FFC000"/>
                </a:solidFill>
                <a:latin typeface="Comic Sans MS" panose="030F0702030302020204" pitchFamily="66" charset="0"/>
              </a:rPr>
              <a:t>For RWI you will need to be able to see a copy of the words for the Spelling Quiz. For maths you need to be able to see a copy of the subtraction grid and related facts part/part/whole model sheet.</a:t>
            </a:r>
            <a:endParaRPr lang="en-US" i="1" dirty="0">
              <a:solidFill>
                <a:srgbClr val="FFC000"/>
              </a:solidFill>
              <a:latin typeface="Comic Sans MS" panose="030F0702030302020204" pitchFamily="66" charset="0"/>
            </a:endParaRPr>
          </a:p>
        </p:txBody>
      </p:sp>
      <p:pic>
        <p:nvPicPr>
          <p:cNvPr id="9" name="Picture 8">
            <a:extLst>
              <a:ext uri="{FF2B5EF4-FFF2-40B4-BE49-F238E27FC236}">
                <a16:creationId xmlns:a16="http://schemas.microsoft.com/office/drawing/2014/main" id="{098EE43A-AB39-475C-9DA5-A4F9EE2D2349}"/>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277393" y="365125"/>
            <a:ext cx="1434433" cy="1054860"/>
          </a:xfrm>
          <a:prstGeom prst="rect">
            <a:avLst/>
          </a:prstGeom>
        </p:spPr>
      </p:pic>
      <p:graphicFrame>
        <p:nvGraphicFramePr>
          <p:cNvPr id="3" name="Table 2">
            <a:extLst>
              <a:ext uri="{FF2B5EF4-FFF2-40B4-BE49-F238E27FC236}">
                <a16:creationId xmlns:a16="http://schemas.microsoft.com/office/drawing/2014/main" id="{E77CD542-F53E-4CE5-B7B0-BFC1602571BB}"/>
              </a:ext>
            </a:extLst>
          </p:cNvPr>
          <p:cNvGraphicFramePr>
            <a:graphicFrameLocks noGrp="1"/>
          </p:cNvGraphicFramePr>
          <p:nvPr>
            <p:extLst>
              <p:ext uri="{D42A27DB-BD31-4B8C-83A1-F6EECF244321}">
                <p14:modId xmlns:p14="http://schemas.microsoft.com/office/powerpoint/2010/main" val="4214801596"/>
              </p:ext>
            </p:extLst>
          </p:nvPr>
        </p:nvGraphicFramePr>
        <p:xfrm>
          <a:off x="838200" y="4046513"/>
          <a:ext cx="10245439" cy="2105891"/>
        </p:xfrm>
        <a:graphic>
          <a:graphicData uri="http://schemas.openxmlformats.org/drawingml/2006/table">
            <a:tbl>
              <a:tblPr firstRow="1" bandRow="1">
                <a:tableStyleId>{5C22544A-7EE6-4342-B048-85BDC9FD1C3A}</a:tableStyleId>
              </a:tblPr>
              <a:tblGrid>
                <a:gridCol w="853787">
                  <a:extLst>
                    <a:ext uri="{9D8B030D-6E8A-4147-A177-3AD203B41FA5}">
                      <a16:colId xmlns:a16="http://schemas.microsoft.com/office/drawing/2014/main" val="1057356747"/>
                    </a:ext>
                  </a:extLst>
                </a:gridCol>
                <a:gridCol w="1425286">
                  <a:extLst>
                    <a:ext uri="{9D8B030D-6E8A-4147-A177-3AD203B41FA5}">
                      <a16:colId xmlns:a16="http://schemas.microsoft.com/office/drawing/2014/main" val="2036603641"/>
                    </a:ext>
                  </a:extLst>
                </a:gridCol>
                <a:gridCol w="1518377">
                  <a:extLst>
                    <a:ext uri="{9D8B030D-6E8A-4147-A177-3AD203B41FA5}">
                      <a16:colId xmlns:a16="http://schemas.microsoft.com/office/drawing/2014/main" val="3670510117"/>
                    </a:ext>
                  </a:extLst>
                </a:gridCol>
                <a:gridCol w="298518">
                  <a:extLst>
                    <a:ext uri="{9D8B030D-6E8A-4147-A177-3AD203B41FA5}">
                      <a16:colId xmlns:a16="http://schemas.microsoft.com/office/drawing/2014/main" val="853626756"/>
                    </a:ext>
                  </a:extLst>
                </a:gridCol>
                <a:gridCol w="2340383">
                  <a:extLst>
                    <a:ext uri="{9D8B030D-6E8A-4147-A177-3AD203B41FA5}">
                      <a16:colId xmlns:a16="http://schemas.microsoft.com/office/drawing/2014/main" val="1405776208"/>
                    </a:ext>
                  </a:extLst>
                </a:gridCol>
                <a:gridCol w="322399">
                  <a:extLst>
                    <a:ext uri="{9D8B030D-6E8A-4147-A177-3AD203B41FA5}">
                      <a16:colId xmlns:a16="http://schemas.microsoft.com/office/drawing/2014/main" val="3688789344"/>
                    </a:ext>
                  </a:extLst>
                </a:gridCol>
                <a:gridCol w="1623939">
                  <a:extLst>
                    <a:ext uri="{9D8B030D-6E8A-4147-A177-3AD203B41FA5}">
                      <a16:colId xmlns:a16="http://schemas.microsoft.com/office/drawing/2014/main" val="1246538563"/>
                    </a:ext>
                  </a:extLst>
                </a:gridCol>
                <a:gridCol w="859732">
                  <a:extLst>
                    <a:ext uri="{9D8B030D-6E8A-4147-A177-3AD203B41FA5}">
                      <a16:colId xmlns:a16="http://schemas.microsoft.com/office/drawing/2014/main" val="1958461331"/>
                    </a:ext>
                  </a:extLst>
                </a:gridCol>
                <a:gridCol w="1003018">
                  <a:extLst>
                    <a:ext uri="{9D8B030D-6E8A-4147-A177-3AD203B41FA5}">
                      <a16:colId xmlns:a16="http://schemas.microsoft.com/office/drawing/2014/main" val="3074184855"/>
                    </a:ext>
                  </a:extLst>
                </a:gridCol>
              </a:tblGrid>
              <a:tr h="553810">
                <a:tc>
                  <a:txBody>
                    <a:bodyPr/>
                    <a:lstStyle/>
                    <a:p>
                      <a:pPr marL="0" marR="0" algn="ctr">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phonics</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RWI</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8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maths – White Rose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Vimeo link and worksheet</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8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afternoon</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2:45</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assembly via email</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time to share a book</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446843503"/>
                  </a:ext>
                </a:extLst>
              </a:tr>
              <a:tr h="1552081">
                <a:tc>
                  <a:txBody>
                    <a:bodyPr/>
                    <a:lstStyle/>
                    <a:p>
                      <a:pPr marL="0" marR="0" algn="ctr">
                        <a:lnSpc>
                          <a:spcPct val="107000"/>
                        </a:lnSpc>
                        <a:spcBef>
                          <a:spcPts val="0"/>
                        </a:spcBef>
                        <a:spcAft>
                          <a:spcPts val="0"/>
                        </a:spcAft>
                      </a:pPr>
                      <a:endParaRPr lang="en-US" sz="10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9am On-line registration</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r>
                        <a:rPr lang="en-US" sz="1000"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r>
                        <a:rPr lang="en-US" sz="1000"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p>
                    <a:p>
                      <a:pPr marL="0" marR="0" algn="ctr">
                        <a:lnSpc>
                          <a:spcPct val="107000"/>
                        </a:lnSpc>
                        <a:spcBef>
                          <a:spcPts val="0"/>
                        </a:spcBef>
                        <a:spcAft>
                          <a:spcPts val="0"/>
                        </a:spcAft>
                      </a:pPr>
                      <a:r>
                        <a:rPr lang="en-US" sz="1000"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r>
                        <a:rPr lang="en-US" sz="1000"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Rainbow Group</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346075" marR="0" indent="-346075"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spelling quiz</a:t>
                      </a:r>
                    </a:p>
                    <a:p>
                      <a:pPr marL="0" marR="0" algn="ctr">
                        <a:lnSpc>
                          <a:spcPct val="107000"/>
                        </a:lnSpc>
                        <a:spcBef>
                          <a:spcPts val="0"/>
                        </a:spcBef>
                        <a:spcAft>
                          <a:spcPts val="0"/>
                        </a:spcAft>
                      </a:pP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r>
                        <a:rPr lang="en-US" sz="1000"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Sunshine Group</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346075" marR="0" indent="-290513" algn="l" defTabSz="973138">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spelling quiz</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p>
                    <a:p>
                      <a:pPr marL="0" marR="0" lvl="0" indent="0" algn="l" defTabSz="914400" rtl="0" eaLnBrk="1" fontAlgn="auto" latinLnBrk="0" hangingPunct="1">
                        <a:lnSpc>
                          <a:spcPct val="107000"/>
                        </a:lnSpc>
                        <a:spcBef>
                          <a:spcPts val="0"/>
                        </a:spcBef>
                        <a:spcAft>
                          <a:spcPts val="0"/>
                        </a:spcAft>
                        <a:buClrTx/>
                        <a:buSzTx/>
                        <a:buFontTx/>
                        <a:buNone/>
                        <a:tabLst/>
                        <a:defRPr/>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r>
                        <a:rPr lang="en-US" sz="1000" dirty="0">
                          <a:solidFill>
                            <a:srgbClr val="7030A0"/>
                          </a:solidFill>
                          <a:effectLst/>
                          <a:latin typeface="Comic Sans MS" panose="030F0702030302020204" pitchFamily="66" charset="0"/>
                          <a:ea typeface="Calibri" panose="020F0502020204030204" pitchFamily="34" charset="0"/>
                          <a:cs typeface="Times New Roman" panose="02020603050405020304" pitchFamily="18" charset="0"/>
                        </a:rPr>
                        <a:t>Tag</a:t>
                      </a:r>
                    </a:p>
                    <a:p>
                      <a:pPr marL="0" marR="0" lvl="0" indent="0" algn="l" defTabSz="914400" rtl="0" eaLnBrk="1" fontAlgn="auto" latinLnBrk="0" hangingPunct="1">
                        <a:lnSpc>
                          <a:spcPct val="107000"/>
                        </a:lnSpc>
                        <a:spcBef>
                          <a:spcPts val="0"/>
                        </a:spcBef>
                        <a:spcAft>
                          <a:spcPts val="0"/>
                        </a:spcAft>
                        <a:buClrTx/>
                        <a:buSzTx/>
                        <a:buFontTx/>
                        <a:buNone/>
                        <a:tabLst/>
                        <a:defRPr/>
                      </a:pPr>
                      <a:endParaRPr lang="en-GB" sz="10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0"/>
                        </a:spcAft>
                        <a:buClrTx/>
                        <a:buSzTx/>
                        <a:buFontTx/>
                        <a:buNone/>
                        <a:tabLst/>
                        <a:defRPr/>
                      </a:pPr>
                      <a:r>
                        <a:rPr lang="en-GB" sz="1000" dirty="0">
                          <a:effectLst/>
                          <a:latin typeface="Comic Sans MS" panose="030F0702030302020204" pitchFamily="66" charset="0"/>
                          <a:ea typeface="Calibri" panose="020F0502020204030204" pitchFamily="34" charset="0"/>
                          <a:cs typeface="Times New Roman" panose="02020603050405020304" pitchFamily="18" charset="0"/>
                        </a:rPr>
                        <a:t>           </a:t>
                      </a:r>
                      <a:r>
                        <a:rPr lang="en-GB" sz="1000" dirty="0">
                          <a:solidFill>
                            <a:srgbClr val="FFC000"/>
                          </a:solidFill>
                          <a:effectLst/>
                          <a:latin typeface="Comic Sans MS" panose="030F0702030302020204" pitchFamily="66" charset="0"/>
                          <a:ea typeface="Calibri" panose="020F0502020204030204" pitchFamily="34" charset="0"/>
                          <a:cs typeface="Times New Roman" panose="02020603050405020304" pitchFamily="18" charset="0"/>
                        </a:rPr>
                        <a:t>Follow Me!</a:t>
                      </a:r>
                      <a:endParaRPr lang="en-US" sz="1000" dirty="0">
                        <a:solidFill>
                          <a:srgbClr val="FFC000"/>
                        </a:solidFill>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-Speed Sounds</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-Red and Green words</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-Read story</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-Build a Sentence</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71755" marR="71755" algn="ctr">
                        <a:lnSpc>
                          <a:spcPct val="107000"/>
                        </a:lnSpc>
                        <a:spcBef>
                          <a:spcPts val="0"/>
                        </a:spcBef>
                        <a:spcAft>
                          <a:spcPts val="0"/>
                        </a:spcAft>
                      </a:pPr>
                      <a:r>
                        <a:rPr lang="en-US" sz="1000" b="1"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BREAK</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vert="vert27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800"/>
                        </a:spcAft>
                      </a:pPr>
                      <a:endParaRPr lang="en-US" sz="8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80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Related Facts</a:t>
                      </a:r>
                    </a:p>
                    <a:p>
                      <a:pPr marL="0" marR="0" algn="ctr">
                        <a:lnSpc>
                          <a:spcPct val="107000"/>
                        </a:lnSpc>
                        <a:spcBef>
                          <a:spcPts val="0"/>
                        </a:spcBef>
                        <a:spcAft>
                          <a:spcPts val="800"/>
                        </a:spcAft>
                      </a:pPr>
                      <a:r>
                        <a:rPr lang="en-GB"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Part/part/whole model</a:t>
                      </a:r>
                    </a:p>
                    <a:p>
                      <a:pPr marL="0" marR="0" algn="ctr">
                        <a:lnSpc>
                          <a:spcPct val="107000"/>
                        </a:lnSpc>
                        <a:spcBef>
                          <a:spcPts val="0"/>
                        </a:spcBef>
                        <a:spcAft>
                          <a:spcPts val="800"/>
                        </a:spcAft>
                      </a:pPr>
                      <a:r>
                        <a:rPr lang="en-GB"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sheet</a:t>
                      </a:r>
                      <a:endPar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endParaRPr>
                    </a:p>
                  </a:txBody>
                  <a:tcPr marL="114300" marR="11430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71755" marR="71755" algn="ctr">
                        <a:lnSpc>
                          <a:spcPct val="107000"/>
                        </a:lnSpc>
                        <a:spcBef>
                          <a:spcPts val="0"/>
                        </a:spcBef>
                        <a:spcAft>
                          <a:spcPts val="0"/>
                        </a:spcAft>
                      </a:pPr>
                      <a:r>
                        <a:rPr lang="en-US" sz="1000" b="1"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LUNCH</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vert="vert27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endParaRPr lang="en-US" sz="1000" b="1"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endParaRPr lang="en-US" sz="1000" b="1"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GB" sz="1000" b="1"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ICT </a:t>
                      </a:r>
                    </a:p>
                    <a:p>
                      <a:pPr marL="0" marR="0" algn="ctr">
                        <a:lnSpc>
                          <a:spcPct val="107000"/>
                        </a:lnSpc>
                        <a:spcBef>
                          <a:spcPts val="0"/>
                        </a:spcBef>
                        <a:spcAft>
                          <a:spcPts val="0"/>
                        </a:spcAft>
                      </a:pPr>
                      <a:endParaRPr lang="en-GB" sz="1000" b="1"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GB" sz="1000" b="0"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coding</a:t>
                      </a:r>
                    </a:p>
                    <a:p>
                      <a:pPr marL="0" marR="0" algn="ctr">
                        <a:lnSpc>
                          <a:spcPct val="107000"/>
                        </a:lnSpc>
                        <a:spcBef>
                          <a:spcPts val="0"/>
                        </a:spcBef>
                        <a:spcAft>
                          <a:spcPts val="0"/>
                        </a:spcAft>
                      </a:pPr>
                      <a:endParaRPr lang="en-GB" sz="1000" b="1"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GB" sz="1000" b="1"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PE</a:t>
                      </a:r>
                      <a:endParaRPr lang="en-US" sz="1000" b="0" u="none"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endParaRPr lang="en-US" sz="10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endParaRPr lang="en-US" sz="10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Mark Harrington</a:t>
                      </a:r>
                      <a:endParaRPr lang="en-US" sz="10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u="none" strike="noStrik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u="none" strike="noStrik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u="none" strike="noStrik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b="1"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Reading Time</a:t>
                      </a:r>
                      <a:endParaRPr lang="en-US" sz="1000" b="1" u="none"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065155871"/>
                  </a:ext>
                </a:extLst>
              </a:tr>
            </a:tbl>
          </a:graphicData>
        </a:graphic>
      </p:graphicFrame>
      <p:pic>
        <p:nvPicPr>
          <p:cNvPr id="8" name="Picture 7">
            <a:extLst>
              <a:ext uri="{FF2B5EF4-FFF2-40B4-BE49-F238E27FC236}">
                <a16:creationId xmlns:a16="http://schemas.microsoft.com/office/drawing/2014/main" id="{56C73C03-F11D-4CF6-B777-B04730B67123}"/>
              </a:ext>
            </a:extLst>
          </p:cNvPr>
          <p:cNvPicPr/>
          <p:nvPr/>
        </p:nvPicPr>
        <p:blipFill>
          <a:blip r:embed="rId4" cstate="print">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1820535" y="4841496"/>
            <a:ext cx="219075" cy="106680"/>
          </a:xfrm>
          <a:prstGeom prst="rect">
            <a:avLst/>
          </a:prstGeom>
        </p:spPr>
      </p:pic>
      <p:pic>
        <p:nvPicPr>
          <p:cNvPr id="10" name="Picture 9">
            <a:extLst>
              <a:ext uri="{FF2B5EF4-FFF2-40B4-BE49-F238E27FC236}">
                <a16:creationId xmlns:a16="http://schemas.microsoft.com/office/drawing/2014/main" id="{455759E2-5C1F-490C-97B4-308BB054A767}"/>
              </a:ext>
            </a:extLst>
          </p:cNvPr>
          <p:cNvPicPr/>
          <p:nvPr/>
        </p:nvPicPr>
        <p:blipFill>
          <a:blip r:embed="rId6" cstate="print">
            <a:extLst>
              <a:ext uri="{28A0092B-C50C-407E-A947-70E740481C1C}">
                <a14:useLocalDpi xmlns:a14="http://schemas.microsoft.com/office/drawing/2010/main" val="0"/>
              </a:ext>
              <a:ext uri="{837473B0-CC2E-450A-ABE3-18F120FF3D39}">
                <a1611:picAttrSrcUrl xmlns:a1611="http://schemas.microsoft.com/office/drawing/2016/11/main" r:id="rId7"/>
              </a:ext>
            </a:extLst>
          </a:blip>
          <a:stretch>
            <a:fillRect/>
          </a:stretch>
        </p:blipFill>
        <p:spPr>
          <a:xfrm>
            <a:off x="1863358" y="5284244"/>
            <a:ext cx="180975" cy="184785"/>
          </a:xfrm>
          <a:prstGeom prst="rect">
            <a:avLst/>
          </a:prstGeom>
        </p:spPr>
      </p:pic>
      <p:pic>
        <p:nvPicPr>
          <p:cNvPr id="11" name="Picture 10">
            <a:extLst>
              <a:ext uri="{FF2B5EF4-FFF2-40B4-BE49-F238E27FC236}">
                <a16:creationId xmlns:a16="http://schemas.microsoft.com/office/drawing/2014/main" id="{4EE36050-00A0-47B3-ADE1-C28CBAD4200C}"/>
              </a:ext>
            </a:extLst>
          </p:cNvPr>
          <p:cNvPicPr/>
          <p:nvPr/>
        </p:nvPicPr>
        <p:blipFill>
          <a:blip r:embed="rId4" cstate="print">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3288134" y="4832068"/>
            <a:ext cx="219075" cy="106680"/>
          </a:xfrm>
          <a:prstGeom prst="rect">
            <a:avLst/>
          </a:prstGeom>
        </p:spPr>
      </p:pic>
      <p:pic>
        <p:nvPicPr>
          <p:cNvPr id="12" name="Picture 11">
            <a:extLst>
              <a:ext uri="{FF2B5EF4-FFF2-40B4-BE49-F238E27FC236}">
                <a16:creationId xmlns:a16="http://schemas.microsoft.com/office/drawing/2014/main" id="{DAFEB695-8C8C-4E99-AA48-00DA7CB52342}"/>
              </a:ext>
            </a:extLst>
          </p:cNvPr>
          <p:cNvPicPr/>
          <p:nvPr/>
        </p:nvPicPr>
        <p:blipFill>
          <a:blip r:embed="rId6" cstate="print">
            <a:extLst>
              <a:ext uri="{28A0092B-C50C-407E-A947-70E740481C1C}">
                <a14:useLocalDpi xmlns:a14="http://schemas.microsoft.com/office/drawing/2010/main" val="0"/>
              </a:ext>
              <a:ext uri="{837473B0-CC2E-450A-ABE3-18F120FF3D39}">
                <a1611:picAttrSrcUrl xmlns:a1611="http://schemas.microsoft.com/office/drawing/2016/11/main" r:id="rId7"/>
              </a:ext>
            </a:extLst>
          </a:blip>
          <a:stretch>
            <a:fillRect/>
          </a:stretch>
        </p:blipFill>
        <p:spPr>
          <a:xfrm>
            <a:off x="3288134" y="5099459"/>
            <a:ext cx="180975" cy="184785"/>
          </a:xfrm>
          <a:prstGeom prst="rect">
            <a:avLst/>
          </a:prstGeom>
        </p:spPr>
      </p:pic>
    </p:spTree>
    <p:extLst>
      <p:ext uri="{BB962C8B-B14F-4D97-AF65-F5344CB8AC3E}">
        <p14:creationId xmlns:p14="http://schemas.microsoft.com/office/powerpoint/2010/main" val="222155044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6E6863-D80F-4AF9-931F-67B46D1E550F}"/>
              </a:ext>
            </a:extLst>
          </p:cNvPr>
          <p:cNvSpPr>
            <a:spLocks noGrp="1"/>
          </p:cNvSpPr>
          <p:nvPr>
            <p:ph type="title"/>
          </p:nvPr>
        </p:nvSpPr>
        <p:spPr>
          <a:xfrm>
            <a:off x="838201" y="791664"/>
            <a:ext cx="10515600" cy="1325563"/>
          </a:xfrm>
        </p:spPr>
        <p:txBody>
          <a:bodyPr>
            <a:normAutofit fontScale="90000"/>
          </a:bodyPr>
          <a:lstStyle/>
          <a:p>
            <a:pPr>
              <a:buFont typeface="Arial" panose="020B0604020202020204" pitchFamily="34" charset="0"/>
              <a:buChar char="•"/>
            </a:pP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r>
              <a:rPr lang="en-GB" sz="4000" u="sng" dirty="0">
                <a:latin typeface="Comic Sans MS" panose="030F0702030302020204" pitchFamily="66" charset="0"/>
              </a:rPr>
              <a:t>RWI</a:t>
            </a:r>
            <a:r>
              <a:rPr lang="en-GB" sz="3200" u="sng" dirty="0">
                <a:latin typeface="Comic Sans MS" panose="030F0702030302020204" pitchFamily="66" charset="0"/>
              </a:rPr>
              <a:t>    </a:t>
            </a:r>
            <a:br>
              <a:rPr lang="en-GB" sz="3200" dirty="0">
                <a:latin typeface="Comic Sans MS" panose="030F0702030302020204" pitchFamily="66" charset="0"/>
              </a:rPr>
            </a:br>
            <a:r>
              <a:rPr lang="en-GB" sz="3600" dirty="0">
                <a:latin typeface="Comic Sans MS" panose="030F0702030302020204" pitchFamily="66" charset="0"/>
              </a:rPr>
              <a:t>Each day for RWI you will need</a:t>
            </a:r>
            <a:r>
              <a:rPr lang="en-GB" sz="3200" dirty="0">
                <a:latin typeface="Comic Sans MS" panose="030F0702030302020204" pitchFamily="66" charset="0"/>
              </a:rPr>
              <a:t>:  </a:t>
            </a:r>
            <a:br>
              <a:rPr lang="en-GB" sz="3200" dirty="0">
                <a:latin typeface="Comic Sans MS" panose="030F0702030302020204" pitchFamily="66" charset="0"/>
              </a:rPr>
            </a:br>
            <a:r>
              <a:rPr lang="en-GB" sz="3200" dirty="0">
                <a:latin typeface="Comic Sans MS" panose="030F0702030302020204" pitchFamily="66" charset="0"/>
              </a:rPr>
              <a:t>              </a:t>
            </a:r>
            <a:br>
              <a:rPr lang="en-GB" sz="3200" dirty="0">
                <a:latin typeface="Comic Sans MS" panose="030F0702030302020204" pitchFamily="66" charset="0"/>
              </a:rPr>
            </a:br>
            <a:r>
              <a:rPr lang="en-GB" sz="3600" u="sng" dirty="0">
                <a:latin typeface="Comic Sans MS" panose="030F0702030302020204" pitchFamily="66" charset="0"/>
              </a:rPr>
              <a:t>Rainbow</a:t>
            </a:r>
            <a:r>
              <a:rPr lang="en-GB" sz="3200" u="sng" dirty="0">
                <a:latin typeface="Comic Sans MS" panose="030F0702030302020204" pitchFamily="66" charset="0"/>
              </a:rPr>
              <a:t> Group</a:t>
            </a:r>
            <a:r>
              <a:rPr lang="en-GB" sz="3200" dirty="0">
                <a:latin typeface="Comic Sans MS" panose="030F0702030302020204" pitchFamily="66" charset="0"/>
              </a:rPr>
              <a:t>                       </a:t>
            </a:r>
            <a:r>
              <a:rPr lang="en-GB" sz="3600" u="sng" dirty="0">
                <a:latin typeface="Comic Sans MS" panose="030F0702030302020204" pitchFamily="66" charset="0"/>
              </a:rPr>
              <a:t>Sunshine Group</a:t>
            </a:r>
            <a:br>
              <a:rPr lang="en-GB" sz="3200" u="sng" dirty="0">
                <a:latin typeface="Comic Sans MS" panose="030F0702030302020204" pitchFamily="66" charset="0"/>
              </a:rPr>
            </a:br>
            <a:r>
              <a:rPr lang="en-GB" sz="3200" dirty="0">
                <a:latin typeface="Comic Sans MS" panose="030F0702030302020204" pitchFamily="66" charset="0"/>
              </a:rPr>
              <a:t>                  Tag                                             Follow Me!</a:t>
            </a:r>
            <a:br>
              <a:rPr lang="en-GB" sz="3200" dirty="0">
                <a:latin typeface="Comic Sans MS" panose="030F0702030302020204" pitchFamily="66" charset="0"/>
              </a:rPr>
            </a:br>
            <a:r>
              <a:rPr lang="en-GB" sz="3200" dirty="0">
                <a:latin typeface="Comic Sans MS" panose="030F0702030302020204" pitchFamily="66" charset="0"/>
              </a:rPr>
              <a:t>                  book                                           </a:t>
            </a:r>
            <a:r>
              <a:rPr lang="en-GB" sz="3200" dirty="0" err="1">
                <a:latin typeface="Comic Sans MS" panose="030F0702030302020204" pitchFamily="66" charset="0"/>
              </a:rPr>
              <a:t>book</a:t>
            </a:r>
            <a:br>
              <a:rPr lang="en-GB" sz="3200" dirty="0">
                <a:latin typeface="Comic Sans MS" panose="030F0702030302020204" pitchFamily="66" charset="0"/>
              </a:rPr>
            </a:br>
            <a:r>
              <a:rPr lang="en-GB" sz="3200" dirty="0">
                <a:latin typeface="Comic Sans MS" panose="030F0702030302020204" pitchFamily="66" charset="0"/>
              </a:rPr>
              <a:t>      </a:t>
            </a: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r>
              <a:rPr lang="en-GB" sz="3600" dirty="0">
                <a:latin typeface="Comic Sans MS" panose="030F0702030302020204" pitchFamily="66" charset="0"/>
              </a:rPr>
              <a:t>                         ‘Weekly Writing sheet’</a:t>
            </a: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br>
              <a:rPr lang="en-GB" sz="3100" i="1" dirty="0">
                <a:solidFill>
                  <a:srgbClr val="FFC000"/>
                </a:solidFill>
                <a:latin typeface="Comic Sans MS" panose="030F0702030302020204" pitchFamily="66" charset="0"/>
              </a:rPr>
            </a:br>
            <a:br>
              <a:rPr lang="en-GB" sz="3200" dirty="0">
                <a:latin typeface="Comic Sans MS" panose="030F0702030302020204" pitchFamily="66" charset="0"/>
              </a:rPr>
            </a:br>
            <a:r>
              <a:rPr lang="en-GB" sz="3200" dirty="0">
                <a:latin typeface="Comic Sans MS" panose="030F0702030302020204" pitchFamily="66" charset="0"/>
              </a:rPr>
              <a:t> </a:t>
            </a:r>
            <a:br>
              <a:rPr lang="en-GB" sz="3200" dirty="0">
                <a:latin typeface="Comic Sans MS" panose="030F0702030302020204" pitchFamily="66" charset="0"/>
              </a:rPr>
            </a:br>
            <a:r>
              <a:rPr lang="en-GB" sz="3200" dirty="0">
                <a:latin typeface="Comic Sans MS" panose="030F0702030302020204" pitchFamily="66" charset="0"/>
              </a:rPr>
              <a:t>                    </a:t>
            </a:r>
            <a:endParaRPr lang="en-US" sz="3200" dirty="0">
              <a:latin typeface="Comic Sans MS" panose="030F0702030302020204" pitchFamily="66" charset="0"/>
            </a:endParaRPr>
          </a:p>
        </p:txBody>
      </p:sp>
      <p:pic>
        <p:nvPicPr>
          <p:cNvPr id="4" name="Picture 3">
            <a:extLst>
              <a:ext uri="{FF2B5EF4-FFF2-40B4-BE49-F238E27FC236}">
                <a16:creationId xmlns:a16="http://schemas.microsoft.com/office/drawing/2014/main" id="{14B89A3A-66B9-42B2-B337-CCD28E9EE90A}"/>
              </a:ext>
            </a:extLst>
          </p:cNvPr>
          <p:cNvPicPr>
            <a:picLocks noChangeAspect="1"/>
          </p:cNvPicPr>
          <p:nvPr/>
        </p:nvPicPr>
        <p:blipFill>
          <a:blip r:embed="rId2"/>
          <a:stretch>
            <a:fillRect/>
          </a:stretch>
        </p:blipFill>
        <p:spPr>
          <a:xfrm>
            <a:off x="7910945" y="365125"/>
            <a:ext cx="3442854" cy="1089321"/>
          </a:xfrm>
          <a:prstGeom prst="rect">
            <a:avLst/>
          </a:prstGeom>
          <a:solidFill>
            <a:schemeClr val="accent4">
              <a:lumMod val="20000"/>
              <a:lumOff val="80000"/>
            </a:schemeClr>
          </a:solidFill>
        </p:spPr>
      </p:pic>
      <p:pic>
        <p:nvPicPr>
          <p:cNvPr id="5" name="Picture 4">
            <a:extLst>
              <a:ext uri="{FF2B5EF4-FFF2-40B4-BE49-F238E27FC236}">
                <a16:creationId xmlns:a16="http://schemas.microsoft.com/office/drawing/2014/main" id="{FD4AFA3A-9C58-47A2-B4EF-58C05798AEBB}"/>
              </a:ext>
            </a:extLst>
          </p:cNvPr>
          <p:cNvPicPr>
            <a:picLocks noChangeAspect="1"/>
          </p:cNvPicPr>
          <p:nvPr/>
        </p:nvPicPr>
        <p:blipFill>
          <a:blip r:embed="rId3"/>
          <a:stretch>
            <a:fillRect/>
          </a:stretch>
        </p:blipFill>
        <p:spPr>
          <a:xfrm>
            <a:off x="962893" y="4848729"/>
            <a:ext cx="2126672" cy="1381778"/>
          </a:xfrm>
          <a:prstGeom prst="rect">
            <a:avLst/>
          </a:prstGeom>
        </p:spPr>
      </p:pic>
      <p:pic>
        <p:nvPicPr>
          <p:cNvPr id="8" name="Picture 7">
            <a:extLst>
              <a:ext uri="{FF2B5EF4-FFF2-40B4-BE49-F238E27FC236}">
                <a16:creationId xmlns:a16="http://schemas.microsoft.com/office/drawing/2014/main" id="{0E431AE1-0D9F-4798-BDD0-24E3B0516E25}"/>
              </a:ext>
            </a:extLst>
          </p:cNvPr>
          <p:cNvPicPr>
            <a:picLocks noChangeAspect="1"/>
          </p:cNvPicPr>
          <p:nvPr/>
        </p:nvPicPr>
        <p:blipFill>
          <a:blip r:embed="rId4"/>
          <a:stretch>
            <a:fillRect/>
          </a:stretch>
        </p:blipFill>
        <p:spPr>
          <a:xfrm>
            <a:off x="838201" y="2507882"/>
            <a:ext cx="1976437" cy="1495446"/>
          </a:xfrm>
          <a:prstGeom prst="rect">
            <a:avLst/>
          </a:prstGeom>
        </p:spPr>
      </p:pic>
      <p:pic>
        <p:nvPicPr>
          <p:cNvPr id="9" name="Picture 8">
            <a:extLst>
              <a:ext uri="{FF2B5EF4-FFF2-40B4-BE49-F238E27FC236}">
                <a16:creationId xmlns:a16="http://schemas.microsoft.com/office/drawing/2014/main" id="{F22BCA92-1353-4361-90B0-4F28AC2D24E4}"/>
              </a:ext>
            </a:extLst>
          </p:cNvPr>
          <p:cNvPicPr>
            <a:picLocks noChangeAspect="1"/>
          </p:cNvPicPr>
          <p:nvPr/>
        </p:nvPicPr>
        <p:blipFill rotWithShape="1">
          <a:blip r:embed="rId5"/>
          <a:srcRect b="3484"/>
          <a:stretch/>
        </p:blipFill>
        <p:spPr>
          <a:xfrm>
            <a:off x="6096001" y="2507883"/>
            <a:ext cx="2175684" cy="1495446"/>
          </a:xfrm>
          <a:prstGeom prst="rect">
            <a:avLst/>
          </a:prstGeom>
        </p:spPr>
      </p:pic>
    </p:spTree>
    <p:extLst>
      <p:ext uri="{BB962C8B-B14F-4D97-AF65-F5344CB8AC3E}">
        <p14:creationId xmlns:p14="http://schemas.microsoft.com/office/powerpoint/2010/main" val="378104149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F91247-995D-4B29-B26A-5B4FBE6CB124}"/>
              </a:ext>
            </a:extLst>
          </p:cNvPr>
          <p:cNvSpPr>
            <a:spLocks noGrp="1"/>
          </p:cNvSpPr>
          <p:nvPr>
            <p:ph type="title"/>
          </p:nvPr>
        </p:nvSpPr>
        <p:spPr>
          <a:xfrm>
            <a:off x="2154905" y="1057042"/>
            <a:ext cx="10515600" cy="1159342"/>
          </a:xfrm>
        </p:spPr>
        <p:txBody>
          <a:bodyPr>
            <a:normAutofit fontScale="90000"/>
          </a:bodyPr>
          <a:lstStyle/>
          <a:p>
            <a:r>
              <a:rPr lang="en-GB" dirty="0">
                <a:latin typeface="Comic Sans MS" panose="030F0702030302020204" pitchFamily="66" charset="0"/>
              </a:rPr>
              <a:t>             </a:t>
            </a:r>
            <a:r>
              <a:rPr lang="en-GB" sz="4900" u="sng" dirty="0">
                <a:latin typeface="Comic Sans MS" panose="030F0702030302020204" pitchFamily="66" charset="0"/>
              </a:rPr>
              <a:t>Rainbow Group</a:t>
            </a:r>
            <a:br>
              <a:rPr lang="en-GB" dirty="0">
                <a:latin typeface="Comic Sans MS" panose="030F0702030302020204" pitchFamily="66" charset="0"/>
              </a:rPr>
            </a:br>
            <a:br>
              <a:rPr lang="en-GB" dirty="0">
                <a:latin typeface="Comic Sans MS" panose="030F0702030302020204" pitchFamily="66" charset="0"/>
              </a:rPr>
            </a:br>
            <a:r>
              <a:rPr lang="en-GB" dirty="0">
                <a:latin typeface="Comic Sans MS" panose="030F0702030302020204" pitchFamily="66" charset="0"/>
              </a:rPr>
              <a:t>    </a:t>
            </a:r>
            <a:r>
              <a:rPr lang="en-GB" sz="6000" dirty="0" err="1">
                <a:solidFill>
                  <a:srgbClr val="C00000"/>
                </a:solidFill>
                <a:latin typeface="Comic Sans MS" panose="030F0702030302020204" pitchFamily="66" charset="0"/>
              </a:rPr>
              <a:t>ea</a:t>
            </a:r>
            <a:r>
              <a:rPr lang="en-GB" sz="6000" dirty="0">
                <a:solidFill>
                  <a:srgbClr val="C00000"/>
                </a:solidFill>
                <a:latin typeface="Comic Sans MS" panose="030F0702030302020204" pitchFamily="66" charset="0"/>
              </a:rPr>
              <a:t>- cup of tea</a:t>
            </a:r>
            <a:endParaRPr lang="en-US" sz="4000" u="sng" dirty="0">
              <a:latin typeface="Comic Sans MS" panose="030F0702030302020204" pitchFamily="66" charset="0"/>
            </a:endParaRPr>
          </a:p>
        </p:txBody>
      </p:sp>
      <p:pic>
        <p:nvPicPr>
          <p:cNvPr id="4" name="Picture 3">
            <a:extLst>
              <a:ext uri="{FF2B5EF4-FFF2-40B4-BE49-F238E27FC236}">
                <a16:creationId xmlns:a16="http://schemas.microsoft.com/office/drawing/2014/main" id="{27A7B2F7-5EE6-4D93-B88E-38EB501D61D9}"/>
              </a:ext>
            </a:extLst>
          </p:cNvPr>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573880" y="753035"/>
            <a:ext cx="1162050" cy="552449"/>
          </a:xfrm>
          <a:prstGeom prst="rect">
            <a:avLst/>
          </a:prstGeom>
        </p:spPr>
      </p:pic>
      <p:pic>
        <p:nvPicPr>
          <p:cNvPr id="5" name="Picture 4">
            <a:extLst>
              <a:ext uri="{FF2B5EF4-FFF2-40B4-BE49-F238E27FC236}">
                <a16:creationId xmlns:a16="http://schemas.microsoft.com/office/drawing/2014/main" id="{8A8CB6AE-216F-40CE-A510-55E84E3E67C5}"/>
              </a:ext>
            </a:extLst>
          </p:cNvPr>
          <p:cNvPicPr>
            <a:picLocks noChangeAspect="1"/>
          </p:cNvPicPr>
          <p:nvPr/>
        </p:nvPicPr>
        <p:blipFill>
          <a:blip r:embed="rId4"/>
          <a:stretch>
            <a:fillRect/>
          </a:stretch>
        </p:blipFill>
        <p:spPr>
          <a:xfrm>
            <a:off x="9445984" y="589453"/>
            <a:ext cx="2263053" cy="716031"/>
          </a:xfrm>
          <a:prstGeom prst="rect">
            <a:avLst/>
          </a:prstGeom>
        </p:spPr>
      </p:pic>
      <p:sp>
        <p:nvSpPr>
          <p:cNvPr id="6" name="TextBox 5">
            <a:extLst>
              <a:ext uri="{FF2B5EF4-FFF2-40B4-BE49-F238E27FC236}">
                <a16:creationId xmlns:a16="http://schemas.microsoft.com/office/drawing/2014/main" id="{0F729ADE-B140-4685-803A-1B45D6DDF565}"/>
              </a:ext>
            </a:extLst>
          </p:cNvPr>
          <p:cNvSpPr txBox="1"/>
          <p:nvPr/>
        </p:nvSpPr>
        <p:spPr>
          <a:xfrm>
            <a:off x="1357745" y="3364344"/>
            <a:ext cx="9045892" cy="2554545"/>
          </a:xfrm>
          <a:prstGeom prst="rect">
            <a:avLst/>
          </a:prstGeom>
          <a:noFill/>
        </p:spPr>
        <p:txBody>
          <a:bodyPr wrap="square" rtlCol="0">
            <a:spAutoFit/>
          </a:bodyPr>
          <a:lstStyle/>
          <a:p>
            <a:r>
              <a:rPr lang="en-GB" sz="3200" dirty="0">
                <a:latin typeface="Comic Sans MS" panose="030F0702030302020204" pitchFamily="66" charset="0"/>
              </a:rPr>
              <a:t>Today we are going to start our phonic session by reading  through the graphemes and green words and then we read the book. After that, it will be our </a:t>
            </a:r>
            <a:r>
              <a:rPr lang="en-GB" sz="3200" u="sng" dirty="0">
                <a:solidFill>
                  <a:srgbClr val="FF0000"/>
                </a:solidFill>
                <a:latin typeface="Comic Sans MS" panose="030F0702030302020204" pitchFamily="66" charset="0"/>
              </a:rPr>
              <a:t>Spelling Quiz</a:t>
            </a:r>
            <a:r>
              <a:rPr lang="en-GB" sz="3200" dirty="0">
                <a:latin typeface="Comic Sans MS" panose="030F0702030302020204" pitchFamily="66" charset="0"/>
              </a:rPr>
              <a:t>. The words for the quiz are in Thursday’s file.</a:t>
            </a:r>
            <a:endParaRPr lang="en-US" sz="3200" dirty="0">
              <a:latin typeface="Comic Sans MS" panose="030F0702030302020204" pitchFamily="66" charset="0"/>
            </a:endParaRPr>
          </a:p>
        </p:txBody>
      </p:sp>
    </p:spTree>
    <p:extLst>
      <p:ext uri="{BB962C8B-B14F-4D97-AF65-F5344CB8AC3E}">
        <p14:creationId xmlns:p14="http://schemas.microsoft.com/office/powerpoint/2010/main" val="10527438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F91247-995D-4B29-B26A-5B4FBE6CB124}"/>
              </a:ext>
            </a:extLst>
          </p:cNvPr>
          <p:cNvSpPr>
            <a:spLocks noGrp="1"/>
          </p:cNvSpPr>
          <p:nvPr>
            <p:ph type="title"/>
          </p:nvPr>
        </p:nvSpPr>
        <p:spPr>
          <a:xfrm>
            <a:off x="1611416" y="1116606"/>
            <a:ext cx="10515600" cy="1159342"/>
          </a:xfrm>
        </p:spPr>
        <p:txBody>
          <a:bodyPr>
            <a:normAutofit fontScale="90000"/>
          </a:bodyPr>
          <a:lstStyle/>
          <a:p>
            <a:r>
              <a:rPr lang="en-GB" dirty="0">
                <a:latin typeface="Comic Sans MS" panose="030F0702030302020204" pitchFamily="66" charset="0"/>
              </a:rPr>
              <a:t>              </a:t>
            </a:r>
            <a:r>
              <a:rPr lang="en-GB" sz="4900" u="sng" dirty="0">
                <a:latin typeface="Comic Sans MS" panose="030F0702030302020204" pitchFamily="66" charset="0"/>
              </a:rPr>
              <a:t>Sunshine Group</a:t>
            </a:r>
            <a:br>
              <a:rPr lang="en-GB" dirty="0">
                <a:latin typeface="Comic Sans MS" panose="030F0702030302020204" pitchFamily="66" charset="0"/>
              </a:rPr>
            </a:br>
            <a:br>
              <a:rPr lang="en-GB" dirty="0">
                <a:latin typeface="Comic Sans MS" panose="030F0702030302020204" pitchFamily="66" charset="0"/>
              </a:rPr>
            </a:br>
            <a:r>
              <a:rPr lang="en-GB" dirty="0">
                <a:latin typeface="Comic Sans MS" panose="030F0702030302020204" pitchFamily="66" charset="0"/>
              </a:rPr>
              <a:t>    </a:t>
            </a:r>
            <a:r>
              <a:rPr lang="en-GB" sz="6700" dirty="0">
                <a:solidFill>
                  <a:srgbClr val="C00000"/>
                </a:solidFill>
                <a:latin typeface="Comic Sans MS" panose="030F0702030302020204" pitchFamily="66" charset="0"/>
              </a:rPr>
              <a:t>ai – snail in the rain</a:t>
            </a:r>
            <a:endParaRPr lang="en-US" sz="4000" u="sng" dirty="0">
              <a:latin typeface="Comic Sans MS" panose="030F0702030302020204" pitchFamily="66" charset="0"/>
            </a:endParaRPr>
          </a:p>
        </p:txBody>
      </p:sp>
      <p:pic>
        <p:nvPicPr>
          <p:cNvPr id="5" name="Picture 4">
            <a:extLst>
              <a:ext uri="{FF2B5EF4-FFF2-40B4-BE49-F238E27FC236}">
                <a16:creationId xmlns:a16="http://schemas.microsoft.com/office/drawing/2014/main" id="{8A8CB6AE-216F-40CE-A510-55E84E3E67C5}"/>
              </a:ext>
            </a:extLst>
          </p:cNvPr>
          <p:cNvPicPr>
            <a:picLocks noChangeAspect="1"/>
          </p:cNvPicPr>
          <p:nvPr/>
        </p:nvPicPr>
        <p:blipFill>
          <a:blip r:embed="rId2"/>
          <a:stretch>
            <a:fillRect/>
          </a:stretch>
        </p:blipFill>
        <p:spPr>
          <a:xfrm>
            <a:off x="9445984" y="589453"/>
            <a:ext cx="2263053" cy="716031"/>
          </a:xfrm>
          <a:prstGeom prst="rect">
            <a:avLst/>
          </a:prstGeom>
        </p:spPr>
      </p:pic>
      <p:sp>
        <p:nvSpPr>
          <p:cNvPr id="6" name="TextBox 5">
            <a:extLst>
              <a:ext uri="{FF2B5EF4-FFF2-40B4-BE49-F238E27FC236}">
                <a16:creationId xmlns:a16="http://schemas.microsoft.com/office/drawing/2014/main" id="{0F729ADE-B140-4685-803A-1B45D6DDF565}"/>
              </a:ext>
            </a:extLst>
          </p:cNvPr>
          <p:cNvSpPr txBox="1"/>
          <p:nvPr/>
        </p:nvSpPr>
        <p:spPr>
          <a:xfrm>
            <a:off x="1316181" y="3246413"/>
            <a:ext cx="9033163" cy="2554545"/>
          </a:xfrm>
          <a:prstGeom prst="rect">
            <a:avLst/>
          </a:prstGeom>
          <a:noFill/>
        </p:spPr>
        <p:txBody>
          <a:bodyPr wrap="square" rtlCol="0">
            <a:spAutoFit/>
          </a:bodyPr>
          <a:lstStyle/>
          <a:p>
            <a:r>
              <a:rPr lang="en-GB" sz="3200" dirty="0">
                <a:latin typeface="Comic Sans MS" panose="030F0702030302020204" pitchFamily="66" charset="0"/>
              </a:rPr>
              <a:t>Today we are going to start our phonic session by reading  through the graphemes and green words and then we read the book. After that, it will be our </a:t>
            </a:r>
            <a:r>
              <a:rPr lang="en-GB" sz="3200" u="sng" dirty="0">
                <a:solidFill>
                  <a:srgbClr val="FF0000"/>
                </a:solidFill>
                <a:latin typeface="Comic Sans MS" panose="030F0702030302020204" pitchFamily="66" charset="0"/>
              </a:rPr>
              <a:t>Spelling Quiz</a:t>
            </a:r>
            <a:r>
              <a:rPr lang="en-GB" sz="3200" dirty="0">
                <a:latin typeface="Comic Sans MS" panose="030F0702030302020204" pitchFamily="66" charset="0"/>
              </a:rPr>
              <a:t>. The words for the quiz are in Thursday’s file.</a:t>
            </a:r>
            <a:endParaRPr lang="en-US" sz="3200" dirty="0">
              <a:latin typeface="Comic Sans MS" panose="030F0702030302020204" pitchFamily="66" charset="0"/>
            </a:endParaRPr>
          </a:p>
        </p:txBody>
      </p:sp>
      <p:pic>
        <p:nvPicPr>
          <p:cNvPr id="7" name="Picture 6">
            <a:extLst>
              <a:ext uri="{FF2B5EF4-FFF2-40B4-BE49-F238E27FC236}">
                <a16:creationId xmlns:a16="http://schemas.microsoft.com/office/drawing/2014/main" id="{90E94E41-02EF-4D0A-8278-3787F109751C}"/>
              </a:ext>
            </a:extLst>
          </p:cNvPr>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1971634" y="753035"/>
            <a:ext cx="1069124" cy="1033753"/>
          </a:xfrm>
          <a:prstGeom prst="rect">
            <a:avLst/>
          </a:prstGeom>
        </p:spPr>
      </p:pic>
    </p:spTree>
    <p:extLst>
      <p:ext uri="{BB962C8B-B14F-4D97-AF65-F5344CB8AC3E}">
        <p14:creationId xmlns:p14="http://schemas.microsoft.com/office/powerpoint/2010/main" val="261912219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988435" y="218766"/>
            <a:ext cx="10605655" cy="1699202"/>
          </a:xfrm>
        </p:spPr>
        <p:txBody>
          <a:bodyPr>
            <a:normAutofit/>
          </a:bodyPr>
          <a:lstStyle/>
          <a:p>
            <a:r>
              <a:rPr lang="en-GB" sz="3600" u="sng" dirty="0">
                <a:latin typeface="Comic Sans MS" panose="030F0702030302020204" pitchFamily="66" charset="0"/>
              </a:rPr>
              <a:t>Continue with RWI</a:t>
            </a:r>
            <a:endParaRPr lang="en-US" sz="3600" u="sng" dirty="0">
              <a:latin typeface="Comic Sans MS" panose="030F0702030302020204" pitchFamily="66" charset="0"/>
            </a:endParaRPr>
          </a:p>
        </p:txBody>
      </p:sp>
      <p:sp>
        <p:nvSpPr>
          <p:cNvPr id="9" name="Rectangle 8">
            <a:extLst>
              <a:ext uri="{FF2B5EF4-FFF2-40B4-BE49-F238E27FC236}">
                <a16:creationId xmlns:a16="http://schemas.microsoft.com/office/drawing/2014/main" id="{C3142F36-784F-4EED-8A3B-FE6F2719B018}"/>
              </a:ext>
            </a:extLst>
          </p:cNvPr>
          <p:cNvSpPr/>
          <p:nvPr/>
        </p:nvSpPr>
        <p:spPr>
          <a:xfrm>
            <a:off x="1202081" y="4151196"/>
            <a:ext cx="6541744" cy="1569660"/>
          </a:xfrm>
          <a:prstGeom prst="rect">
            <a:avLst/>
          </a:prstGeom>
        </p:spPr>
        <p:txBody>
          <a:bodyPr wrap="square">
            <a:spAutoFit/>
          </a:bodyPr>
          <a:lstStyle/>
          <a:p>
            <a:r>
              <a:rPr lang="en-GB" sz="3200" dirty="0">
                <a:solidFill>
                  <a:srgbClr val="FF0000"/>
                </a:solidFill>
                <a:latin typeface="Comic Sans MS" panose="030F0702030302020204" pitchFamily="66" charset="0"/>
              </a:rPr>
              <a:t>Begin by reading the </a:t>
            </a:r>
            <a:r>
              <a:rPr lang="en-GB" sz="3200" u="sng" dirty="0">
                <a:solidFill>
                  <a:srgbClr val="FF0000"/>
                </a:solidFill>
                <a:latin typeface="Comic Sans MS" panose="030F0702030302020204" pitchFamily="66" charset="0"/>
              </a:rPr>
              <a:t>Speed Sounds </a:t>
            </a:r>
            <a:r>
              <a:rPr lang="en-GB" sz="3200" dirty="0">
                <a:solidFill>
                  <a:srgbClr val="FF0000"/>
                </a:solidFill>
                <a:latin typeface="Comic Sans MS" panose="030F0702030302020204" pitchFamily="66" charset="0"/>
              </a:rPr>
              <a:t>to an adult, as you did  yesterday.</a:t>
            </a:r>
            <a:endParaRPr lang="en-US" sz="3200" dirty="0">
              <a:solidFill>
                <a:srgbClr val="FF0000"/>
              </a:solidFill>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9043988" y="489349"/>
            <a:ext cx="2695574" cy="852881"/>
          </a:xfrm>
          <a:prstGeom prst="rect">
            <a:avLst/>
          </a:prstGeom>
        </p:spPr>
      </p:pic>
      <p:pic>
        <p:nvPicPr>
          <p:cNvPr id="6" name="Content Placeholder 5">
            <a:extLst>
              <a:ext uri="{FF2B5EF4-FFF2-40B4-BE49-F238E27FC236}">
                <a16:creationId xmlns:a16="http://schemas.microsoft.com/office/drawing/2014/main" id="{5A97719C-A9DE-451A-956F-8A49BEC61D5F}"/>
              </a:ext>
            </a:extLst>
          </p:cNvPr>
          <p:cNvPicPr>
            <a:picLocks noGrp="1" noChangeAspect="1"/>
          </p:cNvPicPr>
          <p:nvPr>
            <p:ph idx="1"/>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611626" y="4178758"/>
            <a:ext cx="1322950" cy="1699202"/>
          </a:xfrm>
        </p:spPr>
      </p:pic>
      <p:pic>
        <p:nvPicPr>
          <p:cNvPr id="10" name="Picture 9">
            <a:extLst>
              <a:ext uri="{FF2B5EF4-FFF2-40B4-BE49-F238E27FC236}">
                <a16:creationId xmlns:a16="http://schemas.microsoft.com/office/drawing/2014/main" id="{C3B36ED5-57AA-428E-920A-AC8C12A80406}"/>
              </a:ext>
            </a:extLst>
          </p:cNvPr>
          <p:cNvPicPr>
            <a:picLocks noChangeAspect="1"/>
          </p:cNvPicPr>
          <p:nvPr/>
        </p:nvPicPr>
        <p:blipFill>
          <a:blip r:embed="rId5"/>
          <a:stretch>
            <a:fillRect/>
          </a:stretch>
        </p:blipFill>
        <p:spPr>
          <a:xfrm>
            <a:off x="3797877" y="1800738"/>
            <a:ext cx="3012731" cy="2033804"/>
          </a:xfrm>
          <a:prstGeom prst="rect">
            <a:avLst/>
          </a:prstGeom>
        </p:spPr>
      </p:pic>
    </p:spTree>
    <p:extLst>
      <p:ext uri="{BB962C8B-B14F-4D97-AF65-F5344CB8AC3E}">
        <p14:creationId xmlns:p14="http://schemas.microsoft.com/office/powerpoint/2010/main" val="64788236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988435" y="218766"/>
            <a:ext cx="10605655" cy="1699202"/>
          </a:xfrm>
        </p:spPr>
        <p:txBody>
          <a:bodyPr>
            <a:normAutofit/>
          </a:bodyPr>
          <a:lstStyle/>
          <a:p>
            <a:r>
              <a:rPr lang="en-GB" sz="3600" u="sng" dirty="0">
                <a:latin typeface="Comic Sans MS" panose="030F0702030302020204" pitchFamily="66" charset="0"/>
              </a:rPr>
              <a:t>Continue with RWI</a:t>
            </a:r>
            <a:endParaRPr lang="en-US" sz="3600" u="sng" dirty="0">
              <a:latin typeface="Comic Sans MS" panose="030F0702030302020204" pitchFamily="66" charset="0"/>
            </a:endParaRPr>
          </a:p>
        </p:txBody>
      </p:sp>
      <p:sp>
        <p:nvSpPr>
          <p:cNvPr id="9" name="Rectangle 8">
            <a:extLst>
              <a:ext uri="{FF2B5EF4-FFF2-40B4-BE49-F238E27FC236}">
                <a16:creationId xmlns:a16="http://schemas.microsoft.com/office/drawing/2014/main" id="{C3142F36-784F-4EED-8A3B-FE6F2719B018}"/>
              </a:ext>
            </a:extLst>
          </p:cNvPr>
          <p:cNvSpPr/>
          <p:nvPr/>
        </p:nvSpPr>
        <p:spPr>
          <a:xfrm>
            <a:off x="988435" y="4406299"/>
            <a:ext cx="6541744" cy="2062103"/>
          </a:xfrm>
          <a:prstGeom prst="rect">
            <a:avLst/>
          </a:prstGeom>
        </p:spPr>
        <p:txBody>
          <a:bodyPr wrap="square">
            <a:spAutoFit/>
          </a:bodyPr>
          <a:lstStyle/>
          <a:p>
            <a:r>
              <a:rPr lang="en-GB" sz="3200" dirty="0">
                <a:solidFill>
                  <a:srgbClr val="FF0000"/>
                </a:solidFill>
                <a:latin typeface="Comic Sans MS" panose="030F0702030302020204" pitchFamily="66" charset="0"/>
              </a:rPr>
              <a:t>After that, you are ready to read through the </a:t>
            </a:r>
            <a:r>
              <a:rPr lang="en-GB" sz="3200" u="sng" dirty="0">
                <a:solidFill>
                  <a:srgbClr val="FF0000"/>
                </a:solidFill>
                <a:latin typeface="Comic Sans MS" panose="030F0702030302020204" pitchFamily="66" charset="0"/>
              </a:rPr>
              <a:t>Speed Words </a:t>
            </a:r>
            <a:r>
              <a:rPr lang="en-GB" sz="3200" dirty="0">
                <a:solidFill>
                  <a:srgbClr val="FF0000"/>
                </a:solidFill>
                <a:latin typeface="Comic Sans MS" panose="030F0702030302020204" pitchFamily="66" charset="0"/>
              </a:rPr>
              <a:t>(on page 15 of your book) to an adult.</a:t>
            </a:r>
            <a:endParaRPr lang="en-US" sz="3200" dirty="0">
              <a:solidFill>
                <a:srgbClr val="FF0000"/>
              </a:solidFill>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9043988" y="489349"/>
            <a:ext cx="2695574" cy="852881"/>
          </a:xfrm>
          <a:prstGeom prst="rect">
            <a:avLst/>
          </a:prstGeom>
        </p:spPr>
      </p:pic>
      <p:pic>
        <p:nvPicPr>
          <p:cNvPr id="6" name="Content Placeholder 5">
            <a:extLst>
              <a:ext uri="{FF2B5EF4-FFF2-40B4-BE49-F238E27FC236}">
                <a16:creationId xmlns:a16="http://schemas.microsoft.com/office/drawing/2014/main" id="{5A97719C-A9DE-451A-956F-8A49BEC61D5F}"/>
              </a:ext>
            </a:extLst>
          </p:cNvPr>
          <p:cNvPicPr>
            <a:picLocks noGrp="1" noChangeAspect="1"/>
          </p:cNvPicPr>
          <p:nvPr>
            <p:ph idx="1"/>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888716" y="4669449"/>
            <a:ext cx="1322950" cy="1699202"/>
          </a:xfrm>
        </p:spPr>
      </p:pic>
      <p:pic>
        <p:nvPicPr>
          <p:cNvPr id="3" name="Picture 2">
            <a:extLst>
              <a:ext uri="{FF2B5EF4-FFF2-40B4-BE49-F238E27FC236}">
                <a16:creationId xmlns:a16="http://schemas.microsoft.com/office/drawing/2014/main" id="{2FE01BC8-BF34-4A92-B80A-9F4A9DAC27CF}"/>
              </a:ext>
            </a:extLst>
          </p:cNvPr>
          <p:cNvPicPr>
            <a:picLocks noChangeAspect="1"/>
          </p:cNvPicPr>
          <p:nvPr/>
        </p:nvPicPr>
        <p:blipFill>
          <a:blip r:embed="rId5"/>
          <a:stretch>
            <a:fillRect/>
          </a:stretch>
        </p:blipFill>
        <p:spPr>
          <a:xfrm>
            <a:off x="2405413" y="2083048"/>
            <a:ext cx="1798476" cy="2158171"/>
          </a:xfrm>
          <a:prstGeom prst="rect">
            <a:avLst/>
          </a:prstGeom>
        </p:spPr>
      </p:pic>
    </p:spTree>
    <p:extLst>
      <p:ext uri="{BB962C8B-B14F-4D97-AF65-F5344CB8AC3E}">
        <p14:creationId xmlns:p14="http://schemas.microsoft.com/office/powerpoint/2010/main" val="212875179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988435" y="218766"/>
            <a:ext cx="10605655" cy="1699202"/>
          </a:xfrm>
        </p:spPr>
        <p:txBody>
          <a:bodyPr>
            <a:normAutofit/>
          </a:bodyPr>
          <a:lstStyle/>
          <a:p>
            <a:r>
              <a:rPr lang="en-GB" sz="3600" u="sng" dirty="0">
                <a:solidFill>
                  <a:prstClr val="black"/>
                </a:solidFill>
                <a:latin typeface="Comic Sans MS" panose="030F0702030302020204" pitchFamily="66" charset="0"/>
              </a:rPr>
              <a:t>Continue with RWI</a:t>
            </a:r>
            <a:endParaRPr lang="en-US" u="sng" dirty="0">
              <a:latin typeface="Comic Sans MS" panose="030F0702030302020204" pitchFamily="66" charset="0"/>
            </a:endParaRPr>
          </a:p>
        </p:txBody>
      </p:sp>
      <p:sp>
        <p:nvSpPr>
          <p:cNvPr id="9" name="Rectangle 8">
            <a:extLst>
              <a:ext uri="{FF2B5EF4-FFF2-40B4-BE49-F238E27FC236}">
                <a16:creationId xmlns:a16="http://schemas.microsoft.com/office/drawing/2014/main" id="{C3142F36-784F-4EED-8A3B-FE6F2719B018}"/>
              </a:ext>
            </a:extLst>
          </p:cNvPr>
          <p:cNvSpPr/>
          <p:nvPr/>
        </p:nvSpPr>
        <p:spPr>
          <a:xfrm>
            <a:off x="808326" y="2644170"/>
            <a:ext cx="6541744" cy="3046988"/>
          </a:xfrm>
          <a:prstGeom prst="rect">
            <a:avLst/>
          </a:prstGeom>
        </p:spPr>
        <p:txBody>
          <a:bodyPr wrap="square">
            <a:spAutoFit/>
          </a:bodyPr>
          <a:lstStyle/>
          <a:p>
            <a:r>
              <a:rPr lang="en-GB" sz="3200" dirty="0">
                <a:solidFill>
                  <a:srgbClr val="FF0000"/>
                </a:solidFill>
                <a:latin typeface="Comic Sans MS" panose="030F0702030302020204" pitchFamily="66" charset="0"/>
              </a:rPr>
              <a:t>Once you have read the speed sounds and Speed Words you are ready to read the story to an adult. Remember to think about your expression to make it interesting to listen to. </a:t>
            </a:r>
            <a:endParaRPr lang="en-US" sz="3200" dirty="0">
              <a:solidFill>
                <a:srgbClr val="FF0000"/>
              </a:solidFill>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9043988" y="489349"/>
            <a:ext cx="2695574" cy="852881"/>
          </a:xfrm>
          <a:prstGeom prst="rect">
            <a:avLst/>
          </a:prstGeom>
        </p:spPr>
      </p:pic>
      <p:pic>
        <p:nvPicPr>
          <p:cNvPr id="6" name="Content Placeholder 5">
            <a:extLst>
              <a:ext uri="{FF2B5EF4-FFF2-40B4-BE49-F238E27FC236}">
                <a16:creationId xmlns:a16="http://schemas.microsoft.com/office/drawing/2014/main" id="{5A97719C-A9DE-451A-956F-8A49BEC61D5F}"/>
              </a:ext>
            </a:extLst>
          </p:cNvPr>
          <p:cNvPicPr>
            <a:picLocks noGrp="1" noChangeAspect="1"/>
          </p:cNvPicPr>
          <p:nvPr>
            <p:ph idx="1"/>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654820" y="4349114"/>
            <a:ext cx="1322950" cy="1699202"/>
          </a:xfrm>
        </p:spPr>
      </p:pic>
    </p:spTree>
    <p:extLst>
      <p:ext uri="{BB962C8B-B14F-4D97-AF65-F5344CB8AC3E}">
        <p14:creationId xmlns:p14="http://schemas.microsoft.com/office/powerpoint/2010/main" val="338485523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C0786151-D825-454B-A5AC-839D7CCAE1DD}"/>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9727673" y="4807527"/>
            <a:ext cx="2316688" cy="1831707"/>
          </a:xfrm>
          <a:prstGeom prst="rect">
            <a:avLst/>
          </a:prstGeom>
        </p:spPr>
      </p:pic>
      <p:sp>
        <p:nvSpPr>
          <p:cNvPr id="7" name="TextBox 6">
            <a:extLst>
              <a:ext uri="{FF2B5EF4-FFF2-40B4-BE49-F238E27FC236}">
                <a16:creationId xmlns:a16="http://schemas.microsoft.com/office/drawing/2014/main" id="{2F427CBB-2E9E-415C-8C31-E640E9650B8F}"/>
              </a:ext>
            </a:extLst>
          </p:cNvPr>
          <p:cNvSpPr txBox="1"/>
          <p:nvPr/>
        </p:nvSpPr>
        <p:spPr>
          <a:xfrm>
            <a:off x="9196388" y="7094833"/>
            <a:ext cx="2695574" cy="369332"/>
          </a:xfrm>
          <a:prstGeom prst="rect">
            <a:avLst/>
          </a:prstGeom>
          <a:noFill/>
        </p:spPr>
        <p:txBody>
          <a:bodyPr wrap="square" rtlCol="0">
            <a:spAutoFit/>
          </a:bodyPr>
          <a:lstStyle/>
          <a:p>
            <a:r>
              <a:rPr lang="en-US" sz="900">
                <a:hlinkClick r:id="rId3" tooltip="http://neophilosophical.blogspot.com/2013/01/an-ethical-solution-to-terminal-problem.html"/>
              </a:rPr>
              <a:t>This Photo</a:t>
            </a:r>
            <a:r>
              <a:rPr lang="en-US" sz="900"/>
              <a:t> by Unknown Author is licensed under </a:t>
            </a:r>
            <a:r>
              <a:rPr lang="en-US" sz="900">
                <a:hlinkClick r:id="rId4" tooltip="https://creativecommons.org/licenses/by/3.0/"/>
              </a:rPr>
              <a:t>CC BY</a:t>
            </a:r>
            <a:endParaRPr lang="en-US" sz="900"/>
          </a:p>
        </p:txBody>
      </p:sp>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988435" y="218766"/>
            <a:ext cx="10605655" cy="1699202"/>
          </a:xfrm>
        </p:spPr>
        <p:txBody>
          <a:bodyPr>
            <a:normAutofit/>
          </a:bodyPr>
          <a:lstStyle/>
          <a:p>
            <a:r>
              <a:rPr lang="en-GB" u="sng" dirty="0">
                <a:latin typeface="Comic Sans MS" panose="030F0702030302020204" pitchFamily="66" charset="0"/>
              </a:rPr>
              <a:t>Our Structure for RWI</a:t>
            </a:r>
            <a:endParaRPr lang="en-US" u="sng" dirty="0">
              <a:latin typeface="Comic Sans MS" panose="030F0702030302020204" pitchFamily="66" charset="0"/>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5"/>
          <a:stretch>
            <a:fillRect/>
          </a:stretch>
        </p:blipFill>
        <p:spPr>
          <a:xfrm>
            <a:off x="9043988" y="489349"/>
            <a:ext cx="2695574" cy="852881"/>
          </a:xfrm>
          <a:prstGeom prst="rect">
            <a:avLst/>
          </a:prstGeom>
        </p:spPr>
      </p:pic>
      <p:sp>
        <p:nvSpPr>
          <p:cNvPr id="3" name="Rectangle 2">
            <a:extLst>
              <a:ext uri="{FF2B5EF4-FFF2-40B4-BE49-F238E27FC236}">
                <a16:creationId xmlns:a16="http://schemas.microsoft.com/office/drawing/2014/main" id="{E3B1BE7B-30E8-4AC8-8891-DB121935393B}"/>
              </a:ext>
            </a:extLst>
          </p:cNvPr>
          <p:cNvSpPr/>
          <p:nvPr/>
        </p:nvSpPr>
        <p:spPr>
          <a:xfrm>
            <a:off x="518680" y="974773"/>
            <a:ext cx="10028526" cy="6001643"/>
          </a:xfrm>
          <a:prstGeom prst="rect">
            <a:avLst/>
          </a:prstGeom>
        </p:spPr>
        <p:txBody>
          <a:bodyPr wrap="square">
            <a:spAutoFit/>
          </a:bodyPr>
          <a:lstStyle/>
          <a:p>
            <a:endParaRPr lang="en-GB" sz="3200" dirty="0">
              <a:solidFill>
                <a:srgbClr val="FF0000"/>
              </a:solidFill>
              <a:latin typeface="Comic Sans MS" panose="030F0702030302020204" pitchFamily="66" charset="0"/>
            </a:endParaRPr>
          </a:p>
          <a:p>
            <a:r>
              <a:rPr lang="en-GB" sz="3200" dirty="0">
                <a:solidFill>
                  <a:srgbClr val="FF0000"/>
                </a:solidFill>
                <a:latin typeface="Comic Sans MS" panose="030F0702030302020204" pitchFamily="66" charset="0"/>
              </a:rPr>
              <a:t>                 </a:t>
            </a:r>
            <a:r>
              <a:rPr lang="en-GB" sz="3200" u="sng" dirty="0">
                <a:solidFill>
                  <a:srgbClr val="FF0000"/>
                </a:solidFill>
                <a:latin typeface="Comic Sans MS" panose="030F0702030302020204" pitchFamily="66" charset="0"/>
              </a:rPr>
              <a:t>Build a Sentence</a:t>
            </a:r>
          </a:p>
          <a:p>
            <a:endParaRPr lang="en-GB" sz="3200" u="sng" dirty="0">
              <a:solidFill>
                <a:srgbClr val="FF0000"/>
              </a:solidFill>
              <a:latin typeface="Comic Sans MS" panose="030F0702030302020204" pitchFamily="66" charset="0"/>
            </a:endParaRPr>
          </a:p>
          <a:p>
            <a:r>
              <a:rPr lang="en-GB" sz="3200" dirty="0">
                <a:latin typeface="Comic Sans MS" panose="030F0702030302020204" pitchFamily="66" charset="0"/>
              </a:rPr>
              <a:t>The aim of this task is to help to build (improve) your vocabulary.</a:t>
            </a:r>
          </a:p>
          <a:p>
            <a:r>
              <a:rPr lang="en-GB" sz="3200" dirty="0">
                <a:latin typeface="Comic Sans MS" panose="030F0702030302020204" pitchFamily="66" charset="0"/>
              </a:rPr>
              <a:t>On the next slide there are some words that I would like you to discuss with your adult. Make sure you know what they mean, think of other words that mean the same (synonyms).</a:t>
            </a:r>
          </a:p>
          <a:p>
            <a:r>
              <a:rPr lang="en-GB" sz="3200" dirty="0">
                <a:latin typeface="Comic Sans MS" panose="030F0702030302020204" pitchFamily="66" charset="0"/>
              </a:rPr>
              <a:t>Now think of an exciting sentence for each of these words.</a:t>
            </a:r>
          </a:p>
          <a:p>
            <a:endParaRPr lang="en-GB" sz="3200" dirty="0">
              <a:latin typeface="Comic Sans MS" panose="030F0702030302020204" pitchFamily="66" charset="0"/>
            </a:endParaRPr>
          </a:p>
        </p:txBody>
      </p:sp>
    </p:spTree>
    <p:extLst>
      <p:ext uri="{BB962C8B-B14F-4D97-AF65-F5344CB8AC3E}">
        <p14:creationId xmlns:p14="http://schemas.microsoft.com/office/powerpoint/2010/main" val="320407499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842963" y="122770"/>
            <a:ext cx="10605655" cy="2103636"/>
          </a:xfrm>
        </p:spPr>
        <p:txBody>
          <a:bodyPr>
            <a:normAutofit fontScale="90000"/>
          </a:bodyPr>
          <a:lstStyle/>
          <a:p>
            <a:r>
              <a:rPr lang="en-GB" sz="3600" dirty="0">
                <a:latin typeface="Comic Sans MS" panose="030F0702030302020204" pitchFamily="66" charset="0"/>
              </a:rPr>
              <a:t>          </a:t>
            </a: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r>
              <a:rPr lang="en-GB" sz="3600" dirty="0">
                <a:latin typeface="Comic Sans MS" panose="030F0702030302020204" pitchFamily="66" charset="0"/>
              </a:rPr>
              <a:t>                    </a:t>
            </a:r>
            <a:r>
              <a:rPr lang="en-GB" sz="4000" u="sng" dirty="0">
                <a:latin typeface="Comic Sans MS" panose="030F0702030302020204" pitchFamily="66" charset="0"/>
              </a:rPr>
              <a:t>Build a Sentence</a:t>
            </a:r>
            <a:br>
              <a:rPr lang="en-GB" sz="3600" u="sng" dirty="0">
                <a:latin typeface="Comic Sans MS" panose="030F0702030302020204" pitchFamily="66" charset="0"/>
              </a:rPr>
            </a:br>
            <a:br>
              <a:rPr lang="en-GB" sz="3600" u="sng" dirty="0">
                <a:latin typeface="Comic Sans MS" panose="030F0702030302020204" pitchFamily="66" charset="0"/>
              </a:rPr>
            </a:br>
            <a:br>
              <a:rPr lang="en-GB" sz="3600" dirty="0">
                <a:latin typeface="Comic Sans MS" panose="030F0702030302020204" pitchFamily="66" charset="0"/>
              </a:rPr>
            </a:br>
            <a:endParaRPr lang="en-US" sz="4900" dirty="0">
              <a:solidFill>
                <a:srgbClr val="FF0000"/>
              </a:solidFill>
              <a:latin typeface="Comic Sans MS" panose="030F0702030302020204" pitchFamily="66" charset="0"/>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9043988" y="436220"/>
            <a:ext cx="2695574" cy="852881"/>
          </a:xfrm>
          <a:prstGeom prst="rect">
            <a:avLst/>
          </a:prstGeom>
        </p:spPr>
      </p:pic>
      <p:pic>
        <p:nvPicPr>
          <p:cNvPr id="10" name="Picture 9">
            <a:extLst>
              <a:ext uri="{FF2B5EF4-FFF2-40B4-BE49-F238E27FC236}">
                <a16:creationId xmlns:a16="http://schemas.microsoft.com/office/drawing/2014/main" id="{3D7AA124-974B-4112-A482-021890354B2E}"/>
              </a:ext>
            </a:extLst>
          </p:cNvPr>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953800" y="474203"/>
            <a:ext cx="1276782" cy="702666"/>
          </a:xfrm>
          <a:prstGeom prst="rect">
            <a:avLst/>
          </a:prstGeom>
        </p:spPr>
      </p:pic>
      <p:sp>
        <p:nvSpPr>
          <p:cNvPr id="16" name="TextBox 15">
            <a:extLst>
              <a:ext uri="{FF2B5EF4-FFF2-40B4-BE49-F238E27FC236}">
                <a16:creationId xmlns:a16="http://schemas.microsoft.com/office/drawing/2014/main" id="{53B8D5E7-4B53-4349-9F89-D46F767848F2}"/>
              </a:ext>
            </a:extLst>
          </p:cNvPr>
          <p:cNvSpPr txBox="1"/>
          <p:nvPr/>
        </p:nvSpPr>
        <p:spPr>
          <a:xfrm>
            <a:off x="469127" y="1458224"/>
            <a:ext cx="11185382" cy="646331"/>
          </a:xfrm>
          <a:prstGeom prst="rect">
            <a:avLst/>
          </a:prstGeom>
          <a:noFill/>
          <a:ln w="76200">
            <a:solidFill>
              <a:schemeClr val="accent3"/>
            </a:solidFill>
          </a:ln>
        </p:spPr>
        <p:txBody>
          <a:bodyPr wrap="square" rtlCol="0">
            <a:spAutoFit/>
          </a:bodyPr>
          <a:lstStyle/>
          <a:p>
            <a:r>
              <a:rPr lang="en-GB" sz="3600" dirty="0">
                <a:latin typeface="Comic Sans MS" panose="030F0702030302020204" pitchFamily="66" charset="0"/>
              </a:rPr>
              <a:t>blasted off    zoomed   horrified    shook like a leaf</a:t>
            </a:r>
            <a:endParaRPr lang="en-US" sz="3600" dirty="0">
              <a:latin typeface="Comic Sans MS" panose="030F0702030302020204" pitchFamily="66" charset="0"/>
            </a:endParaRPr>
          </a:p>
        </p:txBody>
      </p:sp>
      <p:pic>
        <p:nvPicPr>
          <p:cNvPr id="3" name="Picture 2">
            <a:extLst>
              <a:ext uri="{FF2B5EF4-FFF2-40B4-BE49-F238E27FC236}">
                <a16:creationId xmlns:a16="http://schemas.microsoft.com/office/drawing/2014/main" id="{47EDFCD7-12E2-401D-BC75-A67F322DB98B}"/>
              </a:ext>
            </a:extLst>
          </p:cNvPr>
          <p:cNvPicPr>
            <a:picLocks noChangeAspect="1"/>
          </p:cNvPicPr>
          <p:nvPr/>
        </p:nvPicPr>
        <p:blipFill>
          <a:blip r:embed="rId5"/>
          <a:stretch>
            <a:fillRect/>
          </a:stretch>
        </p:blipFill>
        <p:spPr>
          <a:xfrm>
            <a:off x="193964" y="5759815"/>
            <a:ext cx="859611" cy="859611"/>
          </a:xfrm>
          <a:prstGeom prst="rect">
            <a:avLst/>
          </a:prstGeom>
        </p:spPr>
      </p:pic>
      <p:sp>
        <p:nvSpPr>
          <p:cNvPr id="4" name="TextBox 3">
            <a:extLst>
              <a:ext uri="{FF2B5EF4-FFF2-40B4-BE49-F238E27FC236}">
                <a16:creationId xmlns:a16="http://schemas.microsoft.com/office/drawing/2014/main" id="{56D224B1-A00C-411D-8F1E-E0048EE1E809}"/>
              </a:ext>
            </a:extLst>
          </p:cNvPr>
          <p:cNvSpPr txBox="1"/>
          <p:nvPr/>
        </p:nvSpPr>
        <p:spPr>
          <a:xfrm>
            <a:off x="413157" y="2208376"/>
            <a:ext cx="11584879" cy="4524315"/>
          </a:xfrm>
          <a:prstGeom prst="rect">
            <a:avLst/>
          </a:prstGeom>
          <a:noFill/>
        </p:spPr>
        <p:txBody>
          <a:bodyPr wrap="square" rtlCol="0">
            <a:spAutoFit/>
          </a:bodyPr>
          <a:lstStyle/>
          <a:p>
            <a:r>
              <a:rPr lang="en-GB" sz="3200" dirty="0">
                <a:latin typeface="Comic Sans MS" panose="030F0702030302020204" pitchFamily="66" charset="0"/>
              </a:rPr>
              <a:t>You may like to think about:</a:t>
            </a:r>
          </a:p>
          <a:p>
            <a:r>
              <a:rPr lang="en-GB" sz="3200" dirty="0">
                <a:latin typeface="Comic Sans MS" panose="030F0702030302020204" pitchFamily="66" charset="0"/>
              </a:rPr>
              <a:t>What was it? </a:t>
            </a:r>
            <a:r>
              <a:rPr lang="en-GB" sz="3200" dirty="0">
                <a:solidFill>
                  <a:srgbClr val="7030A0"/>
                </a:solidFill>
                <a:latin typeface="Comic Sans MS" panose="030F0702030302020204" pitchFamily="66" charset="0"/>
              </a:rPr>
              <a:t>The rocket…the shiny rocket…</a:t>
            </a:r>
          </a:p>
          <a:p>
            <a:r>
              <a:rPr lang="en-GB" sz="3200" dirty="0">
                <a:latin typeface="Comic Sans MS" panose="030F0702030302020204" pitchFamily="66" charset="0"/>
              </a:rPr>
              <a:t>How did it move? </a:t>
            </a:r>
            <a:r>
              <a:rPr lang="en-GB" sz="3200" dirty="0">
                <a:solidFill>
                  <a:srgbClr val="7030A0"/>
                </a:solidFill>
                <a:latin typeface="Comic Sans MS" panose="030F0702030302020204" pitchFamily="66" charset="0"/>
              </a:rPr>
              <a:t>blasted off…</a:t>
            </a:r>
          </a:p>
          <a:p>
            <a:r>
              <a:rPr lang="en-GB" sz="3200" dirty="0">
                <a:latin typeface="Comic Sans MS" panose="030F0702030302020204" pitchFamily="66" charset="0"/>
              </a:rPr>
              <a:t>Where did it go? </a:t>
            </a:r>
            <a:r>
              <a:rPr lang="en-GB" sz="3200" dirty="0">
                <a:solidFill>
                  <a:srgbClr val="7030A0"/>
                </a:solidFill>
                <a:latin typeface="Comic Sans MS" panose="030F0702030302020204" pitchFamily="66" charset="0"/>
              </a:rPr>
              <a:t>it zoomed through outer space…</a:t>
            </a:r>
          </a:p>
          <a:p>
            <a:r>
              <a:rPr lang="en-GB" sz="3200" dirty="0">
                <a:latin typeface="Comic Sans MS" panose="030F0702030302020204" pitchFamily="66" charset="0"/>
              </a:rPr>
              <a:t>Where are they? </a:t>
            </a:r>
            <a:r>
              <a:rPr lang="en-GB" sz="3200" dirty="0">
                <a:solidFill>
                  <a:srgbClr val="7030A0"/>
                </a:solidFill>
                <a:latin typeface="Comic Sans MS" panose="030F0702030302020204" pitchFamily="66" charset="0"/>
              </a:rPr>
              <a:t>they landed on the rocky surface of Mars</a:t>
            </a:r>
            <a:endParaRPr lang="en-GB" sz="3200" dirty="0">
              <a:latin typeface="Comic Sans MS" panose="030F0702030302020204" pitchFamily="66" charset="0"/>
            </a:endParaRPr>
          </a:p>
          <a:p>
            <a:r>
              <a:rPr lang="en-GB" sz="3200" i="1" dirty="0">
                <a:solidFill>
                  <a:srgbClr val="7030A0"/>
                </a:solidFill>
                <a:latin typeface="Comic Sans MS" panose="030F0702030302020204" pitchFamily="66" charset="0"/>
              </a:rPr>
              <a:t>The shiny rocket blasted off and zoomed through outer space until it landed on the rocky surface of Mars.</a:t>
            </a:r>
          </a:p>
          <a:p>
            <a:pPr marL="803275" indent="-179388"/>
            <a:r>
              <a:rPr lang="en-GB" sz="3200" dirty="0">
                <a:solidFill>
                  <a:srgbClr val="FF0000"/>
                </a:solidFill>
                <a:latin typeface="Comic Sans MS" panose="030F0702030302020204" pitchFamily="66" charset="0"/>
              </a:rPr>
              <a:t>  Write out 2 of your sentences using capital letters and     full stops.</a:t>
            </a:r>
          </a:p>
        </p:txBody>
      </p:sp>
    </p:spTree>
    <p:extLst>
      <p:ext uri="{BB962C8B-B14F-4D97-AF65-F5344CB8AC3E}">
        <p14:creationId xmlns:p14="http://schemas.microsoft.com/office/powerpoint/2010/main" val="42379755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842963" y="122770"/>
            <a:ext cx="10605655" cy="2103636"/>
          </a:xfrm>
        </p:spPr>
        <p:txBody>
          <a:bodyPr>
            <a:normAutofit fontScale="90000"/>
          </a:bodyPr>
          <a:lstStyle/>
          <a:p>
            <a:pPr marL="2119313" indent="-2119313"/>
            <a:r>
              <a:rPr lang="en-GB" sz="3600" dirty="0">
                <a:latin typeface="Comic Sans MS" panose="030F0702030302020204" pitchFamily="66" charset="0"/>
              </a:rPr>
              <a:t>          </a:t>
            </a: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br>
              <a:rPr lang="en-GB" sz="3600" dirty="0">
                <a:latin typeface="Comic Sans MS" panose="030F0702030302020204" pitchFamily="66" charset="0"/>
              </a:rPr>
            </a:br>
            <a:r>
              <a:rPr lang="en-GB" sz="4000" u="sng" dirty="0">
                <a:latin typeface="Comic Sans MS" panose="030F0702030302020204" pitchFamily="66" charset="0"/>
              </a:rPr>
              <a:t>Build a Sentence</a:t>
            </a:r>
            <a:br>
              <a:rPr lang="en-GB" sz="4000" u="sng" dirty="0">
                <a:latin typeface="Comic Sans MS" panose="030F0702030302020204" pitchFamily="66" charset="0"/>
              </a:rPr>
            </a:br>
            <a:br>
              <a:rPr lang="en-GB" sz="3600" u="sng" dirty="0">
                <a:latin typeface="Comic Sans MS" panose="030F0702030302020204" pitchFamily="66" charset="0"/>
              </a:rPr>
            </a:br>
            <a:br>
              <a:rPr lang="en-GB" sz="3600" u="sng" dirty="0">
                <a:latin typeface="Comic Sans MS" panose="030F0702030302020204" pitchFamily="66" charset="0"/>
              </a:rPr>
            </a:br>
            <a:endParaRPr lang="en-US" sz="4900" dirty="0">
              <a:solidFill>
                <a:srgbClr val="FF0000"/>
              </a:solidFill>
              <a:latin typeface="Comic Sans MS" panose="030F0702030302020204" pitchFamily="66" charset="0"/>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9043988" y="489349"/>
            <a:ext cx="2695574" cy="852881"/>
          </a:xfrm>
          <a:prstGeom prst="rect">
            <a:avLst/>
          </a:prstGeom>
        </p:spPr>
      </p:pic>
      <p:sp>
        <p:nvSpPr>
          <p:cNvPr id="16" name="TextBox 15">
            <a:extLst>
              <a:ext uri="{FF2B5EF4-FFF2-40B4-BE49-F238E27FC236}">
                <a16:creationId xmlns:a16="http://schemas.microsoft.com/office/drawing/2014/main" id="{53B8D5E7-4B53-4349-9F89-D46F767848F2}"/>
              </a:ext>
            </a:extLst>
          </p:cNvPr>
          <p:cNvSpPr txBox="1"/>
          <p:nvPr/>
        </p:nvSpPr>
        <p:spPr>
          <a:xfrm>
            <a:off x="1842655" y="1637471"/>
            <a:ext cx="6630801" cy="523220"/>
          </a:xfrm>
          <a:prstGeom prst="rect">
            <a:avLst/>
          </a:prstGeom>
          <a:noFill/>
          <a:ln w="76200">
            <a:solidFill>
              <a:schemeClr val="accent3"/>
            </a:solidFill>
          </a:ln>
        </p:spPr>
        <p:txBody>
          <a:bodyPr wrap="square" rtlCol="0">
            <a:spAutoFit/>
          </a:bodyPr>
          <a:lstStyle/>
          <a:p>
            <a:r>
              <a:rPr lang="en-GB" sz="2800" dirty="0">
                <a:latin typeface="Comic Sans MS" panose="030F0702030302020204" pitchFamily="66" charset="0"/>
              </a:rPr>
              <a:t>thoughtful   glum   overjoyed</a:t>
            </a:r>
            <a:endParaRPr lang="en-US" sz="2800" dirty="0">
              <a:latin typeface="Comic Sans MS" panose="030F0702030302020204" pitchFamily="66" charset="0"/>
            </a:endParaRPr>
          </a:p>
        </p:txBody>
      </p:sp>
      <p:pic>
        <p:nvPicPr>
          <p:cNvPr id="7" name="Picture 6">
            <a:extLst>
              <a:ext uri="{FF2B5EF4-FFF2-40B4-BE49-F238E27FC236}">
                <a16:creationId xmlns:a16="http://schemas.microsoft.com/office/drawing/2014/main" id="{76163FA5-75C0-4D33-8221-B004CDA67071}"/>
              </a:ext>
            </a:extLst>
          </p:cNvPr>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1842655" y="262153"/>
            <a:ext cx="1214596" cy="1083346"/>
          </a:xfrm>
          <a:prstGeom prst="rect">
            <a:avLst/>
          </a:prstGeom>
        </p:spPr>
      </p:pic>
      <p:pic>
        <p:nvPicPr>
          <p:cNvPr id="8" name="Picture 7">
            <a:extLst>
              <a:ext uri="{FF2B5EF4-FFF2-40B4-BE49-F238E27FC236}">
                <a16:creationId xmlns:a16="http://schemas.microsoft.com/office/drawing/2014/main" id="{B7B3B5EA-24F8-4F97-85DB-CFEB3642F090}"/>
              </a:ext>
            </a:extLst>
          </p:cNvPr>
          <p:cNvPicPr>
            <a:picLocks noChangeAspect="1"/>
          </p:cNvPicPr>
          <p:nvPr/>
        </p:nvPicPr>
        <p:blipFill>
          <a:blip r:embed="rId5"/>
          <a:stretch>
            <a:fillRect/>
          </a:stretch>
        </p:blipFill>
        <p:spPr>
          <a:xfrm>
            <a:off x="605530" y="5875619"/>
            <a:ext cx="859611" cy="859611"/>
          </a:xfrm>
          <a:prstGeom prst="rect">
            <a:avLst/>
          </a:prstGeom>
        </p:spPr>
      </p:pic>
      <p:sp>
        <p:nvSpPr>
          <p:cNvPr id="11" name="TextBox 10">
            <a:extLst>
              <a:ext uri="{FF2B5EF4-FFF2-40B4-BE49-F238E27FC236}">
                <a16:creationId xmlns:a16="http://schemas.microsoft.com/office/drawing/2014/main" id="{87752345-D176-4ED2-8305-EE477C77C442}"/>
              </a:ext>
            </a:extLst>
          </p:cNvPr>
          <p:cNvSpPr txBox="1"/>
          <p:nvPr/>
        </p:nvSpPr>
        <p:spPr>
          <a:xfrm>
            <a:off x="705110" y="2333685"/>
            <a:ext cx="10881360" cy="4524315"/>
          </a:xfrm>
          <a:prstGeom prst="rect">
            <a:avLst/>
          </a:prstGeom>
          <a:noFill/>
        </p:spPr>
        <p:txBody>
          <a:bodyPr wrap="square" rtlCol="0">
            <a:spAutoFit/>
          </a:bodyPr>
          <a:lstStyle/>
          <a:p>
            <a:r>
              <a:rPr lang="en-GB" sz="3200" dirty="0">
                <a:latin typeface="Comic Sans MS" panose="030F0702030302020204" pitchFamily="66" charset="0"/>
              </a:rPr>
              <a:t>You may like to think about:</a:t>
            </a:r>
          </a:p>
          <a:p>
            <a:r>
              <a:rPr lang="en-GB" sz="3200" dirty="0">
                <a:latin typeface="Comic Sans MS" panose="030F0702030302020204" pitchFamily="66" charset="0"/>
              </a:rPr>
              <a:t>When did it happen? </a:t>
            </a:r>
            <a:r>
              <a:rPr lang="en-GB" sz="3200" dirty="0">
                <a:solidFill>
                  <a:srgbClr val="7030A0"/>
                </a:solidFill>
                <a:latin typeface="Comic Sans MS" panose="030F0702030302020204" pitchFamily="66" charset="0"/>
              </a:rPr>
              <a:t>Last week…</a:t>
            </a:r>
            <a:endParaRPr lang="en-GB" sz="3200" dirty="0">
              <a:latin typeface="Comic Sans MS" panose="030F0702030302020204" pitchFamily="66" charset="0"/>
            </a:endParaRPr>
          </a:p>
          <a:p>
            <a:r>
              <a:rPr lang="en-GB" sz="3200" dirty="0">
                <a:latin typeface="Comic Sans MS" panose="030F0702030302020204" pitchFamily="66" charset="0"/>
              </a:rPr>
              <a:t>Who are you talking about? </a:t>
            </a:r>
            <a:r>
              <a:rPr lang="en-GB" sz="3200" dirty="0">
                <a:solidFill>
                  <a:srgbClr val="7030A0"/>
                </a:solidFill>
                <a:latin typeface="Comic Sans MS" panose="030F0702030302020204" pitchFamily="66" charset="0"/>
              </a:rPr>
              <a:t>my little brother...</a:t>
            </a:r>
          </a:p>
          <a:p>
            <a:r>
              <a:rPr lang="en-GB" sz="3200" dirty="0">
                <a:latin typeface="Comic Sans MS" panose="030F0702030302020204" pitchFamily="66" charset="0"/>
              </a:rPr>
              <a:t>What were they doing? </a:t>
            </a:r>
            <a:r>
              <a:rPr lang="en-GB" sz="3200" dirty="0">
                <a:solidFill>
                  <a:srgbClr val="7030A0"/>
                </a:solidFill>
                <a:latin typeface="Comic Sans MS" panose="030F0702030302020204" pitchFamily="66" charset="0"/>
              </a:rPr>
              <a:t>was very thoughtful…</a:t>
            </a:r>
          </a:p>
          <a:p>
            <a:r>
              <a:rPr lang="en-GB" sz="3200" dirty="0">
                <a:latin typeface="Comic Sans MS" panose="030F0702030302020204" pitchFamily="66" charset="0"/>
              </a:rPr>
              <a:t>What happened? </a:t>
            </a:r>
            <a:r>
              <a:rPr lang="en-GB" sz="3200" dirty="0">
                <a:solidFill>
                  <a:srgbClr val="7030A0"/>
                </a:solidFill>
                <a:latin typeface="Comic Sans MS" panose="030F0702030302020204" pitchFamily="66" charset="0"/>
              </a:rPr>
              <a:t>when he shared his snack with me.</a:t>
            </a:r>
          </a:p>
          <a:p>
            <a:r>
              <a:rPr lang="en-GB" sz="3200" i="1" dirty="0">
                <a:solidFill>
                  <a:srgbClr val="7030A0"/>
                </a:solidFill>
                <a:latin typeface="Comic Sans MS" panose="030F0702030302020204" pitchFamily="66" charset="0"/>
              </a:rPr>
              <a:t>Last week my little brother was very thoughtful when he shared his favourite snack with me.</a:t>
            </a:r>
          </a:p>
          <a:p>
            <a:pPr marL="914400"/>
            <a:r>
              <a:rPr lang="en-GB" sz="3200" dirty="0">
                <a:solidFill>
                  <a:srgbClr val="FF0000"/>
                </a:solidFill>
                <a:latin typeface="Comic Sans MS" panose="030F0702030302020204" pitchFamily="66" charset="0"/>
              </a:rPr>
              <a:t>Write out </a:t>
            </a:r>
            <a:r>
              <a:rPr lang="en-GB" sz="3200" u="sng" dirty="0">
                <a:solidFill>
                  <a:srgbClr val="FF0000"/>
                </a:solidFill>
                <a:latin typeface="Comic Sans MS" panose="030F0702030302020204" pitchFamily="66" charset="0"/>
              </a:rPr>
              <a:t>2 of your sentences </a:t>
            </a:r>
            <a:r>
              <a:rPr lang="en-GB" sz="3200" dirty="0">
                <a:solidFill>
                  <a:srgbClr val="FF0000"/>
                </a:solidFill>
                <a:latin typeface="Comic Sans MS" panose="030F0702030302020204" pitchFamily="66" charset="0"/>
              </a:rPr>
              <a:t>using capital letters and full stops.</a:t>
            </a:r>
          </a:p>
        </p:txBody>
      </p:sp>
    </p:spTree>
    <p:extLst>
      <p:ext uri="{BB962C8B-B14F-4D97-AF65-F5344CB8AC3E}">
        <p14:creationId xmlns:p14="http://schemas.microsoft.com/office/powerpoint/2010/main" val="213929628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677B1D-A37C-4776-A42E-8320EF659705}"/>
              </a:ext>
            </a:extLst>
          </p:cNvPr>
          <p:cNvSpPr>
            <a:spLocks noGrp="1"/>
          </p:cNvSpPr>
          <p:nvPr>
            <p:ph type="title"/>
          </p:nvPr>
        </p:nvSpPr>
        <p:spPr>
          <a:xfrm>
            <a:off x="1302849" y="744037"/>
            <a:ext cx="10515600" cy="1325563"/>
          </a:xfrm>
          <a:solidFill>
            <a:schemeClr val="accent4">
              <a:lumMod val="20000"/>
              <a:lumOff val="80000"/>
            </a:schemeClr>
          </a:solidFill>
        </p:spPr>
        <p:txBody>
          <a:bodyPr>
            <a:normAutofit fontScale="90000"/>
          </a:bodyPr>
          <a:lstStyle/>
          <a:p>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r>
              <a:rPr lang="en-GB" sz="4000" dirty="0">
                <a:solidFill>
                  <a:srgbClr val="FF0000"/>
                </a:solidFill>
                <a:latin typeface="Comic Sans MS" panose="030F0702030302020204" pitchFamily="66" charset="0"/>
              </a:rPr>
              <a:t>Stick your sentence on the next page at the front of your purple book.</a:t>
            </a:r>
            <a:br>
              <a:rPr lang="en-GB" sz="4000" b="1" dirty="0">
                <a:latin typeface="Comic Sans MS" panose="030F0702030302020204" pitchFamily="66" charset="0"/>
              </a:rPr>
            </a:br>
            <a:br>
              <a:rPr lang="en-GB" sz="4000" b="1" dirty="0">
                <a:solidFill>
                  <a:srgbClr val="FF0000"/>
                </a:solidFill>
                <a:latin typeface="Comic Sans MS" panose="030F0702030302020204" pitchFamily="66" charset="0"/>
              </a:rPr>
            </a:br>
            <a:r>
              <a:rPr lang="en-GB" sz="4000" b="1" dirty="0">
                <a:solidFill>
                  <a:srgbClr val="FF0000"/>
                </a:solidFill>
                <a:latin typeface="Comic Sans MS" panose="030F0702030302020204" pitchFamily="66" charset="0"/>
              </a:rPr>
              <a:t>   </a:t>
            </a:r>
            <a:r>
              <a:rPr lang="en-GB" sz="4000" dirty="0">
                <a:latin typeface="Comic Sans MS" panose="030F0702030302020204" pitchFamily="66" charset="0"/>
              </a:rPr>
              <a:t>Thank you for working hard.</a:t>
            </a:r>
            <a:br>
              <a:rPr lang="en-GB" sz="4000" dirty="0">
                <a:latin typeface="Comic Sans MS" panose="030F0702030302020204" pitchFamily="66" charset="0"/>
              </a:rPr>
            </a:br>
            <a:r>
              <a:rPr lang="en-GB" sz="4000" b="1" dirty="0">
                <a:solidFill>
                  <a:srgbClr val="FF0000"/>
                </a:solidFill>
                <a:latin typeface="Comic Sans MS" panose="030F0702030302020204" pitchFamily="66" charset="0"/>
              </a:rPr>
              <a:t>                  </a:t>
            </a: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r>
              <a:rPr lang="en-GB" sz="4000" b="1" dirty="0">
                <a:solidFill>
                  <a:srgbClr val="FF0000"/>
                </a:solidFill>
                <a:latin typeface="Comic Sans MS" panose="030F0702030302020204" pitchFamily="66" charset="0"/>
              </a:rPr>
              <a:t>                   </a:t>
            </a:r>
            <a:r>
              <a:rPr lang="en-GB" sz="4000" dirty="0">
                <a:latin typeface="Comic Sans MS" panose="030F0702030302020204" pitchFamily="66" charset="0"/>
              </a:rPr>
              <a:t>Now have a break and a snack.</a:t>
            </a:r>
            <a:br>
              <a:rPr lang="en-GB" sz="4000" dirty="0">
                <a:latin typeface="Comic Sans MS" panose="030F0702030302020204" pitchFamily="66" charset="0"/>
              </a:rPr>
            </a:br>
            <a:br>
              <a:rPr lang="en-GB" sz="4000" dirty="0">
                <a:latin typeface="Comic Sans MS" panose="030F0702030302020204" pitchFamily="66" charset="0"/>
              </a:rPr>
            </a:br>
            <a:endParaRPr lang="en-US" sz="4000" dirty="0">
              <a:latin typeface="Comic Sans MS" panose="030F0702030302020204" pitchFamily="66" charset="0"/>
            </a:endParaRPr>
          </a:p>
        </p:txBody>
      </p:sp>
      <p:pic>
        <p:nvPicPr>
          <p:cNvPr id="8" name="Picture 7">
            <a:extLst>
              <a:ext uri="{FF2B5EF4-FFF2-40B4-BE49-F238E27FC236}">
                <a16:creationId xmlns:a16="http://schemas.microsoft.com/office/drawing/2014/main" id="{7E1560B9-A71C-43A3-9B23-973503BCEB46}"/>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2182351" y="3429000"/>
            <a:ext cx="2438400" cy="1679448"/>
          </a:xfrm>
          <a:prstGeom prst="rect">
            <a:avLst/>
          </a:prstGeom>
          <a:solidFill>
            <a:schemeClr val="accent4">
              <a:lumMod val="20000"/>
              <a:lumOff val="80000"/>
            </a:schemeClr>
          </a:solidFill>
        </p:spPr>
      </p:pic>
      <p:sp>
        <p:nvSpPr>
          <p:cNvPr id="4" name="Speech Bubble: Rectangle with Corners Rounded 3">
            <a:extLst>
              <a:ext uri="{FF2B5EF4-FFF2-40B4-BE49-F238E27FC236}">
                <a16:creationId xmlns:a16="http://schemas.microsoft.com/office/drawing/2014/main" id="{8AAC694D-9746-4056-A07D-52F99EA7DDB2}"/>
              </a:ext>
            </a:extLst>
          </p:cNvPr>
          <p:cNvSpPr/>
          <p:nvPr/>
        </p:nvSpPr>
        <p:spPr>
          <a:xfrm>
            <a:off x="4959927" y="4137237"/>
            <a:ext cx="6747685" cy="1108364"/>
          </a:xfrm>
          <a:prstGeom prst="wedgeRoundRectCallout">
            <a:avLst>
              <a:gd name="adj1" fmla="val -56765"/>
              <a:gd name="adj2" fmla="val 131250"/>
              <a:gd name="adj3" fmla="val 16667"/>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peech Bubble: Rectangle with Corners Rounded 5">
            <a:extLst>
              <a:ext uri="{FF2B5EF4-FFF2-40B4-BE49-F238E27FC236}">
                <a16:creationId xmlns:a16="http://schemas.microsoft.com/office/drawing/2014/main" id="{A93D3510-5C87-4E52-9613-97A62B7144D5}"/>
              </a:ext>
            </a:extLst>
          </p:cNvPr>
          <p:cNvSpPr/>
          <p:nvPr/>
        </p:nvSpPr>
        <p:spPr>
          <a:xfrm>
            <a:off x="1884218" y="2219364"/>
            <a:ext cx="6386946" cy="817418"/>
          </a:xfrm>
          <a:prstGeom prst="wedgeRoundRectCallout">
            <a:avLst>
              <a:gd name="adj1" fmla="val -659"/>
              <a:gd name="adj2" fmla="val 126907"/>
              <a:gd name="adj3" fmla="val 16667"/>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39358199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20CC7-8ED9-4F32-9D8F-18A7F9667763}"/>
              </a:ext>
            </a:extLst>
          </p:cNvPr>
          <p:cNvSpPr>
            <a:spLocks noGrp="1"/>
          </p:cNvSpPr>
          <p:nvPr>
            <p:ph type="title"/>
          </p:nvPr>
        </p:nvSpPr>
        <p:spPr/>
        <p:txBody>
          <a:bodyPr>
            <a:normAutofit/>
          </a:bodyPr>
          <a:lstStyle/>
          <a:p>
            <a:r>
              <a:rPr lang="en-GB" sz="3600" dirty="0">
                <a:solidFill>
                  <a:srgbClr val="FF0000"/>
                </a:solidFill>
              </a:rPr>
              <a:t>                          </a:t>
            </a:r>
            <a:r>
              <a:rPr lang="en-GB" sz="3600" u="sng" dirty="0">
                <a:solidFill>
                  <a:srgbClr val="FF0000"/>
                </a:solidFill>
                <a:latin typeface="Comic Sans MS" panose="030F0702030302020204" pitchFamily="66" charset="0"/>
              </a:rPr>
              <a:t>White Rose Maths</a:t>
            </a:r>
            <a:endParaRPr lang="en-US" sz="3600" u="sng" dirty="0">
              <a:solidFill>
                <a:srgbClr val="FF0000"/>
              </a:solidFill>
              <a:latin typeface="Comic Sans MS" panose="030F0702030302020204" pitchFamily="66" charset="0"/>
            </a:endParaRPr>
          </a:p>
        </p:txBody>
      </p:sp>
      <p:sp>
        <p:nvSpPr>
          <p:cNvPr id="3" name="Content Placeholder 2">
            <a:extLst>
              <a:ext uri="{FF2B5EF4-FFF2-40B4-BE49-F238E27FC236}">
                <a16:creationId xmlns:a16="http://schemas.microsoft.com/office/drawing/2014/main" id="{D3A30268-7147-4DFB-BE6A-B3EFBC6739BD}"/>
              </a:ext>
            </a:extLst>
          </p:cNvPr>
          <p:cNvSpPr>
            <a:spLocks noGrp="1"/>
          </p:cNvSpPr>
          <p:nvPr>
            <p:ph idx="1"/>
          </p:nvPr>
        </p:nvSpPr>
        <p:spPr>
          <a:xfrm>
            <a:off x="465426" y="1024229"/>
            <a:ext cx="10515600" cy="5265206"/>
          </a:xfrm>
        </p:spPr>
        <p:txBody>
          <a:bodyPr>
            <a:normAutofit/>
          </a:bodyPr>
          <a:lstStyle/>
          <a:p>
            <a:pPr marL="0" indent="0" algn="ctr">
              <a:buNone/>
            </a:pPr>
            <a:endParaRPr lang="en-GB" sz="3500" u="sng" dirty="0">
              <a:latin typeface="Comic Sans MS" panose="030F0702030302020204" pitchFamily="66" charset="0"/>
            </a:endParaRPr>
          </a:p>
          <a:p>
            <a:pPr marL="0" indent="0" algn="ctr">
              <a:buNone/>
            </a:pPr>
            <a:r>
              <a:rPr lang="en-GB" sz="3200" u="sng" dirty="0">
                <a:latin typeface="Comic Sans MS" panose="030F0702030302020204" pitchFamily="66" charset="0"/>
              </a:rPr>
              <a:t>Related Facts</a:t>
            </a:r>
          </a:p>
          <a:p>
            <a:pPr marL="0" indent="0">
              <a:buNone/>
            </a:pPr>
            <a:endParaRPr lang="en-GB" dirty="0">
              <a:latin typeface="Comic Sans MS" panose="030F0702030302020204" pitchFamily="66" charset="0"/>
            </a:endParaRPr>
          </a:p>
          <a:p>
            <a:pPr marL="0" indent="0">
              <a:buNone/>
            </a:pPr>
            <a:r>
              <a:rPr lang="en-GB" dirty="0">
                <a:latin typeface="Comic Sans MS" panose="030F0702030302020204" pitchFamily="66" charset="0"/>
              </a:rPr>
              <a:t>You will need:</a:t>
            </a:r>
          </a:p>
          <a:p>
            <a:pPr>
              <a:buFontTx/>
              <a:buChar char="-"/>
            </a:pPr>
            <a:r>
              <a:rPr lang="en-GB" dirty="0">
                <a:latin typeface="Comic Sans MS" panose="030F0702030302020204" pitchFamily="66" charset="0"/>
              </a:rPr>
              <a:t>Related facts part/part/whole model sheet</a:t>
            </a:r>
          </a:p>
          <a:p>
            <a:pPr>
              <a:buFontTx/>
              <a:buChar char="-"/>
            </a:pPr>
            <a:r>
              <a:rPr lang="en-GB" dirty="0">
                <a:latin typeface="Comic Sans MS" panose="030F0702030302020204" pitchFamily="66" charset="0"/>
              </a:rPr>
              <a:t>Subtraction Revision grid</a:t>
            </a:r>
          </a:p>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GB" sz="3500" u="sng" dirty="0">
              <a:latin typeface="Comic Sans MS" panose="030F0702030302020204" pitchFamily="66" charset="0"/>
            </a:endParaRPr>
          </a:p>
          <a:p>
            <a:pPr marL="0" indent="0" algn="ctr">
              <a:buNone/>
            </a:pPr>
            <a:endParaRPr lang="en-GB" sz="3600" u="sng" dirty="0">
              <a:latin typeface="Comic Sans MS" panose="030F0702030302020204" pitchFamily="66" charset="0"/>
            </a:endParaRPr>
          </a:p>
          <a:p>
            <a:pPr marL="0" indent="0">
              <a:buNone/>
            </a:pPr>
            <a:endParaRPr lang="en-GB" dirty="0">
              <a:latin typeface="Comic Sans MS" panose="030F0702030302020204" pitchFamily="66" charset="0"/>
            </a:endParaRPr>
          </a:p>
        </p:txBody>
      </p:sp>
      <p:pic>
        <p:nvPicPr>
          <p:cNvPr id="8" name="Picture 7">
            <a:extLst>
              <a:ext uri="{FF2B5EF4-FFF2-40B4-BE49-F238E27FC236}">
                <a16:creationId xmlns:a16="http://schemas.microsoft.com/office/drawing/2014/main" id="{9822750D-70F3-470C-8187-3E5317EAFB14}"/>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529390" y="568565"/>
            <a:ext cx="2483942" cy="622926"/>
          </a:xfrm>
          <a:prstGeom prst="rect">
            <a:avLst/>
          </a:prstGeom>
        </p:spPr>
      </p:pic>
      <p:pic>
        <p:nvPicPr>
          <p:cNvPr id="9" name="Picture 8">
            <a:extLst>
              <a:ext uri="{FF2B5EF4-FFF2-40B4-BE49-F238E27FC236}">
                <a16:creationId xmlns:a16="http://schemas.microsoft.com/office/drawing/2014/main" id="{C7B6F727-DFB8-4B26-A857-332A1DD405B6}"/>
              </a:ext>
            </a:extLst>
          </p:cNvPr>
          <p:cNvPicPr>
            <a:picLocks noChangeAspect="1"/>
          </p:cNvPicPr>
          <p:nvPr/>
        </p:nvPicPr>
        <p:blipFill>
          <a:blip r:embed="rId4"/>
          <a:stretch>
            <a:fillRect/>
          </a:stretch>
        </p:blipFill>
        <p:spPr>
          <a:xfrm>
            <a:off x="8714508" y="253963"/>
            <a:ext cx="3269673" cy="629204"/>
          </a:xfrm>
          <a:prstGeom prst="rect">
            <a:avLst/>
          </a:prstGeom>
        </p:spPr>
      </p:pic>
      <p:pic>
        <p:nvPicPr>
          <p:cNvPr id="11" name="Picture 10">
            <a:extLst>
              <a:ext uri="{FF2B5EF4-FFF2-40B4-BE49-F238E27FC236}">
                <a16:creationId xmlns:a16="http://schemas.microsoft.com/office/drawing/2014/main" id="{6A2FF40C-6259-4738-9FBF-6C8C463710CD}"/>
              </a:ext>
            </a:extLst>
          </p:cNvPr>
          <p:cNvPicPr>
            <a:picLocks noChangeAspect="1"/>
          </p:cNvPicPr>
          <p:nvPr/>
        </p:nvPicPr>
        <p:blipFill>
          <a:blip r:embed="rId4"/>
          <a:stretch>
            <a:fillRect/>
          </a:stretch>
        </p:blipFill>
        <p:spPr>
          <a:xfrm>
            <a:off x="465426" y="5819155"/>
            <a:ext cx="11137680" cy="746311"/>
          </a:xfrm>
          <a:prstGeom prst="rect">
            <a:avLst/>
          </a:prstGeom>
        </p:spPr>
      </p:pic>
    </p:spTree>
    <p:extLst>
      <p:ext uri="{BB962C8B-B14F-4D97-AF65-F5344CB8AC3E}">
        <p14:creationId xmlns:p14="http://schemas.microsoft.com/office/powerpoint/2010/main" val="366778142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20CC7-8ED9-4F32-9D8F-18A7F9667763}"/>
              </a:ext>
            </a:extLst>
          </p:cNvPr>
          <p:cNvSpPr>
            <a:spLocks noGrp="1"/>
          </p:cNvSpPr>
          <p:nvPr>
            <p:ph type="title"/>
          </p:nvPr>
        </p:nvSpPr>
        <p:spPr>
          <a:xfrm>
            <a:off x="595745" y="365125"/>
            <a:ext cx="10758055" cy="1458768"/>
          </a:xfrm>
        </p:spPr>
        <p:txBody>
          <a:bodyPr>
            <a:noAutofit/>
          </a:bodyPr>
          <a:lstStyle/>
          <a:p>
            <a:pPr algn="ctr"/>
            <a:r>
              <a:rPr lang="en-GB" sz="3600" u="sng" dirty="0">
                <a:latin typeface="Comic Sans MS" panose="030F0702030302020204" pitchFamily="66" charset="0"/>
              </a:rPr>
              <a:t>White Rose Maths</a:t>
            </a:r>
            <a:br>
              <a:rPr lang="en-GB" sz="3600" u="sng" dirty="0">
                <a:latin typeface="Comic Sans MS" panose="030F0702030302020204" pitchFamily="66" charset="0"/>
              </a:rPr>
            </a:br>
            <a:br>
              <a:rPr lang="en-GB" sz="3600" u="sng" dirty="0">
                <a:latin typeface="Comic Sans MS" panose="030F0702030302020204" pitchFamily="66" charset="0"/>
              </a:rPr>
            </a:br>
            <a:r>
              <a:rPr lang="en-GB" sz="3600" dirty="0">
                <a:latin typeface="Comic Sans MS" panose="030F0702030302020204" pitchFamily="66" charset="0"/>
              </a:rPr>
              <a:t>Is this true or false?    (answer on slide 14)</a:t>
            </a:r>
            <a:endParaRPr lang="en-US" sz="36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D3A30268-7147-4DFB-BE6A-B3EFBC6739BD}"/>
              </a:ext>
            </a:extLst>
          </p:cNvPr>
          <p:cNvSpPr>
            <a:spLocks noGrp="1"/>
          </p:cNvSpPr>
          <p:nvPr>
            <p:ph idx="1"/>
          </p:nvPr>
        </p:nvSpPr>
        <p:spPr>
          <a:xfrm>
            <a:off x="465426" y="1690688"/>
            <a:ext cx="10515600" cy="5265206"/>
          </a:xfrm>
        </p:spPr>
        <p:txBody>
          <a:bodyPr>
            <a:normAutofit/>
          </a:bodyPr>
          <a:lstStyle/>
          <a:p>
            <a:pPr marL="0" indent="0" algn="ctr">
              <a:buNone/>
            </a:pPr>
            <a:endParaRPr lang="en-GB" sz="3600" u="sng" dirty="0">
              <a:latin typeface="Comic Sans MS" panose="030F0702030302020204" pitchFamily="66" charset="0"/>
            </a:endParaRPr>
          </a:p>
          <a:p>
            <a:pPr marL="0" indent="0" algn="ctr">
              <a:buNone/>
            </a:pPr>
            <a:endParaRPr lang="en-GB" sz="3500" u="sng" dirty="0">
              <a:latin typeface="Comic Sans MS" panose="030F0702030302020204" pitchFamily="66" charset="0"/>
            </a:endParaRPr>
          </a:p>
          <a:p>
            <a:pPr marL="0" indent="0" algn="ctr">
              <a:buNone/>
            </a:pPr>
            <a:endParaRPr lang="en-GB" dirty="0">
              <a:latin typeface="Comic Sans MS" panose="030F0702030302020204" pitchFamily="66" charset="0"/>
            </a:endParaRPr>
          </a:p>
        </p:txBody>
      </p:sp>
      <p:sp>
        <p:nvSpPr>
          <p:cNvPr id="7" name="TextBox 6">
            <a:extLst>
              <a:ext uri="{FF2B5EF4-FFF2-40B4-BE49-F238E27FC236}">
                <a16:creationId xmlns:a16="http://schemas.microsoft.com/office/drawing/2014/main" id="{E190CCDF-7408-48CD-8E3E-0D3FDDE0A7DE}"/>
              </a:ext>
            </a:extLst>
          </p:cNvPr>
          <p:cNvSpPr txBox="1"/>
          <p:nvPr/>
        </p:nvSpPr>
        <p:spPr>
          <a:xfrm>
            <a:off x="1929460" y="6205538"/>
            <a:ext cx="9237953" cy="523220"/>
          </a:xfrm>
          <a:prstGeom prst="rect">
            <a:avLst/>
          </a:prstGeom>
          <a:noFill/>
        </p:spPr>
        <p:txBody>
          <a:bodyPr wrap="square" rtlCol="0">
            <a:spAutoFit/>
          </a:bodyPr>
          <a:lstStyle/>
          <a:p>
            <a:r>
              <a:rPr lang="en-GB" sz="2800" dirty="0">
                <a:latin typeface="Comic Sans MS" panose="030F0702030302020204" pitchFamily="66" charset="0"/>
              </a:rPr>
              <a:t>Think about…can you have the = at the beginning?</a:t>
            </a:r>
            <a:r>
              <a:rPr lang="en-GB" sz="2000" dirty="0">
                <a:latin typeface="Comic Sans MS" panose="030F0702030302020204" pitchFamily="66" charset="0"/>
              </a:rPr>
              <a:t>.</a:t>
            </a:r>
            <a:endParaRPr lang="en-US" sz="2000" dirty="0">
              <a:latin typeface="Comic Sans MS" panose="030F0702030302020204" pitchFamily="66" charset="0"/>
            </a:endParaRPr>
          </a:p>
        </p:txBody>
      </p:sp>
      <p:pic>
        <p:nvPicPr>
          <p:cNvPr id="8" name="Picture 7">
            <a:extLst>
              <a:ext uri="{FF2B5EF4-FFF2-40B4-BE49-F238E27FC236}">
                <a16:creationId xmlns:a16="http://schemas.microsoft.com/office/drawing/2014/main" id="{D58913B0-0D90-49D1-B15F-3261B0FF7FEE}"/>
              </a:ext>
            </a:extLst>
          </p:cNvPr>
          <p:cNvPicPr>
            <a:picLocks noChangeAspect="1"/>
          </p:cNvPicPr>
          <p:nvPr/>
        </p:nvPicPr>
        <p:blipFill>
          <a:blip r:embed="rId2"/>
          <a:stretch>
            <a:fillRect/>
          </a:stretch>
        </p:blipFill>
        <p:spPr>
          <a:xfrm>
            <a:off x="8714508" y="253963"/>
            <a:ext cx="3269673" cy="629204"/>
          </a:xfrm>
          <a:prstGeom prst="rect">
            <a:avLst/>
          </a:prstGeom>
        </p:spPr>
      </p:pic>
      <p:pic>
        <p:nvPicPr>
          <p:cNvPr id="6" name="Picture 5">
            <a:extLst>
              <a:ext uri="{FF2B5EF4-FFF2-40B4-BE49-F238E27FC236}">
                <a16:creationId xmlns:a16="http://schemas.microsoft.com/office/drawing/2014/main" id="{DEAB7DF0-9D4E-432B-AD71-254E310CCC26}"/>
              </a:ext>
            </a:extLst>
          </p:cNvPr>
          <p:cNvPicPr>
            <a:picLocks noChangeAspect="1"/>
          </p:cNvPicPr>
          <p:nvPr/>
        </p:nvPicPr>
        <p:blipFill>
          <a:blip r:embed="rId3"/>
          <a:stretch>
            <a:fillRect/>
          </a:stretch>
        </p:blipFill>
        <p:spPr>
          <a:xfrm>
            <a:off x="2852303" y="1931039"/>
            <a:ext cx="5862205" cy="4079546"/>
          </a:xfrm>
          <a:prstGeom prst="rect">
            <a:avLst/>
          </a:prstGeom>
        </p:spPr>
      </p:pic>
    </p:spTree>
    <p:extLst>
      <p:ext uri="{BB962C8B-B14F-4D97-AF65-F5344CB8AC3E}">
        <p14:creationId xmlns:p14="http://schemas.microsoft.com/office/powerpoint/2010/main" val="420545310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20CC7-8ED9-4F32-9D8F-18A7F9667763}"/>
              </a:ext>
            </a:extLst>
          </p:cNvPr>
          <p:cNvSpPr>
            <a:spLocks noGrp="1"/>
          </p:cNvSpPr>
          <p:nvPr>
            <p:ph type="title"/>
          </p:nvPr>
        </p:nvSpPr>
        <p:spPr>
          <a:xfrm>
            <a:off x="595745" y="365125"/>
            <a:ext cx="10758055" cy="1458768"/>
          </a:xfrm>
        </p:spPr>
        <p:txBody>
          <a:bodyPr>
            <a:noAutofit/>
          </a:bodyPr>
          <a:lstStyle/>
          <a:p>
            <a:r>
              <a:rPr lang="en-GB" sz="3600" dirty="0">
                <a:latin typeface="Comic Sans MS" panose="030F0702030302020204" pitchFamily="66" charset="0"/>
              </a:rPr>
              <a:t>                  </a:t>
            </a:r>
            <a:r>
              <a:rPr lang="en-GB" sz="3600" u="sng" dirty="0">
                <a:latin typeface="Comic Sans MS" panose="030F0702030302020204" pitchFamily="66" charset="0"/>
              </a:rPr>
              <a:t>White Rose Maths</a:t>
            </a:r>
            <a:br>
              <a:rPr lang="en-GB" sz="3600" u="sng" dirty="0">
                <a:latin typeface="Comic Sans MS" panose="030F0702030302020204" pitchFamily="66" charset="0"/>
              </a:rPr>
            </a:br>
            <a:br>
              <a:rPr lang="en-GB" sz="3600" u="sng" dirty="0">
                <a:latin typeface="Comic Sans MS" panose="030F0702030302020204" pitchFamily="66" charset="0"/>
              </a:rPr>
            </a:br>
            <a:endParaRPr lang="en-US" sz="36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D3A30268-7147-4DFB-BE6A-B3EFBC6739BD}"/>
              </a:ext>
            </a:extLst>
          </p:cNvPr>
          <p:cNvSpPr>
            <a:spLocks noGrp="1"/>
          </p:cNvSpPr>
          <p:nvPr>
            <p:ph idx="1"/>
          </p:nvPr>
        </p:nvSpPr>
        <p:spPr>
          <a:xfrm>
            <a:off x="465426" y="1690688"/>
            <a:ext cx="10515600" cy="5265206"/>
          </a:xfrm>
        </p:spPr>
        <p:txBody>
          <a:bodyPr>
            <a:normAutofit/>
          </a:bodyPr>
          <a:lstStyle/>
          <a:p>
            <a:pPr marL="0" indent="0" algn="ctr">
              <a:buNone/>
            </a:pPr>
            <a:endParaRPr lang="en-GB" sz="3600" u="sng" dirty="0">
              <a:latin typeface="Comic Sans MS" panose="030F0702030302020204" pitchFamily="66" charset="0"/>
            </a:endParaRPr>
          </a:p>
          <a:p>
            <a:pPr marL="0" indent="0" algn="ctr">
              <a:buNone/>
            </a:pPr>
            <a:endParaRPr lang="en-GB" sz="3500" u="sng" dirty="0">
              <a:latin typeface="Comic Sans MS" panose="030F0702030302020204" pitchFamily="66" charset="0"/>
            </a:endParaRPr>
          </a:p>
          <a:p>
            <a:pPr marL="0" indent="0" algn="ctr">
              <a:buNone/>
            </a:pPr>
            <a:endParaRPr lang="en-GB" dirty="0">
              <a:latin typeface="Comic Sans MS" panose="030F0702030302020204" pitchFamily="66" charset="0"/>
            </a:endParaRPr>
          </a:p>
        </p:txBody>
      </p:sp>
      <p:pic>
        <p:nvPicPr>
          <p:cNvPr id="7" name="Picture 6">
            <a:extLst>
              <a:ext uri="{FF2B5EF4-FFF2-40B4-BE49-F238E27FC236}">
                <a16:creationId xmlns:a16="http://schemas.microsoft.com/office/drawing/2014/main" id="{0D1180AD-EB2D-4211-9FAC-D720E91A79C4}"/>
              </a:ext>
            </a:extLst>
          </p:cNvPr>
          <p:cNvPicPr>
            <a:picLocks noChangeAspect="1"/>
          </p:cNvPicPr>
          <p:nvPr/>
        </p:nvPicPr>
        <p:blipFill>
          <a:blip r:embed="rId2"/>
          <a:stretch>
            <a:fillRect/>
          </a:stretch>
        </p:blipFill>
        <p:spPr>
          <a:xfrm>
            <a:off x="8714508" y="253963"/>
            <a:ext cx="3269673" cy="629204"/>
          </a:xfrm>
          <a:prstGeom prst="rect">
            <a:avLst/>
          </a:prstGeom>
        </p:spPr>
      </p:pic>
      <p:pic>
        <p:nvPicPr>
          <p:cNvPr id="6" name="Picture 5">
            <a:extLst>
              <a:ext uri="{FF2B5EF4-FFF2-40B4-BE49-F238E27FC236}">
                <a16:creationId xmlns:a16="http://schemas.microsoft.com/office/drawing/2014/main" id="{85070D36-208E-40CE-B2D4-99DC38900E65}"/>
              </a:ext>
            </a:extLst>
          </p:cNvPr>
          <p:cNvPicPr>
            <a:picLocks noChangeAspect="1"/>
          </p:cNvPicPr>
          <p:nvPr/>
        </p:nvPicPr>
        <p:blipFill>
          <a:blip r:embed="rId3"/>
          <a:stretch>
            <a:fillRect/>
          </a:stretch>
        </p:blipFill>
        <p:spPr>
          <a:xfrm>
            <a:off x="2688647" y="1690688"/>
            <a:ext cx="6572250" cy="4572000"/>
          </a:xfrm>
          <a:prstGeom prst="rect">
            <a:avLst/>
          </a:prstGeom>
        </p:spPr>
      </p:pic>
    </p:spTree>
    <p:extLst>
      <p:ext uri="{BB962C8B-B14F-4D97-AF65-F5344CB8AC3E}">
        <p14:creationId xmlns:p14="http://schemas.microsoft.com/office/powerpoint/2010/main" val="339191692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20CC7-8ED9-4F32-9D8F-18A7F9667763}"/>
              </a:ext>
            </a:extLst>
          </p:cNvPr>
          <p:cNvSpPr>
            <a:spLocks noGrp="1"/>
          </p:cNvSpPr>
          <p:nvPr>
            <p:ph type="title"/>
          </p:nvPr>
        </p:nvSpPr>
        <p:spPr/>
        <p:txBody>
          <a:bodyPr>
            <a:normAutofit/>
          </a:bodyPr>
          <a:lstStyle/>
          <a:p>
            <a:r>
              <a:rPr lang="en-GB" sz="3600" dirty="0"/>
              <a:t>                          </a:t>
            </a:r>
            <a:r>
              <a:rPr lang="en-GB" sz="3600" u="sng" dirty="0">
                <a:latin typeface="Comic Sans MS" panose="030F0702030302020204" pitchFamily="66" charset="0"/>
              </a:rPr>
              <a:t>White Rose Maths</a:t>
            </a:r>
            <a:endParaRPr lang="en-US" sz="3600" u="sng"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D3A30268-7147-4DFB-BE6A-B3EFBC6739BD}"/>
              </a:ext>
            </a:extLst>
          </p:cNvPr>
          <p:cNvSpPr>
            <a:spLocks noGrp="1"/>
          </p:cNvSpPr>
          <p:nvPr>
            <p:ph idx="1"/>
          </p:nvPr>
        </p:nvSpPr>
        <p:spPr>
          <a:xfrm>
            <a:off x="465426" y="1024229"/>
            <a:ext cx="10515600" cy="5265206"/>
          </a:xfrm>
        </p:spPr>
        <p:txBody>
          <a:bodyPr>
            <a:normAutofit/>
          </a:bodyPr>
          <a:lstStyle/>
          <a:p>
            <a:pPr marL="0" indent="0" algn="ctr">
              <a:buNone/>
            </a:pPr>
            <a:endParaRPr lang="en-GB" sz="3500" u="sng"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r>
              <a:rPr lang="en-GB" dirty="0">
                <a:latin typeface="Comic Sans MS" panose="030F0702030302020204" pitchFamily="66" charset="0"/>
              </a:rPr>
              <a:t>Have a look in files for the Subtraction Revision Grid that you have been looking at these past few days. I would like you to have another go and see how quickly you can fill it in today.</a:t>
            </a:r>
          </a:p>
          <a:p>
            <a:pPr marL="0" indent="0">
              <a:buNone/>
            </a:pPr>
            <a:endParaRPr lang="en-GB" sz="3500" u="sng" dirty="0">
              <a:latin typeface="Comic Sans MS" panose="030F0702030302020204" pitchFamily="66" charset="0"/>
            </a:endParaRPr>
          </a:p>
          <a:p>
            <a:pPr marL="0" indent="0" algn="ctr">
              <a:buNone/>
            </a:pPr>
            <a:endParaRPr lang="en-GB" sz="3600" u="sng" dirty="0">
              <a:latin typeface="Comic Sans MS" panose="030F0702030302020204" pitchFamily="66" charset="0"/>
            </a:endParaRPr>
          </a:p>
          <a:p>
            <a:pPr marL="0" indent="0">
              <a:buNone/>
            </a:pPr>
            <a:endParaRPr lang="en-GB" dirty="0">
              <a:latin typeface="Comic Sans MS" panose="030F0702030302020204" pitchFamily="66" charset="0"/>
            </a:endParaRPr>
          </a:p>
        </p:txBody>
      </p:sp>
      <p:pic>
        <p:nvPicPr>
          <p:cNvPr id="8" name="Picture 7">
            <a:extLst>
              <a:ext uri="{FF2B5EF4-FFF2-40B4-BE49-F238E27FC236}">
                <a16:creationId xmlns:a16="http://schemas.microsoft.com/office/drawing/2014/main" id="{9822750D-70F3-470C-8187-3E5317EAFB14}"/>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529390" y="568565"/>
            <a:ext cx="2483942" cy="622926"/>
          </a:xfrm>
          <a:prstGeom prst="rect">
            <a:avLst/>
          </a:prstGeom>
        </p:spPr>
      </p:pic>
      <p:pic>
        <p:nvPicPr>
          <p:cNvPr id="4" name="Picture 3">
            <a:extLst>
              <a:ext uri="{FF2B5EF4-FFF2-40B4-BE49-F238E27FC236}">
                <a16:creationId xmlns:a16="http://schemas.microsoft.com/office/drawing/2014/main" id="{5F7826B0-1FCA-4BC1-82CC-F831FF8EBA1C}"/>
              </a:ext>
            </a:extLst>
          </p:cNvPr>
          <p:cNvPicPr>
            <a:picLocks noChangeAspect="1"/>
          </p:cNvPicPr>
          <p:nvPr/>
        </p:nvPicPr>
        <p:blipFill rotWithShape="1">
          <a:blip r:embed="rId4"/>
          <a:srcRect t="10004"/>
          <a:stretch/>
        </p:blipFill>
        <p:spPr>
          <a:xfrm>
            <a:off x="3761942" y="3656832"/>
            <a:ext cx="3922568" cy="2374815"/>
          </a:xfrm>
          <a:prstGeom prst="rect">
            <a:avLst/>
          </a:prstGeom>
        </p:spPr>
      </p:pic>
      <p:pic>
        <p:nvPicPr>
          <p:cNvPr id="6" name="Picture 5">
            <a:extLst>
              <a:ext uri="{FF2B5EF4-FFF2-40B4-BE49-F238E27FC236}">
                <a16:creationId xmlns:a16="http://schemas.microsoft.com/office/drawing/2014/main" id="{43082A71-5311-4F7C-894C-C4BC67D33603}"/>
              </a:ext>
            </a:extLst>
          </p:cNvPr>
          <p:cNvPicPr>
            <a:picLocks noChangeAspect="1"/>
          </p:cNvPicPr>
          <p:nvPr/>
        </p:nvPicPr>
        <p:blipFill>
          <a:blip r:embed="rId5"/>
          <a:stretch>
            <a:fillRect/>
          </a:stretch>
        </p:blipFill>
        <p:spPr>
          <a:xfrm>
            <a:off x="8714508" y="253963"/>
            <a:ext cx="3269673" cy="629204"/>
          </a:xfrm>
          <a:prstGeom prst="rect">
            <a:avLst/>
          </a:prstGeom>
        </p:spPr>
      </p:pic>
    </p:spTree>
    <p:extLst>
      <p:ext uri="{BB962C8B-B14F-4D97-AF65-F5344CB8AC3E}">
        <p14:creationId xmlns:p14="http://schemas.microsoft.com/office/powerpoint/2010/main" val="253023479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20CC7-8ED9-4F32-9D8F-18A7F9667763}"/>
              </a:ext>
            </a:extLst>
          </p:cNvPr>
          <p:cNvSpPr>
            <a:spLocks noGrp="1"/>
          </p:cNvSpPr>
          <p:nvPr>
            <p:ph type="title"/>
          </p:nvPr>
        </p:nvSpPr>
        <p:spPr>
          <a:xfrm>
            <a:off x="595745" y="365125"/>
            <a:ext cx="10758055" cy="1458768"/>
          </a:xfrm>
        </p:spPr>
        <p:txBody>
          <a:bodyPr>
            <a:noAutofit/>
          </a:bodyPr>
          <a:lstStyle/>
          <a:p>
            <a:r>
              <a:rPr lang="en-GB" sz="3600" dirty="0">
                <a:latin typeface="Comic Sans MS" panose="030F0702030302020204" pitchFamily="66" charset="0"/>
              </a:rPr>
              <a:t>                  </a:t>
            </a:r>
            <a:r>
              <a:rPr lang="en-GB" sz="3600" u="sng" dirty="0">
                <a:latin typeface="Comic Sans MS" panose="030F0702030302020204" pitchFamily="66" charset="0"/>
              </a:rPr>
              <a:t>White Rose Maths</a:t>
            </a:r>
            <a:br>
              <a:rPr lang="en-GB" sz="3600" u="sng" dirty="0">
                <a:latin typeface="Comic Sans MS" panose="030F0702030302020204" pitchFamily="66" charset="0"/>
              </a:rPr>
            </a:br>
            <a:br>
              <a:rPr lang="en-GB" sz="3600" u="sng" dirty="0">
                <a:latin typeface="Comic Sans MS" panose="030F0702030302020204" pitchFamily="66" charset="0"/>
              </a:rPr>
            </a:br>
            <a:endParaRPr lang="en-US" sz="36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D3A30268-7147-4DFB-BE6A-B3EFBC6739BD}"/>
              </a:ext>
            </a:extLst>
          </p:cNvPr>
          <p:cNvSpPr>
            <a:spLocks noGrp="1"/>
          </p:cNvSpPr>
          <p:nvPr>
            <p:ph idx="1"/>
          </p:nvPr>
        </p:nvSpPr>
        <p:spPr>
          <a:xfrm>
            <a:off x="595745" y="796397"/>
            <a:ext cx="10515600" cy="5265206"/>
          </a:xfrm>
        </p:spPr>
        <p:txBody>
          <a:bodyPr>
            <a:normAutofit/>
          </a:bodyPr>
          <a:lstStyle/>
          <a:p>
            <a:pPr marL="0" indent="0">
              <a:buNone/>
            </a:pPr>
            <a:endParaRPr lang="en-GB" sz="3600" u="sng" dirty="0">
              <a:latin typeface="Comic Sans MS" panose="030F0702030302020204" pitchFamily="66" charset="0"/>
            </a:endParaRPr>
          </a:p>
          <a:p>
            <a:pPr marL="0" indent="0">
              <a:buNone/>
            </a:pPr>
            <a:r>
              <a:rPr lang="en-GB" dirty="0">
                <a:latin typeface="Comic Sans MS" panose="030F0702030302020204" pitchFamily="66" charset="0"/>
              </a:rPr>
              <a:t>Today, we are having another day without using a White Rose video clip. We are building upon what we have been working on this week.</a:t>
            </a:r>
          </a:p>
        </p:txBody>
      </p:sp>
      <p:pic>
        <p:nvPicPr>
          <p:cNvPr id="6" name="Picture 5">
            <a:extLst>
              <a:ext uri="{FF2B5EF4-FFF2-40B4-BE49-F238E27FC236}">
                <a16:creationId xmlns:a16="http://schemas.microsoft.com/office/drawing/2014/main" id="{F1CF40BA-74B5-4005-9450-81C7B6833E91}"/>
              </a:ext>
            </a:extLst>
          </p:cNvPr>
          <p:cNvPicPr>
            <a:picLocks noChangeAspect="1"/>
          </p:cNvPicPr>
          <p:nvPr/>
        </p:nvPicPr>
        <p:blipFill>
          <a:blip r:embed="rId2"/>
          <a:stretch>
            <a:fillRect/>
          </a:stretch>
        </p:blipFill>
        <p:spPr>
          <a:xfrm>
            <a:off x="8714508" y="253963"/>
            <a:ext cx="3269673" cy="629204"/>
          </a:xfrm>
          <a:prstGeom prst="rect">
            <a:avLst/>
          </a:prstGeom>
        </p:spPr>
      </p:pic>
      <p:pic>
        <p:nvPicPr>
          <p:cNvPr id="5" name="Picture 4">
            <a:extLst>
              <a:ext uri="{FF2B5EF4-FFF2-40B4-BE49-F238E27FC236}">
                <a16:creationId xmlns:a16="http://schemas.microsoft.com/office/drawing/2014/main" id="{AC04C1B9-3EAD-47F1-9A75-2D4E804CBD21}"/>
              </a:ext>
            </a:extLst>
          </p:cNvPr>
          <p:cNvPicPr>
            <a:picLocks noChangeAspect="1"/>
          </p:cNvPicPr>
          <p:nvPr/>
        </p:nvPicPr>
        <p:blipFill>
          <a:blip r:embed="rId3"/>
          <a:stretch>
            <a:fillRect/>
          </a:stretch>
        </p:blipFill>
        <p:spPr>
          <a:xfrm>
            <a:off x="2604656" y="2504209"/>
            <a:ext cx="2833686" cy="3733800"/>
          </a:xfrm>
          <a:prstGeom prst="rect">
            <a:avLst/>
          </a:prstGeom>
        </p:spPr>
      </p:pic>
      <p:sp>
        <p:nvSpPr>
          <p:cNvPr id="4" name="TextBox 3">
            <a:extLst>
              <a:ext uri="{FF2B5EF4-FFF2-40B4-BE49-F238E27FC236}">
                <a16:creationId xmlns:a16="http://schemas.microsoft.com/office/drawing/2014/main" id="{D54D394D-6454-48EF-A26E-4F3605B3B07C}"/>
              </a:ext>
            </a:extLst>
          </p:cNvPr>
          <p:cNvSpPr txBox="1"/>
          <p:nvPr/>
        </p:nvSpPr>
        <p:spPr>
          <a:xfrm>
            <a:off x="5974772" y="3006436"/>
            <a:ext cx="5379028" cy="1354217"/>
          </a:xfrm>
          <a:prstGeom prst="rect">
            <a:avLst/>
          </a:prstGeom>
          <a:noFill/>
        </p:spPr>
        <p:txBody>
          <a:bodyPr wrap="square" rtlCol="0">
            <a:spAutoFit/>
          </a:bodyPr>
          <a:lstStyle/>
          <a:p>
            <a:r>
              <a:rPr lang="en-GB" sz="3200" dirty="0">
                <a:solidFill>
                  <a:srgbClr val="FF0000"/>
                </a:solidFill>
                <a:latin typeface="Comic Sans MS" panose="030F0702030302020204" pitchFamily="66" charset="0"/>
              </a:rPr>
              <a:t>8</a:t>
            </a:r>
            <a:r>
              <a:rPr lang="en-GB" sz="3200" dirty="0">
                <a:latin typeface="Comic Sans MS" panose="030F0702030302020204" pitchFamily="66" charset="0"/>
              </a:rPr>
              <a:t> + </a:t>
            </a:r>
            <a:r>
              <a:rPr lang="en-GB" sz="3200" dirty="0">
                <a:solidFill>
                  <a:srgbClr val="FFC000"/>
                </a:solidFill>
                <a:latin typeface="Comic Sans MS" panose="030F0702030302020204" pitchFamily="66" charset="0"/>
              </a:rPr>
              <a:t>4</a:t>
            </a:r>
            <a:r>
              <a:rPr lang="en-GB" sz="3200" dirty="0">
                <a:latin typeface="Comic Sans MS" panose="030F0702030302020204" pitchFamily="66" charset="0"/>
              </a:rPr>
              <a:t> =             12 – </a:t>
            </a:r>
            <a:r>
              <a:rPr lang="en-GB" sz="3200" dirty="0">
                <a:solidFill>
                  <a:srgbClr val="FF0000"/>
                </a:solidFill>
                <a:latin typeface="Comic Sans MS" panose="030F0702030302020204" pitchFamily="66" charset="0"/>
              </a:rPr>
              <a:t>8</a:t>
            </a:r>
            <a:r>
              <a:rPr lang="en-GB" sz="3200" dirty="0">
                <a:latin typeface="Comic Sans MS" panose="030F0702030302020204" pitchFamily="66" charset="0"/>
              </a:rPr>
              <a:t> = </a:t>
            </a:r>
          </a:p>
          <a:p>
            <a:r>
              <a:rPr lang="en-GB" sz="3200" dirty="0">
                <a:solidFill>
                  <a:srgbClr val="FFC000"/>
                </a:solidFill>
                <a:latin typeface="Comic Sans MS" panose="030F0702030302020204" pitchFamily="66" charset="0"/>
              </a:rPr>
              <a:t>4</a:t>
            </a:r>
            <a:r>
              <a:rPr lang="en-GB" sz="3200" dirty="0">
                <a:latin typeface="Comic Sans MS" panose="030F0702030302020204" pitchFamily="66" charset="0"/>
              </a:rPr>
              <a:t> + </a:t>
            </a:r>
            <a:r>
              <a:rPr lang="en-GB" sz="3200" dirty="0">
                <a:solidFill>
                  <a:srgbClr val="FF0000"/>
                </a:solidFill>
                <a:latin typeface="Comic Sans MS" panose="030F0702030302020204" pitchFamily="66" charset="0"/>
              </a:rPr>
              <a:t>8</a:t>
            </a:r>
            <a:r>
              <a:rPr lang="en-GB" sz="3200" dirty="0">
                <a:latin typeface="Comic Sans MS" panose="030F0702030302020204" pitchFamily="66" charset="0"/>
              </a:rPr>
              <a:t> =             12 – </a:t>
            </a:r>
            <a:r>
              <a:rPr lang="en-GB" sz="3200" dirty="0">
                <a:solidFill>
                  <a:srgbClr val="FFC000"/>
                </a:solidFill>
                <a:latin typeface="Comic Sans MS" panose="030F0702030302020204" pitchFamily="66" charset="0"/>
              </a:rPr>
              <a:t>4</a:t>
            </a:r>
            <a:r>
              <a:rPr lang="en-GB" sz="3200" dirty="0">
                <a:latin typeface="Comic Sans MS" panose="030F0702030302020204" pitchFamily="66" charset="0"/>
              </a:rPr>
              <a:t> =</a:t>
            </a:r>
          </a:p>
          <a:p>
            <a:endParaRPr lang="en-US" dirty="0"/>
          </a:p>
        </p:txBody>
      </p:sp>
      <p:sp>
        <p:nvSpPr>
          <p:cNvPr id="7" name="TextBox 6">
            <a:extLst>
              <a:ext uri="{FF2B5EF4-FFF2-40B4-BE49-F238E27FC236}">
                <a16:creationId xmlns:a16="http://schemas.microsoft.com/office/drawing/2014/main" id="{4B52AF57-0A58-4135-876C-76C962844522}"/>
              </a:ext>
            </a:extLst>
          </p:cNvPr>
          <p:cNvSpPr txBox="1"/>
          <p:nvPr/>
        </p:nvSpPr>
        <p:spPr>
          <a:xfrm>
            <a:off x="5974772" y="4698480"/>
            <a:ext cx="4821382" cy="1077218"/>
          </a:xfrm>
          <a:prstGeom prst="rect">
            <a:avLst/>
          </a:prstGeom>
          <a:noFill/>
        </p:spPr>
        <p:txBody>
          <a:bodyPr wrap="square" rtlCol="0">
            <a:spAutoFit/>
          </a:bodyPr>
          <a:lstStyle/>
          <a:p>
            <a:r>
              <a:rPr lang="en-GB" sz="3200" dirty="0"/>
              <a:t>12 = </a:t>
            </a:r>
            <a:r>
              <a:rPr lang="en-GB" sz="3200" dirty="0">
                <a:solidFill>
                  <a:srgbClr val="FF0000"/>
                </a:solidFill>
              </a:rPr>
              <a:t>8</a:t>
            </a:r>
            <a:r>
              <a:rPr lang="en-GB" sz="3200" dirty="0"/>
              <a:t> + </a:t>
            </a:r>
            <a:r>
              <a:rPr lang="en-GB" sz="3200" dirty="0">
                <a:solidFill>
                  <a:srgbClr val="FFC000"/>
                </a:solidFill>
              </a:rPr>
              <a:t>4</a:t>
            </a:r>
            <a:r>
              <a:rPr lang="en-GB" sz="3200" dirty="0"/>
              <a:t>             </a:t>
            </a:r>
            <a:r>
              <a:rPr lang="en-GB" sz="3200" dirty="0">
                <a:solidFill>
                  <a:srgbClr val="FF0000"/>
                </a:solidFill>
              </a:rPr>
              <a:t>8</a:t>
            </a:r>
            <a:r>
              <a:rPr lang="en-GB" sz="3200" dirty="0"/>
              <a:t> = 12 - </a:t>
            </a:r>
            <a:r>
              <a:rPr lang="en-GB" sz="3200" dirty="0">
                <a:solidFill>
                  <a:srgbClr val="FFC000"/>
                </a:solidFill>
              </a:rPr>
              <a:t>4</a:t>
            </a:r>
          </a:p>
          <a:p>
            <a:r>
              <a:rPr lang="en-GB" sz="3200" dirty="0"/>
              <a:t>12 = </a:t>
            </a:r>
            <a:r>
              <a:rPr lang="en-GB" sz="3200" dirty="0">
                <a:solidFill>
                  <a:srgbClr val="FFC000"/>
                </a:solidFill>
              </a:rPr>
              <a:t>4</a:t>
            </a:r>
            <a:r>
              <a:rPr lang="en-GB" sz="3200" dirty="0"/>
              <a:t> + </a:t>
            </a:r>
            <a:r>
              <a:rPr lang="en-GB" sz="3200" dirty="0">
                <a:solidFill>
                  <a:srgbClr val="FF0000"/>
                </a:solidFill>
              </a:rPr>
              <a:t>8</a:t>
            </a:r>
            <a:r>
              <a:rPr lang="en-GB" sz="3200" dirty="0"/>
              <a:t>             </a:t>
            </a:r>
            <a:r>
              <a:rPr lang="en-GB" sz="3200" dirty="0">
                <a:solidFill>
                  <a:srgbClr val="FFC000"/>
                </a:solidFill>
              </a:rPr>
              <a:t>4</a:t>
            </a:r>
            <a:r>
              <a:rPr lang="en-GB" sz="3200" dirty="0"/>
              <a:t> = 12 - </a:t>
            </a:r>
            <a:r>
              <a:rPr lang="en-GB" sz="3200" dirty="0">
                <a:solidFill>
                  <a:srgbClr val="FF0000"/>
                </a:solidFill>
              </a:rPr>
              <a:t>8</a:t>
            </a:r>
            <a:endParaRPr lang="en-US" sz="3200" dirty="0">
              <a:solidFill>
                <a:srgbClr val="FF0000"/>
              </a:solidFill>
            </a:endParaRPr>
          </a:p>
        </p:txBody>
      </p:sp>
    </p:spTree>
    <p:extLst>
      <p:ext uri="{BB962C8B-B14F-4D97-AF65-F5344CB8AC3E}">
        <p14:creationId xmlns:p14="http://schemas.microsoft.com/office/powerpoint/2010/main" val="9998554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ppt_x"/>
                                          </p:val>
                                        </p:tav>
                                        <p:tav tm="100000">
                                          <p:val>
                                            <p:strVal val="#ppt_x"/>
                                          </p:val>
                                        </p:tav>
                                      </p:tavLst>
                                    </p:anim>
                                    <p:anim calcmode="lin" valueType="num">
                                      <p:cBhvr additive="base">
                                        <p:cTn id="2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500" fill="hold"/>
                                        <p:tgtEl>
                                          <p:spTgt spid="7"/>
                                        </p:tgtEl>
                                        <p:attrNameLst>
                                          <p:attrName>ppt_x</p:attrName>
                                        </p:attrNameLst>
                                      </p:cBhvr>
                                      <p:tavLst>
                                        <p:tav tm="0">
                                          <p:val>
                                            <p:strVal val="#ppt_x"/>
                                          </p:val>
                                        </p:tav>
                                        <p:tav tm="100000">
                                          <p:val>
                                            <p:strVal val="#ppt_x"/>
                                          </p:val>
                                        </p:tav>
                                      </p:tavLst>
                                    </p:anim>
                                    <p:anim calcmode="lin" valueType="num">
                                      <p:cBhvr additive="base">
                                        <p:cTn id="26"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P spid="7" grpId="0"/>
    </p:bld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20CC7-8ED9-4F32-9D8F-18A7F9667763}"/>
              </a:ext>
            </a:extLst>
          </p:cNvPr>
          <p:cNvSpPr>
            <a:spLocks noGrp="1"/>
          </p:cNvSpPr>
          <p:nvPr>
            <p:ph type="title"/>
          </p:nvPr>
        </p:nvSpPr>
        <p:spPr>
          <a:xfrm>
            <a:off x="838200" y="835400"/>
            <a:ext cx="10515600" cy="1088311"/>
          </a:xfrm>
        </p:spPr>
        <p:txBody>
          <a:bodyPr>
            <a:noAutofit/>
          </a:bodyPr>
          <a:lstStyle/>
          <a:p>
            <a:r>
              <a:rPr lang="en-GB" sz="3600" dirty="0">
                <a:latin typeface="Comic Sans MS" panose="030F0702030302020204" pitchFamily="66" charset="0"/>
              </a:rPr>
              <a:t>                  </a:t>
            </a:r>
            <a:r>
              <a:rPr lang="en-GB" sz="3600" u="sng" dirty="0">
                <a:latin typeface="Comic Sans MS" panose="030F0702030302020204" pitchFamily="66" charset="0"/>
              </a:rPr>
              <a:t>White Rose Maths</a:t>
            </a:r>
            <a:br>
              <a:rPr lang="en-GB" sz="3600" u="sng" dirty="0">
                <a:latin typeface="Comic Sans MS" panose="030F0702030302020204" pitchFamily="66" charset="0"/>
              </a:rPr>
            </a:br>
            <a:br>
              <a:rPr lang="en-GB" sz="3600" u="sng" dirty="0">
                <a:latin typeface="Comic Sans MS" panose="030F0702030302020204" pitchFamily="66" charset="0"/>
              </a:rPr>
            </a:br>
            <a:r>
              <a:rPr lang="en-GB" sz="3600" u="sng" dirty="0">
                <a:latin typeface="Comic Sans MS" panose="030F0702030302020204" pitchFamily="66" charset="0"/>
              </a:rPr>
              <a:t>Deeper Thinking</a:t>
            </a:r>
            <a:endParaRPr lang="en-US" sz="36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D3A30268-7147-4DFB-BE6A-B3EFBC6739BD}"/>
              </a:ext>
            </a:extLst>
          </p:cNvPr>
          <p:cNvSpPr>
            <a:spLocks noGrp="1"/>
          </p:cNvSpPr>
          <p:nvPr>
            <p:ph idx="4294967295"/>
          </p:nvPr>
        </p:nvSpPr>
        <p:spPr>
          <a:xfrm>
            <a:off x="287383" y="2498209"/>
            <a:ext cx="10515600" cy="5265737"/>
          </a:xfrm>
        </p:spPr>
        <p:txBody>
          <a:bodyPr>
            <a:normAutofit/>
          </a:bodyPr>
          <a:lstStyle/>
          <a:p>
            <a:pPr marL="0" indent="0" algn="ctr">
              <a:buNone/>
            </a:pPr>
            <a:endParaRPr lang="en-GB" sz="3600" u="sng" dirty="0">
              <a:latin typeface="Comic Sans MS" panose="030F0702030302020204" pitchFamily="66" charset="0"/>
            </a:endParaRPr>
          </a:p>
          <a:p>
            <a:pPr marL="0" indent="0" algn="ctr">
              <a:buNone/>
            </a:pPr>
            <a:endParaRPr lang="en-GB" sz="3500" u="sng" dirty="0">
              <a:latin typeface="Comic Sans MS" panose="030F0702030302020204" pitchFamily="66" charset="0"/>
            </a:endParaRPr>
          </a:p>
          <a:p>
            <a:pPr marL="0" indent="0" algn="ctr">
              <a:buNone/>
            </a:pPr>
            <a:endParaRPr lang="en-GB" dirty="0">
              <a:latin typeface="Comic Sans MS" panose="030F0702030302020204" pitchFamily="66" charset="0"/>
            </a:endParaRPr>
          </a:p>
        </p:txBody>
      </p:sp>
      <p:pic>
        <p:nvPicPr>
          <p:cNvPr id="8" name="Picture 7">
            <a:extLst>
              <a:ext uri="{FF2B5EF4-FFF2-40B4-BE49-F238E27FC236}">
                <a16:creationId xmlns:a16="http://schemas.microsoft.com/office/drawing/2014/main" id="{E2928BBE-C168-44D7-ACA8-32376F6B5443}"/>
              </a:ext>
            </a:extLst>
          </p:cNvPr>
          <p:cNvPicPr>
            <a:picLocks noChangeAspect="1"/>
          </p:cNvPicPr>
          <p:nvPr/>
        </p:nvPicPr>
        <p:blipFill>
          <a:blip r:embed="rId2"/>
          <a:stretch>
            <a:fillRect/>
          </a:stretch>
        </p:blipFill>
        <p:spPr>
          <a:xfrm>
            <a:off x="8714508" y="253963"/>
            <a:ext cx="3269673" cy="629204"/>
          </a:xfrm>
          <a:prstGeom prst="rect">
            <a:avLst/>
          </a:prstGeom>
        </p:spPr>
      </p:pic>
      <p:pic>
        <p:nvPicPr>
          <p:cNvPr id="4" name="Picture 3">
            <a:extLst>
              <a:ext uri="{FF2B5EF4-FFF2-40B4-BE49-F238E27FC236}">
                <a16:creationId xmlns:a16="http://schemas.microsoft.com/office/drawing/2014/main" id="{4B25A20E-37A4-4F74-82EA-7B0284915E1B}"/>
              </a:ext>
            </a:extLst>
          </p:cNvPr>
          <p:cNvPicPr>
            <a:picLocks noChangeAspect="1"/>
          </p:cNvPicPr>
          <p:nvPr/>
        </p:nvPicPr>
        <p:blipFill rotWithShape="1">
          <a:blip r:embed="rId3"/>
          <a:srcRect/>
          <a:stretch/>
        </p:blipFill>
        <p:spPr>
          <a:xfrm>
            <a:off x="1756840" y="2281920"/>
            <a:ext cx="4339160" cy="3512653"/>
          </a:xfrm>
          <a:prstGeom prst="rect">
            <a:avLst/>
          </a:prstGeom>
        </p:spPr>
      </p:pic>
      <p:pic>
        <p:nvPicPr>
          <p:cNvPr id="5" name="Picture 4">
            <a:extLst>
              <a:ext uri="{FF2B5EF4-FFF2-40B4-BE49-F238E27FC236}">
                <a16:creationId xmlns:a16="http://schemas.microsoft.com/office/drawing/2014/main" id="{829C02C3-205D-4E9C-87FE-E22B8056F373}"/>
              </a:ext>
            </a:extLst>
          </p:cNvPr>
          <p:cNvPicPr>
            <a:picLocks noChangeAspect="1"/>
          </p:cNvPicPr>
          <p:nvPr/>
        </p:nvPicPr>
        <p:blipFill>
          <a:blip r:embed="rId4"/>
          <a:stretch>
            <a:fillRect/>
          </a:stretch>
        </p:blipFill>
        <p:spPr>
          <a:xfrm>
            <a:off x="6573462" y="2281920"/>
            <a:ext cx="4229521" cy="3512653"/>
          </a:xfrm>
          <a:prstGeom prst="rect">
            <a:avLst/>
          </a:prstGeom>
        </p:spPr>
      </p:pic>
    </p:spTree>
    <p:extLst>
      <p:ext uri="{BB962C8B-B14F-4D97-AF65-F5344CB8AC3E}">
        <p14:creationId xmlns:p14="http://schemas.microsoft.com/office/powerpoint/2010/main" val="130533197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BBE36F6-94A2-41F3-A321-BBC6E9124A68}"/>
              </a:ext>
            </a:extLst>
          </p:cNvPr>
          <p:cNvSpPr>
            <a:spLocks noGrp="1"/>
          </p:cNvSpPr>
          <p:nvPr>
            <p:ph idx="1"/>
          </p:nvPr>
        </p:nvSpPr>
        <p:spPr>
          <a:xfrm>
            <a:off x="713510" y="114134"/>
            <a:ext cx="10515600" cy="5733143"/>
          </a:xfrm>
        </p:spPr>
        <p:txBody>
          <a:bodyPr>
            <a:normAutofit fontScale="25000" lnSpcReduction="20000"/>
          </a:bodyPr>
          <a:lstStyle/>
          <a:p>
            <a:pPr marL="0" indent="0">
              <a:buNone/>
            </a:pPr>
            <a:endParaRPr lang="en-GB" dirty="0">
              <a:latin typeface="Comic Sans MS" panose="030F0702030302020204" pitchFamily="66" charset="0"/>
            </a:endParaRPr>
          </a:p>
          <a:p>
            <a:pPr marL="0" indent="0">
              <a:buNone/>
            </a:pPr>
            <a:endParaRPr lang="en-GB" sz="3200" dirty="0">
              <a:latin typeface="Comic Sans MS" panose="030F0702030302020204" pitchFamily="66" charset="0"/>
            </a:endParaRPr>
          </a:p>
          <a:p>
            <a:pPr marL="0" indent="0">
              <a:buNone/>
            </a:pPr>
            <a:r>
              <a:rPr lang="en-GB" sz="11200" dirty="0">
                <a:solidFill>
                  <a:srgbClr val="FF0000"/>
                </a:solidFill>
                <a:latin typeface="Comic Sans MS" panose="030F0702030302020204" pitchFamily="66" charset="0"/>
              </a:rPr>
              <a:t>If you have used a sheet, stick it into the front of your blue maths book. </a:t>
            </a:r>
          </a:p>
          <a:p>
            <a:pPr marL="0" indent="0">
              <a:buNone/>
            </a:pPr>
            <a:endParaRPr lang="en-GB" sz="11200" dirty="0">
              <a:latin typeface="Comic Sans MS" panose="030F0702030302020204" pitchFamily="66" charset="0"/>
            </a:endParaRPr>
          </a:p>
          <a:p>
            <a:pPr marL="0" indent="0">
              <a:buNone/>
            </a:pPr>
            <a:r>
              <a:rPr lang="en-GB" sz="11200" dirty="0">
                <a:latin typeface="Comic Sans MS" panose="030F0702030302020204" pitchFamily="66" charset="0"/>
              </a:rPr>
              <a:t>We will continue with some White Rose teaching again tomorrow.</a:t>
            </a:r>
          </a:p>
          <a:p>
            <a:pPr marL="0" indent="0">
              <a:buNone/>
            </a:pPr>
            <a:endParaRPr lang="en-GB" sz="11200" dirty="0">
              <a:latin typeface="Comic Sans MS" panose="030F0702030302020204" pitchFamily="66" charset="0"/>
            </a:endParaRPr>
          </a:p>
          <a:p>
            <a:pPr marL="0" indent="0">
              <a:buNone/>
            </a:pPr>
            <a:r>
              <a:rPr lang="en-GB" sz="11200" dirty="0">
                <a:latin typeface="Comic Sans MS" panose="030F0702030302020204" pitchFamily="66" charset="0"/>
              </a:rPr>
              <a:t>I think it is time for lunch and a break from your work.</a:t>
            </a:r>
          </a:p>
          <a:p>
            <a:pPr marL="0" indent="0">
              <a:buNone/>
            </a:pPr>
            <a:endParaRPr lang="en-GB" sz="3500" dirty="0">
              <a:latin typeface="Comic Sans MS" panose="030F0702030302020204" pitchFamily="66" charset="0"/>
            </a:endParaRPr>
          </a:p>
          <a:p>
            <a:pPr marL="0" indent="0">
              <a:buNone/>
            </a:pPr>
            <a:r>
              <a:rPr lang="en-GB" sz="3600" dirty="0">
                <a:latin typeface="Comic Sans MS" panose="030F0702030302020204" pitchFamily="66" charset="0"/>
              </a:rPr>
              <a:t>.</a:t>
            </a:r>
            <a:endParaRPr lang="en-GB" sz="11200" dirty="0">
              <a:solidFill>
                <a:prstClr val="black"/>
              </a:solidFill>
              <a:latin typeface="Comic Sans MS" panose="030F0702030302020204" pitchFamily="66" charset="0"/>
            </a:endParaRPr>
          </a:p>
          <a:p>
            <a:pPr marL="0" lvl="0" indent="0">
              <a:buNone/>
            </a:pPr>
            <a:r>
              <a:rPr lang="en-GB" sz="11200" dirty="0">
                <a:solidFill>
                  <a:prstClr val="black"/>
                </a:solidFill>
                <a:latin typeface="Comic Sans MS" panose="030F0702030302020204" pitchFamily="66" charset="0"/>
              </a:rPr>
              <a:t>This afternoon there is an </a:t>
            </a:r>
            <a:r>
              <a:rPr lang="en-GB" sz="11200" u="sng" dirty="0">
                <a:solidFill>
                  <a:prstClr val="black"/>
                </a:solidFill>
                <a:latin typeface="Comic Sans MS" panose="030F0702030302020204" pitchFamily="66" charset="0"/>
              </a:rPr>
              <a:t>ICT</a:t>
            </a:r>
            <a:r>
              <a:rPr lang="en-GB" sz="11200" dirty="0">
                <a:solidFill>
                  <a:prstClr val="black"/>
                </a:solidFill>
                <a:latin typeface="Comic Sans MS" panose="030F0702030302020204" pitchFamily="66" charset="0"/>
              </a:rPr>
              <a:t> </a:t>
            </a:r>
          </a:p>
          <a:p>
            <a:pPr marL="0" lvl="0" indent="0">
              <a:buNone/>
            </a:pPr>
            <a:r>
              <a:rPr lang="en-GB" sz="11200" dirty="0">
                <a:solidFill>
                  <a:prstClr val="black"/>
                </a:solidFill>
                <a:latin typeface="Comic Sans MS" panose="030F0702030302020204" pitchFamily="66" charset="0"/>
              </a:rPr>
              <a:t>lesson and a </a:t>
            </a:r>
            <a:r>
              <a:rPr lang="en-GB" sz="11200" u="sng" dirty="0">
                <a:solidFill>
                  <a:prstClr val="black"/>
                </a:solidFill>
                <a:latin typeface="Comic Sans MS" panose="030F0702030302020204" pitchFamily="66" charset="0"/>
              </a:rPr>
              <a:t>PE </a:t>
            </a:r>
            <a:r>
              <a:rPr lang="en-GB" sz="11200" dirty="0">
                <a:solidFill>
                  <a:prstClr val="black"/>
                </a:solidFill>
                <a:latin typeface="Comic Sans MS" panose="030F0702030302020204" pitchFamily="66" charset="0"/>
              </a:rPr>
              <a:t>session. First of all </a:t>
            </a:r>
          </a:p>
          <a:p>
            <a:pPr marL="0" lvl="0" indent="0">
              <a:buNone/>
            </a:pPr>
            <a:r>
              <a:rPr lang="en-GB" sz="11200" dirty="0">
                <a:solidFill>
                  <a:prstClr val="black"/>
                </a:solidFill>
                <a:latin typeface="Comic Sans MS" panose="030F0702030302020204" pitchFamily="66" charset="0"/>
              </a:rPr>
              <a:t>enjoy your lunch.</a:t>
            </a:r>
          </a:p>
          <a:p>
            <a:pPr marL="0" indent="0">
              <a:buNone/>
            </a:pPr>
            <a:endParaRPr lang="en-GB" sz="3200" dirty="0">
              <a:latin typeface="Comic Sans MS" panose="030F0702030302020204" pitchFamily="66" charset="0"/>
            </a:endParaRPr>
          </a:p>
          <a:p>
            <a:pPr marL="0" indent="0">
              <a:buNone/>
            </a:pPr>
            <a:endParaRPr lang="en-GB" sz="3200" dirty="0">
              <a:latin typeface="Comic Sans MS" panose="030F0702030302020204" pitchFamily="66" charset="0"/>
            </a:endParaRPr>
          </a:p>
          <a:p>
            <a:pPr marL="0" indent="0">
              <a:buNone/>
            </a:pPr>
            <a:r>
              <a:rPr lang="en-GB" sz="3200" dirty="0">
                <a:latin typeface="Comic Sans MS" panose="030F0702030302020204" pitchFamily="66" charset="0"/>
              </a:rPr>
              <a:t>                     </a:t>
            </a:r>
            <a:endParaRPr lang="en-US" dirty="0"/>
          </a:p>
        </p:txBody>
      </p:sp>
      <p:pic>
        <p:nvPicPr>
          <p:cNvPr id="7" name="Picture 6">
            <a:extLst>
              <a:ext uri="{FF2B5EF4-FFF2-40B4-BE49-F238E27FC236}">
                <a16:creationId xmlns:a16="http://schemas.microsoft.com/office/drawing/2014/main" id="{4DF0176E-72C6-4B08-9A40-0154A69B4007}"/>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7864579" y="3739659"/>
            <a:ext cx="2686749" cy="1779972"/>
          </a:xfrm>
          <a:prstGeom prst="rect">
            <a:avLst/>
          </a:prstGeom>
        </p:spPr>
      </p:pic>
      <p:sp>
        <p:nvSpPr>
          <p:cNvPr id="2" name="Speech Bubble: Rectangle with Corners Rounded 1">
            <a:extLst>
              <a:ext uri="{FF2B5EF4-FFF2-40B4-BE49-F238E27FC236}">
                <a16:creationId xmlns:a16="http://schemas.microsoft.com/office/drawing/2014/main" id="{7A1CACE0-0853-47AF-8DAB-5C511D44A6F9}"/>
              </a:ext>
            </a:extLst>
          </p:cNvPr>
          <p:cNvSpPr/>
          <p:nvPr/>
        </p:nvSpPr>
        <p:spPr>
          <a:xfrm>
            <a:off x="484316" y="3429000"/>
            <a:ext cx="6597978" cy="1601833"/>
          </a:xfrm>
          <a:prstGeom prst="wedgeRoundRectCallout">
            <a:avLst>
              <a:gd name="adj1" fmla="val 59350"/>
              <a:gd name="adj2" fmla="val 81050"/>
              <a:gd name="adj3" fmla="val 16667"/>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02041273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CD98A0CD-DF4E-43A0-95D0-AB8013C96D4D}"/>
              </a:ext>
            </a:extLst>
          </p:cNvPr>
          <p:cNvPicPr>
            <a:picLocks noChangeAspect="1"/>
          </p:cNvPicPr>
          <p:nvPr/>
        </p:nvPicPr>
        <p:blipFill>
          <a:blip r:embed="rId2">
            <a:extLst>
              <a:ext uri="{BEBA8EAE-BF5A-486C-A8C5-ECC9F3942E4B}">
                <a14:imgProps xmlns:a14="http://schemas.microsoft.com/office/drawing/2010/main">
                  <a14:imgLayer r:embed="rId3">
                    <a14:imgEffect>
                      <a14:saturation sat="49000"/>
                    </a14:imgEffect>
                  </a14:imgLayer>
                </a14:imgProps>
              </a:ex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0" y="0"/>
            <a:ext cx="12192000" cy="7097486"/>
          </a:xfrm>
          <a:prstGeom prst="rect">
            <a:avLst/>
          </a:prstGeom>
          <a:effectLst>
            <a:glow rad="127000">
              <a:schemeClr val="accent1">
                <a:alpha val="20000"/>
              </a:schemeClr>
            </a:glow>
          </a:effectLst>
        </p:spPr>
      </p:pic>
      <p:sp>
        <p:nvSpPr>
          <p:cNvPr id="2" name="Title 1">
            <a:extLst>
              <a:ext uri="{FF2B5EF4-FFF2-40B4-BE49-F238E27FC236}">
                <a16:creationId xmlns:a16="http://schemas.microsoft.com/office/drawing/2014/main" id="{CB7B4CF0-CF0C-4064-A8FA-E5A4A1FFC5CA}"/>
              </a:ext>
            </a:extLst>
          </p:cNvPr>
          <p:cNvSpPr>
            <a:spLocks noGrp="1"/>
          </p:cNvSpPr>
          <p:nvPr>
            <p:ph type="title"/>
          </p:nvPr>
        </p:nvSpPr>
        <p:spPr/>
        <p:txBody>
          <a:bodyPr>
            <a:normAutofit fontScale="90000"/>
          </a:bodyPr>
          <a:lstStyle/>
          <a:p>
            <a:br>
              <a:rPr lang="en-GB" dirty="0">
                <a:latin typeface="Comic Sans MS" panose="030F0702030302020204" pitchFamily="66" charset="0"/>
              </a:rPr>
            </a:br>
            <a:r>
              <a:rPr lang="en-GB" sz="6000" dirty="0">
                <a:solidFill>
                  <a:srgbClr val="FFFF00"/>
                </a:solidFill>
                <a:latin typeface="Comic Sans MS" panose="030F0702030302020204" pitchFamily="66" charset="0"/>
              </a:rPr>
              <a:t>Worship Time:</a:t>
            </a:r>
            <a:br>
              <a:rPr lang="en-GB" dirty="0">
                <a:latin typeface="Comic Sans MS" panose="030F0702030302020204" pitchFamily="66" charset="0"/>
              </a:rPr>
            </a:br>
            <a:endParaRPr lang="en-US" dirty="0"/>
          </a:p>
        </p:txBody>
      </p:sp>
      <p:sp>
        <p:nvSpPr>
          <p:cNvPr id="3" name="Content Placeholder 2">
            <a:extLst>
              <a:ext uri="{FF2B5EF4-FFF2-40B4-BE49-F238E27FC236}">
                <a16:creationId xmlns:a16="http://schemas.microsoft.com/office/drawing/2014/main" id="{D167FA2D-F5F9-4CF8-A2FB-5645018D853C}"/>
              </a:ext>
            </a:extLst>
          </p:cNvPr>
          <p:cNvSpPr>
            <a:spLocks noGrp="1"/>
          </p:cNvSpPr>
          <p:nvPr>
            <p:ph idx="1"/>
          </p:nvPr>
        </p:nvSpPr>
        <p:spPr>
          <a:xfrm>
            <a:off x="838200" y="1825625"/>
            <a:ext cx="10515600" cy="2223861"/>
          </a:xfrm>
        </p:spPr>
        <p:txBody>
          <a:bodyPr/>
          <a:lstStyle/>
          <a:p>
            <a:pPr marL="0" indent="0">
              <a:buNone/>
            </a:pPr>
            <a:endParaRPr lang="en-GB" dirty="0"/>
          </a:p>
          <a:p>
            <a:endParaRPr lang="en-GB" dirty="0"/>
          </a:p>
          <a:p>
            <a:pPr marL="0" indent="0" algn="ctr">
              <a:buNone/>
            </a:pPr>
            <a:r>
              <a:rPr lang="en-GB" sz="7200" dirty="0">
                <a:solidFill>
                  <a:srgbClr val="FF0000"/>
                </a:solidFill>
                <a:latin typeface="Comic Sans MS" panose="030F0702030302020204" pitchFamily="66" charset="0"/>
              </a:rPr>
              <a:t>Mark Harrington</a:t>
            </a:r>
            <a:endParaRPr lang="en-US" sz="7200" dirty="0">
              <a:solidFill>
                <a:srgbClr val="FF0000"/>
              </a:solidFill>
              <a:latin typeface="Comic Sans MS" panose="030F0702030302020204" pitchFamily="66" charset="0"/>
            </a:endParaRPr>
          </a:p>
        </p:txBody>
      </p:sp>
      <p:sp>
        <p:nvSpPr>
          <p:cNvPr id="4" name="Rectangle 3">
            <a:extLst>
              <a:ext uri="{FF2B5EF4-FFF2-40B4-BE49-F238E27FC236}">
                <a16:creationId xmlns:a16="http://schemas.microsoft.com/office/drawing/2014/main" id="{8FB91B84-76F0-4084-8DFD-89E295AE4573}"/>
              </a:ext>
            </a:extLst>
          </p:cNvPr>
          <p:cNvSpPr/>
          <p:nvPr/>
        </p:nvSpPr>
        <p:spPr>
          <a:xfrm>
            <a:off x="2463890" y="5474916"/>
            <a:ext cx="184731" cy="523220"/>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FFFF00"/>
              </a:solidFill>
              <a:effectLst/>
              <a:uLnTx/>
              <a:uFillTx/>
              <a:latin typeface="Calibri" panose="020F0502020204030204"/>
              <a:ea typeface="+mn-ea"/>
              <a:cs typeface="+mn-cs"/>
            </a:endParaRPr>
          </a:p>
        </p:txBody>
      </p:sp>
      <p:sp>
        <p:nvSpPr>
          <p:cNvPr id="6" name="Rectangle 5">
            <a:extLst>
              <a:ext uri="{FF2B5EF4-FFF2-40B4-BE49-F238E27FC236}">
                <a16:creationId xmlns:a16="http://schemas.microsoft.com/office/drawing/2014/main" id="{DD487E9D-EF83-47E5-82A9-1E62D6C480E6}"/>
              </a:ext>
            </a:extLst>
          </p:cNvPr>
          <p:cNvSpPr/>
          <p:nvPr/>
        </p:nvSpPr>
        <p:spPr>
          <a:xfrm>
            <a:off x="2329542" y="5578314"/>
            <a:ext cx="6840583" cy="369332"/>
          </a:xfrm>
          <a:prstGeom prst="rect">
            <a:avLst/>
          </a:prstGeom>
        </p:spPr>
        <p:txBody>
          <a:bodyPr wrap="square">
            <a:spAutoFit/>
          </a:bodyPr>
          <a:lstStyle/>
          <a:p>
            <a:endParaRPr lang="en-US" dirty="0">
              <a:solidFill>
                <a:srgbClr val="FFFF00"/>
              </a:solidFill>
            </a:endParaRPr>
          </a:p>
        </p:txBody>
      </p:sp>
      <p:sp>
        <p:nvSpPr>
          <p:cNvPr id="7" name="Rectangle 6">
            <a:extLst>
              <a:ext uri="{FF2B5EF4-FFF2-40B4-BE49-F238E27FC236}">
                <a16:creationId xmlns:a16="http://schemas.microsoft.com/office/drawing/2014/main" id="{E12A3B64-C742-4416-AE3E-95515BECAB5E}"/>
              </a:ext>
            </a:extLst>
          </p:cNvPr>
          <p:cNvSpPr/>
          <p:nvPr/>
        </p:nvSpPr>
        <p:spPr>
          <a:xfrm>
            <a:off x="2107868" y="5578314"/>
            <a:ext cx="7620241" cy="369332"/>
          </a:xfrm>
          <a:prstGeom prst="rect">
            <a:avLst/>
          </a:prstGeom>
        </p:spPr>
        <p:txBody>
          <a:bodyPr wrap="square">
            <a:spAutoFit/>
          </a:bodyPr>
          <a:lstStyle/>
          <a:p>
            <a:r>
              <a:rPr lang="en-US" dirty="0">
                <a:solidFill>
                  <a:srgbClr val="FFFF00"/>
                </a:solidFill>
              </a:rPr>
              <a:t>https://www.youtube.com/watch?v=_aIeaG1xXho&amp;feature=youtu.be</a:t>
            </a:r>
          </a:p>
        </p:txBody>
      </p:sp>
    </p:spTree>
    <p:extLst>
      <p:ext uri="{BB962C8B-B14F-4D97-AF65-F5344CB8AC3E}">
        <p14:creationId xmlns:p14="http://schemas.microsoft.com/office/powerpoint/2010/main" val="66442369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CD34A68-369E-4EAE-BC55-1F5E08471443}"/>
              </a:ext>
            </a:extLst>
          </p:cNvPr>
          <p:cNvSpPr>
            <a:spLocks noGrp="1"/>
          </p:cNvSpPr>
          <p:nvPr>
            <p:ph idx="1"/>
          </p:nvPr>
        </p:nvSpPr>
        <p:spPr>
          <a:xfrm>
            <a:off x="838200" y="841953"/>
            <a:ext cx="10515600" cy="5531138"/>
          </a:xfrm>
        </p:spPr>
        <p:txBody>
          <a:bodyPr>
            <a:normAutofit/>
          </a:bodyPr>
          <a:lstStyle/>
          <a:p>
            <a:pPr marL="0" indent="0">
              <a:buNone/>
            </a:pPr>
            <a:r>
              <a:rPr lang="en-US" sz="3200" dirty="0">
                <a:latin typeface="Comic Sans MS" panose="030F0702030302020204" pitchFamily="66" charset="0"/>
              </a:rPr>
              <a:t>Most importantly encourage </a:t>
            </a:r>
            <a:r>
              <a:rPr lang="en-US" sz="3200" b="1" dirty="0">
                <a:latin typeface="Comic Sans MS" panose="030F0702030302020204" pitchFamily="66" charset="0"/>
              </a:rPr>
              <a:t>your child to read</a:t>
            </a:r>
            <a:r>
              <a:rPr lang="en-US" sz="3200" dirty="0">
                <a:latin typeface="Comic Sans MS" panose="030F0702030302020204" pitchFamily="66" charset="0"/>
              </a:rPr>
              <a:t> a suitable  book to you.  Later on it would be great if you could </a:t>
            </a:r>
            <a:r>
              <a:rPr lang="en-US" sz="3200" b="1" dirty="0">
                <a:latin typeface="Comic Sans MS" panose="030F0702030302020204" pitchFamily="66" charset="0"/>
              </a:rPr>
              <a:t>read</a:t>
            </a:r>
            <a:r>
              <a:rPr lang="en-US" sz="3200" dirty="0">
                <a:latin typeface="Comic Sans MS" panose="030F0702030302020204" pitchFamily="66" charset="0"/>
              </a:rPr>
              <a:t> a bedtime story to them. </a:t>
            </a:r>
          </a:p>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lgn="ctr">
              <a:buNone/>
            </a:pPr>
            <a:endParaRPr lang="en-GB" dirty="0">
              <a:latin typeface="Comic Sans MS" panose="030F0702030302020204" pitchFamily="66" charset="0"/>
            </a:endParaRPr>
          </a:p>
          <a:p>
            <a:pPr marL="0" indent="0" algn="ctr">
              <a:buNone/>
            </a:pPr>
            <a:r>
              <a:rPr lang="en-US" sz="3200" dirty="0">
                <a:solidFill>
                  <a:srgbClr val="FF0000"/>
                </a:solidFill>
                <a:latin typeface="Comic Sans MS" panose="030F0702030302020204" pitchFamily="66" charset="0"/>
              </a:rPr>
              <a:t>Please remember to send an email containing the completed work to </a:t>
            </a:r>
            <a:r>
              <a:rPr lang="en-US" sz="3200" u="sng" dirty="0">
                <a:latin typeface="Comic Sans MS" panose="030F0702030302020204" pitchFamily="66" charset="0"/>
                <a:hlinkClick r:id="rId2"/>
              </a:rPr>
              <a:t>teacher@kingslandengland.hereford.sch.uk</a:t>
            </a:r>
            <a:endParaRPr lang="en-US" sz="3200" dirty="0">
              <a:solidFill>
                <a:srgbClr val="FF0000"/>
              </a:solidFill>
              <a:latin typeface="Comic Sans MS" panose="030F0702030302020204" pitchFamily="66" charset="0"/>
            </a:endParaRPr>
          </a:p>
        </p:txBody>
      </p:sp>
      <p:pic>
        <p:nvPicPr>
          <p:cNvPr id="5" name="Picture 4">
            <a:extLst>
              <a:ext uri="{FF2B5EF4-FFF2-40B4-BE49-F238E27FC236}">
                <a16:creationId xmlns:a16="http://schemas.microsoft.com/office/drawing/2014/main" id="{933BEF15-73D7-497C-A681-2CE28AF367E1}"/>
              </a:ext>
            </a:extLst>
          </p:cNvPr>
          <p:cNvPicPr>
            <a:picLocks noChangeAspect="1"/>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7869383" y="2309275"/>
            <a:ext cx="2992583" cy="2239449"/>
          </a:xfrm>
          <a:prstGeom prst="rect">
            <a:avLst/>
          </a:prstGeom>
        </p:spPr>
      </p:pic>
    </p:spTree>
    <p:extLst>
      <p:ext uri="{BB962C8B-B14F-4D97-AF65-F5344CB8AC3E}">
        <p14:creationId xmlns:p14="http://schemas.microsoft.com/office/powerpoint/2010/main" val="185404245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4049</TotalTime>
  <Words>1035</Words>
  <Application>Microsoft Office PowerPoint</Application>
  <PresentationFormat>Widescreen</PresentationFormat>
  <Paragraphs>152</Paragraphs>
  <Slides>20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20</vt:i4>
      </vt:variant>
    </vt:vector>
  </HeadingPairs>
  <TitlesOfParts>
    <vt:vector size="26" baseType="lpstr">
      <vt:lpstr>Arial</vt:lpstr>
      <vt:lpstr>Calibri</vt:lpstr>
      <vt:lpstr>Calibri Light</vt:lpstr>
      <vt:lpstr>Comic Sans MS</vt:lpstr>
      <vt:lpstr>Times New Roman</vt:lpstr>
      <vt:lpstr>Office Theme</vt:lpstr>
      <vt:lpstr>    Thursday 25th February 2021</vt:lpstr>
      <vt:lpstr>             RWI     Each day for RWI you will need:                  Rainbow Group                       Sunshine Group                   Tag                                             Follow Me!                   book                                           book                                    ‘Weekly Writing sheet’                                            </vt:lpstr>
      <vt:lpstr>             Rainbow Group      ea- cup of tea</vt:lpstr>
      <vt:lpstr>              Sunshine Group      ai – snail in the rain</vt:lpstr>
      <vt:lpstr>Continue with RWI</vt:lpstr>
      <vt:lpstr>Continue with RWI</vt:lpstr>
      <vt:lpstr>Continue with RWI</vt:lpstr>
      <vt:lpstr>Our Structure for RWI</vt:lpstr>
      <vt:lpstr>                                                   Build a Sentence   </vt:lpstr>
      <vt:lpstr>                        Build a Sentence   </vt:lpstr>
      <vt:lpstr>        Stick your sentence on the next page at the front of your purple book.     Thank you for working hard.                                         Now have a break and a snack.  </vt:lpstr>
      <vt:lpstr>                          White Rose Maths</vt:lpstr>
      <vt:lpstr>White Rose Maths  Is this true or false?    (answer on slide 14)</vt:lpstr>
      <vt:lpstr>                  White Rose Maths  </vt:lpstr>
      <vt:lpstr>                          White Rose Maths</vt:lpstr>
      <vt:lpstr>                  White Rose Maths  </vt:lpstr>
      <vt:lpstr>                  White Rose Maths  Deeper Thinking</vt:lpstr>
      <vt:lpstr>PowerPoint Presentation</vt:lpstr>
      <vt:lpstr> Worship Time: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HELEN WILSON</dc:creator>
  <cp:lastModifiedBy>HELEN WILSON</cp:lastModifiedBy>
  <cp:revision>152</cp:revision>
  <dcterms:created xsi:type="dcterms:W3CDTF">2021-01-05T21:58:22Z</dcterms:created>
  <dcterms:modified xsi:type="dcterms:W3CDTF">2021-02-25T08:27:47Z</dcterms:modified>
</cp:coreProperties>
</file>