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9" r:id="rId3"/>
    <p:sldId id="300" r:id="rId4"/>
    <p:sldId id="262" r:id="rId5"/>
    <p:sldId id="268" r:id="rId6"/>
    <p:sldId id="293" r:id="rId7"/>
    <p:sldId id="257" r:id="rId8"/>
    <p:sldId id="270" r:id="rId9"/>
    <p:sldId id="281" r:id="rId10"/>
    <p:sldId id="287" r:id="rId11"/>
    <p:sldId id="286" r:id="rId12"/>
    <p:sldId id="289" r:id="rId13"/>
    <p:sldId id="263" r:id="rId14"/>
    <p:sldId id="264" r:id="rId15"/>
    <p:sldId id="275" r:id="rId16"/>
    <p:sldId id="292" r:id="rId17"/>
    <p:sldId id="277" r:id="rId18"/>
    <p:sldId id="298" r:id="rId19"/>
    <p:sldId id="265" r:id="rId20"/>
    <p:sldId id="301" r:id="rId21"/>
    <p:sldId id="271" r:id="rId22"/>
    <p:sldId id="267"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ELEN WILSON" initials="HW" lastIdx="1" clrIdx="0">
    <p:extLst>
      <p:ext uri="{19B8F6BF-5375-455C-9EA6-DF929625EA0E}">
        <p15:presenceInfo xmlns:p15="http://schemas.microsoft.com/office/powerpoint/2012/main" userId="S-1-5-21-1935655697-1500820517-725345543-114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9" d="100"/>
          <a:sy n="69" d="100"/>
        </p:scale>
        <p:origin x="696"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commentAuthors" Target="commentAuthor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E75F8-C2D2-46B4-91CD-B6477B36398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BD5AEF8-CFEE-494D-8962-5930BFB0768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2148C1C-317F-4234-90D3-858B1C51E3E7}"/>
              </a:ext>
            </a:extLst>
          </p:cNvPr>
          <p:cNvSpPr>
            <a:spLocks noGrp="1"/>
          </p:cNvSpPr>
          <p:nvPr>
            <p:ph type="dt" sz="half" idx="10"/>
          </p:nvPr>
        </p:nvSpPr>
        <p:spPr/>
        <p:txBody>
          <a:bodyPr/>
          <a:lstStyle/>
          <a:p>
            <a:fld id="{BC7791A6-C1F6-4F09-A01F-EAE90D5CCDD0}" type="datetimeFigureOut">
              <a:rPr lang="en-US" smtClean="0"/>
              <a:t>2/3/2021</a:t>
            </a:fld>
            <a:endParaRPr lang="en-US"/>
          </a:p>
        </p:txBody>
      </p:sp>
      <p:sp>
        <p:nvSpPr>
          <p:cNvPr id="5" name="Footer Placeholder 4">
            <a:extLst>
              <a:ext uri="{FF2B5EF4-FFF2-40B4-BE49-F238E27FC236}">
                <a16:creationId xmlns:a16="http://schemas.microsoft.com/office/drawing/2014/main" id="{708E8954-227A-4FA4-A718-C879F21FA93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4A9FC0F-30D6-45BD-9B26-5C4F128AA03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2170527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207524-9612-4886-80DA-44E809639A1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976F6BA-9DAA-403B-AD9F-C0C56CFABF9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7CA9122-ACB0-4D81-A593-32D771CFEA29}"/>
              </a:ext>
            </a:extLst>
          </p:cNvPr>
          <p:cNvSpPr>
            <a:spLocks noGrp="1"/>
          </p:cNvSpPr>
          <p:nvPr>
            <p:ph type="dt" sz="half" idx="10"/>
          </p:nvPr>
        </p:nvSpPr>
        <p:spPr/>
        <p:txBody>
          <a:bodyPr/>
          <a:lstStyle/>
          <a:p>
            <a:fld id="{BC7791A6-C1F6-4F09-A01F-EAE90D5CCDD0}" type="datetimeFigureOut">
              <a:rPr lang="en-US" smtClean="0"/>
              <a:t>2/3/2021</a:t>
            </a:fld>
            <a:endParaRPr lang="en-US"/>
          </a:p>
        </p:txBody>
      </p:sp>
      <p:sp>
        <p:nvSpPr>
          <p:cNvPr id="5" name="Footer Placeholder 4">
            <a:extLst>
              <a:ext uri="{FF2B5EF4-FFF2-40B4-BE49-F238E27FC236}">
                <a16:creationId xmlns:a16="http://schemas.microsoft.com/office/drawing/2014/main" id="{4940F172-EE75-46D8-8037-51463ABD9C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F9417F8-2D3F-4886-B07A-36ECB349D977}"/>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2528204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8E9D5B-5492-4370-B469-4C729B54FDB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DBE9536-ED36-488C-B98A-C7DA4011238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EFADB02-A0E6-489E-8D47-01878BF468E7}"/>
              </a:ext>
            </a:extLst>
          </p:cNvPr>
          <p:cNvSpPr>
            <a:spLocks noGrp="1"/>
          </p:cNvSpPr>
          <p:nvPr>
            <p:ph type="dt" sz="half" idx="10"/>
          </p:nvPr>
        </p:nvSpPr>
        <p:spPr/>
        <p:txBody>
          <a:bodyPr/>
          <a:lstStyle/>
          <a:p>
            <a:fld id="{BC7791A6-C1F6-4F09-A01F-EAE90D5CCDD0}" type="datetimeFigureOut">
              <a:rPr lang="en-US" smtClean="0"/>
              <a:t>2/3/2021</a:t>
            </a:fld>
            <a:endParaRPr lang="en-US"/>
          </a:p>
        </p:txBody>
      </p:sp>
      <p:sp>
        <p:nvSpPr>
          <p:cNvPr id="5" name="Footer Placeholder 4">
            <a:extLst>
              <a:ext uri="{FF2B5EF4-FFF2-40B4-BE49-F238E27FC236}">
                <a16:creationId xmlns:a16="http://schemas.microsoft.com/office/drawing/2014/main" id="{47DB5BAD-385A-41ED-9115-DCC1F35A7A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F8CB355-EAC6-463E-AC70-9FFC9F48AFB7}"/>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5506612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16AB51-22EA-4C9D-8C76-D0A312343D3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8F93D3B-538C-4879-8716-1F760394326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3DEAF02-93A9-4BEA-8717-2FFEB765BAE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29F6FEB-8DFE-4E04-B4EC-4A0F33B0D1F9}"/>
              </a:ext>
            </a:extLst>
          </p:cNvPr>
          <p:cNvSpPr>
            <a:spLocks noGrp="1"/>
          </p:cNvSpPr>
          <p:nvPr>
            <p:ph type="dt" sz="half" idx="10"/>
          </p:nvPr>
        </p:nvSpPr>
        <p:spPr/>
        <p:txBody>
          <a:bodyPr/>
          <a:lstStyle/>
          <a:p>
            <a:fld id="{BC7791A6-C1F6-4F09-A01F-EAE90D5CCDD0}" type="datetimeFigureOut">
              <a:rPr lang="en-US" smtClean="0"/>
              <a:t>2/3/2021</a:t>
            </a:fld>
            <a:endParaRPr lang="en-US"/>
          </a:p>
        </p:txBody>
      </p:sp>
      <p:sp>
        <p:nvSpPr>
          <p:cNvPr id="6" name="Footer Placeholder 5">
            <a:extLst>
              <a:ext uri="{FF2B5EF4-FFF2-40B4-BE49-F238E27FC236}">
                <a16:creationId xmlns:a16="http://schemas.microsoft.com/office/drawing/2014/main" id="{F6269E10-0418-4D41-B0E1-28649B9AF27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40FC307-9ACD-4B1A-BF2C-D8FB44C11E51}"/>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1780110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FB1CB1-3934-4407-89CC-10D9B194366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BC48165-24C8-44E2-8C40-8C707693251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6EE0EF7-DBE5-41A8-AB63-CB18D82CFE2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9DCA44E-DA14-494C-B2A1-0CBF76FB0C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F6B0326C-7CFD-4774-9E4D-D7CB99A54823}"/>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5AB7AEB-D3A2-46C8-A525-ABB6479FF7DD}"/>
              </a:ext>
            </a:extLst>
          </p:cNvPr>
          <p:cNvSpPr>
            <a:spLocks noGrp="1"/>
          </p:cNvSpPr>
          <p:nvPr>
            <p:ph type="dt" sz="half" idx="10"/>
          </p:nvPr>
        </p:nvSpPr>
        <p:spPr/>
        <p:txBody>
          <a:bodyPr/>
          <a:lstStyle/>
          <a:p>
            <a:fld id="{BC7791A6-C1F6-4F09-A01F-EAE90D5CCDD0}" type="datetimeFigureOut">
              <a:rPr lang="en-US" smtClean="0"/>
              <a:t>2/3/2021</a:t>
            </a:fld>
            <a:endParaRPr lang="en-US"/>
          </a:p>
        </p:txBody>
      </p:sp>
      <p:sp>
        <p:nvSpPr>
          <p:cNvPr id="8" name="Footer Placeholder 7">
            <a:extLst>
              <a:ext uri="{FF2B5EF4-FFF2-40B4-BE49-F238E27FC236}">
                <a16:creationId xmlns:a16="http://schemas.microsoft.com/office/drawing/2014/main" id="{4F699CDD-8D88-4163-9F27-53A507B6693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77E2793-BFAD-4649-BCE9-C7D37A1707AC}"/>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5685891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980181-AC03-4F30-A894-FC5D8A10464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76DA194-BFC0-4935-8D0E-594B71F014E7}"/>
              </a:ext>
            </a:extLst>
          </p:cNvPr>
          <p:cNvSpPr>
            <a:spLocks noGrp="1"/>
          </p:cNvSpPr>
          <p:nvPr>
            <p:ph type="dt" sz="half" idx="10"/>
          </p:nvPr>
        </p:nvSpPr>
        <p:spPr/>
        <p:txBody>
          <a:bodyPr/>
          <a:lstStyle/>
          <a:p>
            <a:fld id="{BC7791A6-C1F6-4F09-A01F-EAE90D5CCDD0}" type="datetimeFigureOut">
              <a:rPr lang="en-US" smtClean="0"/>
              <a:t>2/3/2021</a:t>
            </a:fld>
            <a:endParaRPr lang="en-US"/>
          </a:p>
        </p:txBody>
      </p:sp>
      <p:sp>
        <p:nvSpPr>
          <p:cNvPr id="4" name="Footer Placeholder 3">
            <a:extLst>
              <a:ext uri="{FF2B5EF4-FFF2-40B4-BE49-F238E27FC236}">
                <a16:creationId xmlns:a16="http://schemas.microsoft.com/office/drawing/2014/main" id="{28815172-4AFA-4081-BF23-5F9024CCDC2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A2C4209-B4AF-4A1B-81FE-994CE977F115}"/>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19220101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B91DA4-C751-4E51-BDD4-4B1AFC888389}"/>
              </a:ext>
            </a:extLst>
          </p:cNvPr>
          <p:cNvSpPr>
            <a:spLocks noGrp="1"/>
          </p:cNvSpPr>
          <p:nvPr>
            <p:ph type="dt" sz="half" idx="10"/>
          </p:nvPr>
        </p:nvSpPr>
        <p:spPr/>
        <p:txBody>
          <a:bodyPr/>
          <a:lstStyle/>
          <a:p>
            <a:fld id="{BC7791A6-C1F6-4F09-A01F-EAE90D5CCDD0}" type="datetimeFigureOut">
              <a:rPr lang="en-US" smtClean="0"/>
              <a:t>2/3/2021</a:t>
            </a:fld>
            <a:endParaRPr lang="en-US"/>
          </a:p>
        </p:txBody>
      </p:sp>
      <p:sp>
        <p:nvSpPr>
          <p:cNvPr id="3" name="Footer Placeholder 2">
            <a:extLst>
              <a:ext uri="{FF2B5EF4-FFF2-40B4-BE49-F238E27FC236}">
                <a16:creationId xmlns:a16="http://schemas.microsoft.com/office/drawing/2014/main" id="{C90B8E6A-5793-45BC-BE06-DA0972E379E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40BAB44-8E72-49FF-8B99-BD64C72A4C1A}"/>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5792473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37901-4457-4DED-8EC1-7CB3C00BAD9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241ACC4-B288-43E6-8BA5-3D48264A634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A4F2AD0-F4CB-4B08-9D6A-8E425AEE52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311993A-9043-48BE-AE3F-1043186CC32C}"/>
              </a:ext>
            </a:extLst>
          </p:cNvPr>
          <p:cNvSpPr>
            <a:spLocks noGrp="1"/>
          </p:cNvSpPr>
          <p:nvPr>
            <p:ph type="dt" sz="half" idx="10"/>
          </p:nvPr>
        </p:nvSpPr>
        <p:spPr/>
        <p:txBody>
          <a:bodyPr/>
          <a:lstStyle/>
          <a:p>
            <a:fld id="{BC7791A6-C1F6-4F09-A01F-EAE90D5CCDD0}" type="datetimeFigureOut">
              <a:rPr lang="en-US" smtClean="0"/>
              <a:t>2/3/2021</a:t>
            </a:fld>
            <a:endParaRPr lang="en-US"/>
          </a:p>
        </p:txBody>
      </p:sp>
      <p:sp>
        <p:nvSpPr>
          <p:cNvPr id="6" name="Footer Placeholder 5">
            <a:extLst>
              <a:ext uri="{FF2B5EF4-FFF2-40B4-BE49-F238E27FC236}">
                <a16:creationId xmlns:a16="http://schemas.microsoft.com/office/drawing/2014/main" id="{AD64515A-204B-43D3-95D2-69188EB553E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154DA68-E0CF-469A-A324-294E7395302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4258913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086A5-7F7E-46DD-A343-26EC14EDAF0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E849C1E-0660-4A00-BA38-63148491B4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ADB325B-F262-403F-9462-A991F3A6EA0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F0D13A5-B16C-47A5-9493-15BFE49C865E}"/>
              </a:ext>
            </a:extLst>
          </p:cNvPr>
          <p:cNvSpPr>
            <a:spLocks noGrp="1"/>
          </p:cNvSpPr>
          <p:nvPr>
            <p:ph type="dt" sz="half" idx="10"/>
          </p:nvPr>
        </p:nvSpPr>
        <p:spPr/>
        <p:txBody>
          <a:bodyPr/>
          <a:lstStyle/>
          <a:p>
            <a:fld id="{BC7791A6-C1F6-4F09-A01F-EAE90D5CCDD0}" type="datetimeFigureOut">
              <a:rPr lang="en-US" smtClean="0"/>
              <a:t>2/3/2021</a:t>
            </a:fld>
            <a:endParaRPr lang="en-US"/>
          </a:p>
        </p:txBody>
      </p:sp>
      <p:sp>
        <p:nvSpPr>
          <p:cNvPr id="6" name="Footer Placeholder 5">
            <a:extLst>
              <a:ext uri="{FF2B5EF4-FFF2-40B4-BE49-F238E27FC236}">
                <a16:creationId xmlns:a16="http://schemas.microsoft.com/office/drawing/2014/main" id="{562C53F8-6E10-413F-92AB-4FC524D35B9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6AF80F0-7169-41F9-BDF3-5B46270E9905}"/>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1185366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840DAD-96AD-48A4-8656-525891B6700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F97F310-6542-4B73-BF01-C8E12611137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4757A15-C169-4D1C-930F-CF719B4737A3}"/>
              </a:ext>
            </a:extLst>
          </p:cNvPr>
          <p:cNvSpPr>
            <a:spLocks noGrp="1"/>
          </p:cNvSpPr>
          <p:nvPr>
            <p:ph type="dt" sz="half" idx="10"/>
          </p:nvPr>
        </p:nvSpPr>
        <p:spPr/>
        <p:txBody>
          <a:bodyPr/>
          <a:lstStyle/>
          <a:p>
            <a:fld id="{BC7791A6-C1F6-4F09-A01F-EAE90D5CCDD0}" type="datetimeFigureOut">
              <a:rPr lang="en-US" smtClean="0"/>
              <a:t>2/3/2021</a:t>
            </a:fld>
            <a:endParaRPr lang="en-US"/>
          </a:p>
        </p:txBody>
      </p:sp>
      <p:sp>
        <p:nvSpPr>
          <p:cNvPr id="5" name="Footer Placeholder 4">
            <a:extLst>
              <a:ext uri="{FF2B5EF4-FFF2-40B4-BE49-F238E27FC236}">
                <a16:creationId xmlns:a16="http://schemas.microsoft.com/office/drawing/2014/main" id="{3A21BAC7-7723-4AF8-A00B-F359D9E90A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C3C379-4021-41FC-BEC8-F546190F2FA2}"/>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7000996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DD79A53-10FA-4BD7-AB75-A521CE4F2FF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349B1EB-ACCF-40A0-94B6-BAB1DA46CDB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BD8F155-48BF-48D2-9F3A-088BAD4334B5}"/>
              </a:ext>
            </a:extLst>
          </p:cNvPr>
          <p:cNvSpPr>
            <a:spLocks noGrp="1"/>
          </p:cNvSpPr>
          <p:nvPr>
            <p:ph type="dt" sz="half" idx="10"/>
          </p:nvPr>
        </p:nvSpPr>
        <p:spPr/>
        <p:txBody>
          <a:bodyPr/>
          <a:lstStyle/>
          <a:p>
            <a:fld id="{BC7791A6-C1F6-4F09-A01F-EAE90D5CCDD0}" type="datetimeFigureOut">
              <a:rPr lang="en-US" smtClean="0"/>
              <a:t>2/3/2021</a:t>
            </a:fld>
            <a:endParaRPr lang="en-US"/>
          </a:p>
        </p:txBody>
      </p:sp>
      <p:sp>
        <p:nvSpPr>
          <p:cNvPr id="5" name="Footer Placeholder 4">
            <a:extLst>
              <a:ext uri="{FF2B5EF4-FFF2-40B4-BE49-F238E27FC236}">
                <a16:creationId xmlns:a16="http://schemas.microsoft.com/office/drawing/2014/main" id="{9EEE9492-9244-495C-B736-EAEF10EE896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C48AB28-5614-41AC-B798-972F1CEAA6D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31373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5709516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07626394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3886578-FEC5-4C67-929C-B051091D8CB7}"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7135711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3886578-FEC5-4C67-929C-B051091D8CB7}" type="datetimeFigureOut">
              <a:rPr lang="en-GB" smtClean="0"/>
              <a:t>03/02/2021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99095029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3886578-FEC5-4C67-929C-B051091D8CB7}" type="datetimeFigureOut">
              <a:rPr lang="en-GB" smtClean="0"/>
              <a:t>03/02/2021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67651308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3886578-FEC5-4C67-929C-B051091D8CB7}" type="datetimeFigureOut">
              <a:rPr lang="en-GB" smtClean="0"/>
              <a:t>03/02/2021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33584234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3886578-FEC5-4C67-929C-B051091D8CB7}" type="datetimeFigureOut">
              <a:rPr lang="en-GB" smtClean="0"/>
              <a:t>03/02/2021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18830626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03/02/2021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58732757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03/02/2021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643854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63901200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502610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8D65CC5-1AC1-4E3D-9355-2147AE836F7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84D9BED-0822-429D-96ED-7C477E67E8B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CB9279B-B44B-4A5B-BFFD-5AB52C09DAF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7791A6-C1F6-4F09-A01F-EAE90D5CCDD0}" type="datetimeFigureOut">
              <a:rPr lang="en-US" smtClean="0"/>
              <a:t>2/3/2021</a:t>
            </a:fld>
            <a:endParaRPr lang="en-US"/>
          </a:p>
        </p:txBody>
      </p:sp>
      <p:sp>
        <p:nvSpPr>
          <p:cNvPr id="5" name="Footer Placeholder 4">
            <a:extLst>
              <a:ext uri="{FF2B5EF4-FFF2-40B4-BE49-F238E27FC236}">
                <a16:creationId xmlns:a16="http://schemas.microsoft.com/office/drawing/2014/main" id="{480F673E-08E5-481C-9BC2-5BC053EA173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B62F6C1-D621-474B-B7A5-757F4286737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4DD582-5C4D-4E35-970A-B38A8B62882B}" type="slidenum">
              <a:rPr lang="en-US" smtClean="0"/>
              <a:t>‹#›</a:t>
            </a:fld>
            <a:endParaRPr lang="en-US"/>
          </a:p>
        </p:txBody>
      </p:sp>
    </p:spTree>
    <p:extLst>
      <p:ext uri="{BB962C8B-B14F-4D97-AF65-F5344CB8AC3E}">
        <p14:creationId xmlns:p14="http://schemas.microsoft.com/office/powerpoint/2010/main" val="26832610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886578-FEC5-4C67-929C-B051091D8CB7}" type="datetimeFigureOut">
              <a:rPr lang="en-GB" smtClean="0"/>
              <a:t>03/02/2021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551D85-DA47-4B73-9FE4-B2C27DEB434F}" type="slidenum">
              <a:rPr lang="en-GB" smtClean="0"/>
              <a:t>‹#›</a:t>
            </a:fld>
            <a:endParaRPr lang="en-GB"/>
          </a:p>
        </p:txBody>
      </p:sp>
    </p:spTree>
    <p:extLst>
      <p:ext uri="{BB962C8B-B14F-4D97-AF65-F5344CB8AC3E}">
        <p14:creationId xmlns:p14="http://schemas.microsoft.com/office/powerpoint/2010/main" val="409907866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hyperlink" Target="http://www.pngall.com/sunshine-png" TargetMode="External"/><Relationship Id="rId3" Type="http://schemas.openxmlformats.org/officeDocument/2006/relationships/hyperlink" Target="http://junior1.cumbresblogs.com/2014/02/25/welcome-to-junior-1-2/" TargetMode="External"/><Relationship Id="rId7" Type="http://schemas.openxmlformats.org/officeDocument/2006/relationships/image" Target="../media/image4.png"/><Relationship Id="rId2" Type="http://schemas.openxmlformats.org/officeDocument/2006/relationships/image" Target="../media/image2.jpg"/><Relationship Id="rId1" Type="http://schemas.openxmlformats.org/officeDocument/2006/relationships/slideLayout" Target="../slideLayouts/slideLayout2.xml"/><Relationship Id="rId6" Type="http://schemas.openxmlformats.org/officeDocument/2006/relationships/hyperlink" Target="https://pixabay.com/en/rainbow-default-colors-948520/" TargetMode="External"/><Relationship Id="rId5" Type="http://schemas.openxmlformats.org/officeDocument/2006/relationships/image" Target="../media/image3.png"/><Relationship Id="rId4" Type="http://schemas.openxmlformats.org/officeDocument/2006/relationships/hyperlink" Target="https://vimeo.com/492195871"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hyperlink" Target="https://pixabay.com/en/rainbow-default-colors-948520/" TargetMode="External"/><Relationship Id="rId2" Type="http://schemas.openxmlformats.org/officeDocument/2006/relationships/image" Target="../media/image3.png"/><Relationship Id="rId1" Type="http://schemas.openxmlformats.org/officeDocument/2006/relationships/slideLayout" Target="../slideLayouts/slideLayout6.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6.xml"/><Relationship Id="rId4" Type="http://schemas.openxmlformats.org/officeDocument/2006/relationships/hyperlink" Target="http://www.pngall.com/sunshine-png"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hyperlink" Target="https://tscpl.org/kids-library/parents"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hyperlink" Target="https://tscpl.org/kids-library/parents"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hyperlink" Target="https://tscpl.org/kids-library/parents"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neophilosophical.blogspot.com/2013/01/an-ethical-solution-to-terminal-problem.html" TargetMode="External"/><Relationship Id="rId2" Type="http://schemas.openxmlformats.org/officeDocument/2006/relationships/image" Target="../media/image12.jp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hyperlink" Target="https://creativecommons.org/licenses/by/3.0/"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hyperlink" Target="https://pixabay.com/en/rainbow-default-colors-948520/"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hyperlink" Target="http://www.pngall.com/sunshine-png"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nearemmaus.wordpress.com/2009/05/08/the-fruit-of-the-spirit-in-galatians-522-23-love/" TargetMode="External"/><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5.png"/><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s://vimeo.com/492195871"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6.xml"/><Relationship Id="rId4" Type="http://schemas.openxmlformats.org/officeDocument/2006/relationships/image" Target="../media/image22.png"/></Relationships>
</file>

<file path=ppt/slides/_rels/slide18.xml.rels><?xml version="1.0" encoding="UTF-8" standalone="yes"?>
<Relationships xmlns="http://schemas.openxmlformats.org/package/2006/relationships"><Relationship Id="rId3" Type="http://schemas.openxmlformats.org/officeDocument/2006/relationships/hyperlink" Target="https://myfabfinance.com/a-frugal-moms-guide-to-healthy-eating-on-a-budget/" TargetMode="External"/><Relationship Id="rId2" Type="http://schemas.openxmlformats.org/officeDocument/2006/relationships/image" Target="../media/image23.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 Id="rId4" Type="http://schemas.openxmlformats.org/officeDocument/2006/relationships/hyperlink" Target="https://es.wikipedia.org/wiki/El_gato_en_el_sombrero"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A2B00-1D4F-47A1-9B7A-E8D1ED3E847D}"/>
              </a:ext>
            </a:extLst>
          </p:cNvPr>
          <p:cNvSpPr>
            <a:spLocks noGrp="1"/>
          </p:cNvSpPr>
          <p:nvPr>
            <p:ph type="title"/>
          </p:nvPr>
        </p:nvSpPr>
        <p:spPr>
          <a:xfrm>
            <a:off x="838200" y="0"/>
            <a:ext cx="10515600" cy="1325563"/>
          </a:xfrm>
        </p:spPr>
        <p:txBody>
          <a:bodyPr>
            <a:normAutofit/>
          </a:bodyPr>
          <a:lstStyle/>
          <a:p>
            <a:pPr algn="ctr"/>
            <a:r>
              <a:rPr lang="en-GB" dirty="0">
                <a:solidFill>
                  <a:srgbClr val="FF0000"/>
                </a:solidFill>
                <a:latin typeface="Comic Sans MS" panose="030F0702030302020204" pitchFamily="66" charset="0"/>
              </a:rPr>
              <a:t>    Thursday 4</a:t>
            </a:r>
            <a:r>
              <a:rPr lang="en-GB" baseline="30000" dirty="0">
                <a:solidFill>
                  <a:srgbClr val="FF0000"/>
                </a:solidFill>
                <a:latin typeface="Comic Sans MS" panose="030F0702030302020204" pitchFamily="66" charset="0"/>
              </a:rPr>
              <a:t>th</a:t>
            </a:r>
            <a:r>
              <a:rPr lang="en-GB" dirty="0">
                <a:solidFill>
                  <a:srgbClr val="FF0000"/>
                </a:solidFill>
                <a:latin typeface="Comic Sans MS" panose="030F0702030302020204" pitchFamily="66" charset="0"/>
              </a:rPr>
              <a:t> February 2021</a:t>
            </a:r>
            <a:endParaRPr lang="en-US" dirty="0">
              <a:solidFill>
                <a:srgbClr val="FF0000"/>
              </a:solidFill>
              <a:latin typeface="Comic Sans MS" panose="030F0702030302020204" pitchFamily="66" charset="0"/>
            </a:endParaRPr>
          </a:p>
        </p:txBody>
      </p:sp>
      <p:pic>
        <p:nvPicPr>
          <p:cNvPr id="13" name="Content Placeholder 12">
            <a:extLst>
              <a:ext uri="{FF2B5EF4-FFF2-40B4-BE49-F238E27FC236}">
                <a16:creationId xmlns:a16="http://schemas.microsoft.com/office/drawing/2014/main" id="{25063F14-EC45-424B-B9DA-A5E245612ECA}"/>
              </a:ext>
            </a:extLst>
          </p:cNvPr>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a:xfrm>
            <a:off x="2750106" y="1071562"/>
            <a:ext cx="6953964" cy="4129088"/>
          </a:xfrm>
          <a:prstGeom prst="rect">
            <a:avLst/>
          </a:prstGeom>
        </p:spPr>
      </p:pic>
      <p:sp>
        <p:nvSpPr>
          <p:cNvPr id="5" name="TextBox 4">
            <a:extLst>
              <a:ext uri="{FF2B5EF4-FFF2-40B4-BE49-F238E27FC236}">
                <a16:creationId xmlns:a16="http://schemas.microsoft.com/office/drawing/2014/main" id="{239B12FD-C64D-4DB4-AB12-AF7FDAD3F008}"/>
              </a:ext>
            </a:extLst>
          </p:cNvPr>
          <p:cNvSpPr txBox="1"/>
          <p:nvPr/>
        </p:nvSpPr>
        <p:spPr>
          <a:xfrm>
            <a:off x="4758690" y="4277320"/>
            <a:ext cx="3257550" cy="923330"/>
          </a:xfrm>
          <a:prstGeom prst="rect">
            <a:avLst/>
          </a:prstGeom>
          <a:noFill/>
        </p:spPr>
        <p:txBody>
          <a:bodyPr wrap="square" rtlCol="0">
            <a:spAutoFit/>
          </a:bodyPr>
          <a:lstStyle/>
          <a:p>
            <a:r>
              <a:rPr lang="en-GB" sz="5400" b="1" dirty="0">
                <a:solidFill>
                  <a:srgbClr val="FFC000"/>
                </a:solidFill>
                <a:latin typeface="Comic Sans MS" panose="030F0702030302020204" pitchFamily="66" charset="0"/>
              </a:rPr>
              <a:t>Arthur</a:t>
            </a:r>
            <a:endParaRPr lang="en-US" sz="5400" b="1" dirty="0">
              <a:solidFill>
                <a:srgbClr val="FFC000"/>
              </a:solidFill>
              <a:latin typeface="Comic Sans MS" panose="030F0702030302020204" pitchFamily="66" charset="0"/>
            </a:endParaRPr>
          </a:p>
        </p:txBody>
      </p:sp>
    </p:spTree>
    <p:extLst>
      <p:ext uri="{BB962C8B-B14F-4D97-AF65-F5344CB8AC3E}">
        <p14:creationId xmlns:p14="http://schemas.microsoft.com/office/powerpoint/2010/main" val="21039581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A2B00-1D4F-47A1-9B7A-E8D1ED3E847D}"/>
              </a:ext>
            </a:extLst>
          </p:cNvPr>
          <p:cNvSpPr>
            <a:spLocks noGrp="1"/>
          </p:cNvSpPr>
          <p:nvPr>
            <p:ph type="title"/>
          </p:nvPr>
        </p:nvSpPr>
        <p:spPr>
          <a:xfrm>
            <a:off x="838200" y="365125"/>
            <a:ext cx="10515600" cy="1325563"/>
          </a:xfrm>
        </p:spPr>
        <p:txBody>
          <a:bodyPr>
            <a:normAutofit/>
          </a:bodyPr>
          <a:lstStyle/>
          <a:p>
            <a:pPr algn="ctr"/>
            <a:r>
              <a:rPr lang="en-GB" dirty="0">
                <a:solidFill>
                  <a:srgbClr val="FF0000"/>
                </a:solidFill>
                <a:latin typeface="Comic Sans MS" panose="030F0702030302020204" pitchFamily="66" charset="0"/>
              </a:rPr>
              <a:t>    Thursday 4</a:t>
            </a:r>
            <a:r>
              <a:rPr lang="en-GB" baseline="30000" dirty="0">
                <a:solidFill>
                  <a:srgbClr val="FF0000"/>
                </a:solidFill>
                <a:latin typeface="Comic Sans MS" panose="030F0702030302020204" pitchFamily="66" charset="0"/>
              </a:rPr>
              <a:t>th</a:t>
            </a:r>
            <a:r>
              <a:rPr lang="en-GB" dirty="0">
                <a:solidFill>
                  <a:srgbClr val="FF0000"/>
                </a:solidFill>
                <a:latin typeface="Comic Sans MS" panose="030F0702030302020204" pitchFamily="66" charset="0"/>
              </a:rPr>
              <a:t> February 2021</a:t>
            </a:r>
            <a:endParaRPr lang="en-US" dirty="0">
              <a:solidFill>
                <a:srgbClr val="FF0000"/>
              </a:solidFill>
              <a:latin typeface="Comic Sans MS" panose="030F0702030302020204" pitchFamily="66" charset="0"/>
            </a:endParaRPr>
          </a:p>
        </p:txBody>
      </p:sp>
      <p:sp useBgFill="1">
        <p:nvSpPr>
          <p:cNvPr id="7" name="Content Placeholder 6">
            <a:extLst>
              <a:ext uri="{FF2B5EF4-FFF2-40B4-BE49-F238E27FC236}">
                <a16:creationId xmlns:a16="http://schemas.microsoft.com/office/drawing/2014/main" id="{D96FBEBA-9AC9-4A5C-BEA2-A58CBDDB13A1}"/>
              </a:ext>
            </a:extLst>
          </p:cNvPr>
          <p:cNvSpPr>
            <a:spLocks noGrp="1"/>
          </p:cNvSpPr>
          <p:nvPr>
            <p:ph idx="1"/>
          </p:nvPr>
        </p:nvSpPr>
        <p:spPr>
          <a:xfrm>
            <a:off x="554182" y="1514148"/>
            <a:ext cx="11430000" cy="2339885"/>
          </a:xfrm>
        </p:spPr>
        <p:txBody>
          <a:bodyPr>
            <a:noAutofit/>
          </a:bodyPr>
          <a:lstStyle/>
          <a:p>
            <a:pPr marL="0" indent="0">
              <a:buNone/>
            </a:pPr>
            <a:endParaRPr lang="en-GB" sz="2400" i="1" dirty="0">
              <a:solidFill>
                <a:srgbClr val="FFC000"/>
              </a:solidFill>
              <a:latin typeface="Comic Sans MS" panose="030F0702030302020204" pitchFamily="66" charset="0"/>
            </a:endParaRPr>
          </a:p>
          <a:p>
            <a:pPr marL="0" indent="0">
              <a:buNone/>
            </a:pPr>
            <a:r>
              <a:rPr lang="en-GB" sz="2400" i="1" dirty="0">
                <a:solidFill>
                  <a:srgbClr val="FFC000"/>
                </a:solidFill>
                <a:latin typeface="Comic Sans MS" panose="030F0702030302020204" pitchFamily="66" charset="0"/>
              </a:rPr>
              <a:t>For RWI you will need to be able to see a copy of the words for the Spelling Quiz. For maths you need to be able to see a copy of the White Rose worksheet, 2 tens frames and counters and the Have a Go! sheet.</a:t>
            </a:r>
            <a:endParaRPr lang="en-US" i="1" dirty="0">
              <a:solidFill>
                <a:srgbClr val="FFC000"/>
              </a:solidFill>
              <a:latin typeface="Comic Sans MS" panose="030F0702030302020204" pitchFamily="66" charset="0"/>
            </a:endParaRPr>
          </a:p>
        </p:txBody>
      </p:sp>
      <p:pic>
        <p:nvPicPr>
          <p:cNvPr id="9" name="Picture 8">
            <a:extLst>
              <a:ext uri="{FF2B5EF4-FFF2-40B4-BE49-F238E27FC236}">
                <a16:creationId xmlns:a16="http://schemas.microsoft.com/office/drawing/2014/main" id="{098EE43A-AB39-475C-9DA5-A4F9EE2D2349}"/>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77393" y="365125"/>
            <a:ext cx="1434433" cy="1054860"/>
          </a:xfrm>
          <a:prstGeom prst="rect">
            <a:avLst/>
          </a:prstGeom>
        </p:spPr>
      </p:pic>
      <p:graphicFrame>
        <p:nvGraphicFramePr>
          <p:cNvPr id="3" name="Table 2">
            <a:extLst>
              <a:ext uri="{FF2B5EF4-FFF2-40B4-BE49-F238E27FC236}">
                <a16:creationId xmlns:a16="http://schemas.microsoft.com/office/drawing/2014/main" id="{E77CD542-F53E-4CE5-B7B0-BFC1602571BB}"/>
              </a:ext>
            </a:extLst>
          </p:cNvPr>
          <p:cNvGraphicFramePr>
            <a:graphicFrameLocks noGrp="1"/>
          </p:cNvGraphicFramePr>
          <p:nvPr>
            <p:extLst>
              <p:ext uri="{D42A27DB-BD31-4B8C-83A1-F6EECF244321}">
                <p14:modId xmlns:p14="http://schemas.microsoft.com/office/powerpoint/2010/main" val="2864404577"/>
              </p:ext>
            </p:extLst>
          </p:nvPr>
        </p:nvGraphicFramePr>
        <p:xfrm>
          <a:off x="838200" y="4046513"/>
          <a:ext cx="10245439" cy="2105891"/>
        </p:xfrm>
        <a:graphic>
          <a:graphicData uri="http://schemas.openxmlformats.org/drawingml/2006/table">
            <a:tbl>
              <a:tblPr firstRow="1" bandRow="1">
                <a:tableStyleId>{5C22544A-7EE6-4342-B048-85BDC9FD1C3A}</a:tableStyleId>
              </a:tblPr>
              <a:tblGrid>
                <a:gridCol w="853787">
                  <a:extLst>
                    <a:ext uri="{9D8B030D-6E8A-4147-A177-3AD203B41FA5}">
                      <a16:colId xmlns:a16="http://schemas.microsoft.com/office/drawing/2014/main" val="1057356747"/>
                    </a:ext>
                  </a:extLst>
                </a:gridCol>
                <a:gridCol w="1451071">
                  <a:extLst>
                    <a:ext uri="{9D8B030D-6E8A-4147-A177-3AD203B41FA5}">
                      <a16:colId xmlns:a16="http://schemas.microsoft.com/office/drawing/2014/main" val="2036603641"/>
                    </a:ext>
                  </a:extLst>
                </a:gridCol>
                <a:gridCol w="1492592">
                  <a:extLst>
                    <a:ext uri="{9D8B030D-6E8A-4147-A177-3AD203B41FA5}">
                      <a16:colId xmlns:a16="http://schemas.microsoft.com/office/drawing/2014/main" val="3670510117"/>
                    </a:ext>
                  </a:extLst>
                </a:gridCol>
                <a:gridCol w="298518">
                  <a:extLst>
                    <a:ext uri="{9D8B030D-6E8A-4147-A177-3AD203B41FA5}">
                      <a16:colId xmlns:a16="http://schemas.microsoft.com/office/drawing/2014/main" val="853626756"/>
                    </a:ext>
                  </a:extLst>
                </a:gridCol>
                <a:gridCol w="2340383">
                  <a:extLst>
                    <a:ext uri="{9D8B030D-6E8A-4147-A177-3AD203B41FA5}">
                      <a16:colId xmlns:a16="http://schemas.microsoft.com/office/drawing/2014/main" val="1405776208"/>
                    </a:ext>
                  </a:extLst>
                </a:gridCol>
                <a:gridCol w="322399">
                  <a:extLst>
                    <a:ext uri="{9D8B030D-6E8A-4147-A177-3AD203B41FA5}">
                      <a16:colId xmlns:a16="http://schemas.microsoft.com/office/drawing/2014/main" val="3688789344"/>
                    </a:ext>
                  </a:extLst>
                </a:gridCol>
                <a:gridCol w="1623939">
                  <a:extLst>
                    <a:ext uri="{9D8B030D-6E8A-4147-A177-3AD203B41FA5}">
                      <a16:colId xmlns:a16="http://schemas.microsoft.com/office/drawing/2014/main" val="1246538563"/>
                    </a:ext>
                  </a:extLst>
                </a:gridCol>
                <a:gridCol w="859732">
                  <a:extLst>
                    <a:ext uri="{9D8B030D-6E8A-4147-A177-3AD203B41FA5}">
                      <a16:colId xmlns:a16="http://schemas.microsoft.com/office/drawing/2014/main" val="1958461331"/>
                    </a:ext>
                  </a:extLst>
                </a:gridCol>
                <a:gridCol w="1003018">
                  <a:extLst>
                    <a:ext uri="{9D8B030D-6E8A-4147-A177-3AD203B41FA5}">
                      <a16:colId xmlns:a16="http://schemas.microsoft.com/office/drawing/2014/main" val="3074184855"/>
                    </a:ext>
                  </a:extLst>
                </a:gridCol>
              </a:tblGrid>
              <a:tr h="553810">
                <a:tc>
                  <a:txBody>
                    <a:bodyPr/>
                    <a:lstStyle/>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phonics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RWI</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8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maths – White Rose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Vimeo link and worksheet</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8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afternoon</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2:45</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assembly via email</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time to share a book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46843503"/>
                  </a:ext>
                </a:extLst>
              </a:tr>
              <a:tr h="1552081">
                <a:tc>
                  <a:txBody>
                    <a:bodyPr/>
                    <a:lstStyle/>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9am On-line registration</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p>
                    <a:p>
                      <a:pPr marL="0" marR="0" algn="ctr">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Rainbow Group</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346075" marR="0" indent="-346075"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oy – toy for a    boy</a:t>
                      </a:r>
                    </a:p>
                    <a:p>
                      <a:pPr marL="0" marR="0" algn="ctr">
                        <a:lnSpc>
                          <a:spcPct val="107000"/>
                        </a:lnSpc>
                        <a:spcBef>
                          <a:spcPts val="0"/>
                        </a:spcBef>
                        <a:spcAft>
                          <a:spcPts val="0"/>
                        </a:spcAft>
                      </a:pP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Sunshine Group</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346075" marR="0" indent="-290513" algn="l" defTabSz="973138">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dirty="0" err="1">
                          <a:effectLst/>
                          <a:latin typeface="Comic Sans MS" panose="030F0702030302020204" pitchFamily="66" charset="0"/>
                          <a:ea typeface="Calibri" panose="020F0502020204030204" pitchFamily="34" charset="0"/>
                          <a:cs typeface="Times New Roman" panose="02020603050405020304" pitchFamily="18" charset="0"/>
                        </a:rPr>
                        <a:t>er</a:t>
                      </a:r>
                      <a:r>
                        <a:rPr lang="en-US" sz="1000" dirty="0">
                          <a:effectLst/>
                          <a:latin typeface="Comic Sans MS" panose="030F0702030302020204" pitchFamily="66" charset="0"/>
                          <a:ea typeface="Calibri" panose="020F0502020204030204" pitchFamily="34" charset="0"/>
                          <a:cs typeface="Times New Roman" panose="02020603050405020304" pitchFamily="18" charset="0"/>
                        </a:rPr>
                        <a:t> – better  letter</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p>
                    <a:p>
                      <a:pPr marL="0" marR="0" lvl="0" indent="0" algn="l" defTabSz="914400" rtl="0" eaLnBrk="1" fontAlgn="auto" latinLnBrk="0" hangingPunct="1">
                        <a:lnSpc>
                          <a:spcPct val="107000"/>
                        </a:lnSpc>
                        <a:spcBef>
                          <a:spcPts val="0"/>
                        </a:spcBef>
                        <a:spcAft>
                          <a:spcPts val="0"/>
                        </a:spcAft>
                        <a:buClrTx/>
                        <a:buSzTx/>
                        <a:buFontTx/>
                        <a:buNone/>
                        <a:tabLst/>
                        <a:defRPr/>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dirty="0">
                          <a:solidFill>
                            <a:srgbClr val="7030A0"/>
                          </a:solidFill>
                          <a:effectLst/>
                          <a:latin typeface="Comic Sans MS" panose="030F0702030302020204" pitchFamily="66" charset="0"/>
                          <a:ea typeface="Calibri" panose="020F0502020204030204" pitchFamily="34" charset="0"/>
                          <a:cs typeface="Times New Roman" panose="02020603050405020304" pitchFamily="18" charset="0"/>
                        </a:rPr>
                        <a:t>Ken’s Cap</a:t>
                      </a:r>
                    </a:p>
                    <a:p>
                      <a:pPr marL="0" marR="0" lvl="0" indent="0" algn="l" defTabSz="914400" rtl="0" eaLnBrk="1" fontAlgn="auto" latinLnBrk="0" hangingPunct="1">
                        <a:lnSpc>
                          <a:spcPct val="107000"/>
                        </a:lnSpc>
                        <a:spcBef>
                          <a:spcPts val="0"/>
                        </a:spcBef>
                        <a:spcAft>
                          <a:spcPts val="0"/>
                        </a:spcAft>
                        <a:buClrTx/>
                        <a:buSzTx/>
                        <a:buFontTx/>
                        <a:buNone/>
                        <a:tabLst/>
                        <a:defRPr/>
                      </a:pPr>
                      <a:endParaRPr lang="en-GB"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lang="en-GB"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dirty="0">
                          <a:solidFill>
                            <a:schemeClr val="accent2"/>
                          </a:solidFill>
                          <a:effectLst/>
                          <a:latin typeface="Comic Sans MS" panose="030F0702030302020204" pitchFamily="66" charset="0"/>
                          <a:ea typeface="Calibri" panose="020F0502020204030204" pitchFamily="34" charset="0"/>
                          <a:cs typeface="Times New Roman" panose="02020603050405020304" pitchFamily="18" charset="0"/>
                        </a:rPr>
                        <a:t>Playday</a:t>
                      </a:r>
                      <a:endParaRPr lang="en-US" sz="1000" dirty="0">
                        <a:solidFill>
                          <a:schemeClr val="accent2"/>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-Speed Sounds</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-Red and Green words</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-Read story</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-Build a Sentence</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71755" marR="71755" algn="ctr">
                        <a:lnSpc>
                          <a:spcPct val="107000"/>
                        </a:lnSpc>
                        <a:spcBef>
                          <a:spcPts val="0"/>
                        </a:spcBef>
                        <a:spcAft>
                          <a:spcPts val="0"/>
                        </a:spcAft>
                      </a:pPr>
                      <a:r>
                        <a:rPr lang="en-US" sz="10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BREAK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800"/>
                        </a:spcAft>
                      </a:pPr>
                      <a:endParaRPr lang="en-US" sz="8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800" dirty="0">
                          <a:effectLst/>
                          <a:latin typeface="Comic Sans MS" panose="030F0702030302020204" pitchFamily="66" charset="0"/>
                          <a:ea typeface="Calibri" panose="020F0502020204030204" pitchFamily="34" charset="0"/>
                          <a:cs typeface="Times New Roman" panose="02020603050405020304" pitchFamily="18" charset="0"/>
                        </a:rPr>
                        <a:t>Add by Making 10</a:t>
                      </a:r>
                    </a:p>
                    <a:p>
                      <a:pPr marL="0" marR="0" algn="ctr">
                        <a:lnSpc>
                          <a:spcPct val="107000"/>
                        </a:lnSpc>
                        <a:spcBef>
                          <a:spcPts val="0"/>
                        </a:spcBef>
                        <a:spcAft>
                          <a:spcPts val="800"/>
                        </a:spcAft>
                      </a:pPr>
                      <a:r>
                        <a:rPr lang="en-US" sz="900" u="sng" kern="1200" dirty="0">
                          <a:solidFill>
                            <a:schemeClr val="dk1"/>
                          </a:solidFill>
                          <a:effectLst/>
                          <a:latin typeface="Comic Sans MS" panose="030F0702030302020204" pitchFamily="66" charset="0"/>
                          <a:ea typeface="+mn-ea"/>
                          <a:cs typeface="+mn-cs"/>
                          <a:hlinkClick r:id="rId4"/>
                        </a:rPr>
                        <a:t>https://vimeo.com/492195871</a:t>
                      </a:r>
                      <a:endParaRPr lang="en-US" sz="900" u="sng" kern="1200" dirty="0">
                        <a:solidFill>
                          <a:schemeClr val="dk1"/>
                        </a:solidFill>
                        <a:effectLst/>
                        <a:latin typeface="Comic Sans MS" panose="030F0702030302020204" pitchFamily="66" charset="0"/>
                        <a:ea typeface="+mn-ea"/>
                        <a:cs typeface="+mn-cs"/>
                      </a:endParaRPr>
                    </a:p>
                    <a:p>
                      <a:pPr marL="0" marR="0" algn="ctr">
                        <a:lnSpc>
                          <a:spcPct val="107000"/>
                        </a:lnSpc>
                        <a:spcBef>
                          <a:spcPts val="0"/>
                        </a:spcBef>
                        <a:spcAft>
                          <a:spcPts val="800"/>
                        </a:spcAft>
                      </a:pPr>
                      <a:endParaRPr lang="en-GB" sz="900" u="sng" kern="1200" dirty="0">
                        <a:solidFill>
                          <a:schemeClr val="dk1"/>
                        </a:solidFill>
                        <a:effectLst/>
                        <a:latin typeface="Comic Sans MS" panose="030F0702030302020204" pitchFamily="66" charset="0"/>
                        <a:ea typeface="+mn-ea"/>
                        <a:cs typeface="+mn-cs"/>
                      </a:endParaRPr>
                    </a:p>
                    <a:p>
                      <a:pPr marL="0" marR="0" algn="ctr">
                        <a:lnSpc>
                          <a:spcPct val="107000"/>
                        </a:lnSpc>
                        <a:spcBef>
                          <a:spcPts val="0"/>
                        </a:spcBef>
                        <a:spcAft>
                          <a:spcPts val="800"/>
                        </a:spcAft>
                      </a:pPr>
                      <a:r>
                        <a:rPr lang="en-GB" sz="800" u="none" kern="1200" dirty="0">
                          <a:solidFill>
                            <a:schemeClr val="dk1"/>
                          </a:solidFill>
                          <a:effectLst/>
                          <a:latin typeface="Comic Sans MS" panose="030F0702030302020204" pitchFamily="66" charset="0"/>
                          <a:ea typeface="+mn-ea"/>
                          <a:cs typeface="+mn-cs"/>
                        </a:rPr>
                        <a:t>w</a:t>
                      </a:r>
                      <a:r>
                        <a:rPr lang="en-US" sz="800" u="none" kern="1200" dirty="0" err="1">
                          <a:solidFill>
                            <a:schemeClr val="dk1"/>
                          </a:solidFill>
                          <a:effectLst/>
                          <a:latin typeface="Comic Sans MS" panose="030F0702030302020204" pitchFamily="66" charset="0"/>
                          <a:ea typeface="+mn-ea"/>
                          <a:cs typeface="+mn-cs"/>
                        </a:rPr>
                        <a:t>orksheet</a:t>
                      </a:r>
                      <a:endParaRPr lang="en-US" sz="800" u="none" kern="1200" dirty="0">
                        <a:solidFill>
                          <a:schemeClr val="dk1"/>
                        </a:solidFill>
                        <a:effectLst/>
                        <a:latin typeface="Comic Sans MS" panose="030F0702030302020204" pitchFamily="66" charset="0"/>
                        <a:ea typeface="+mn-ea"/>
                        <a:cs typeface="+mn-cs"/>
                      </a:endParaRPr>
                    </a:p>
                    <a:p>
                      <a:pPr marL="0" marR="0" algn="ctr">
                        <a:lnSpc>
                          <a:spcPct val="107000"/>
                        </a:lnSpc>
                        <a:spcBef>
                          <a:spcPts val="0"/>
                        </a:spcBef>
                        <a:spcAft>
                          <a:spcPts val="800"/>
                        </a:spcAft>
                      </a:pPr>
                      <a:r>
                        <a:rPr lang="en-US" sz="8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71755" marR="71755" algn="ctr">
                        <a:lnSpc>
                          <a:spcPct val="107000"/>
                        </a:lnSpc>
                        <a:spcBef>
                          <a:spcPts val="0"/>
                        </a:spcBef>
                        <a:spcAft>
                          <a:spcPts val="0"/>
                        </a:spcAft>
                      </a:pPr>
                      <a:r>
                        <a:rPr lang="en-US" sz="10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LUNCH</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GB"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Screen Free Afternoon</a:t>
                      </a:r>
                    </a:p>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b="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Screen free activities</a:t>
                      </a:r>
                      <a:endParaRPr lang="en-US" sz="1000" b="0" u="none"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Mark Harrington</a:t>
                      </a:r>
                      <a:endParaRPr lang="en-US" sz="10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Reading Time</a:t>
                      </a:r>
                      <a:endParaRPr lang="en-US" sz="1000" b="1" u="none"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65155871"/>
                  </a:ext>
                </a:extLst>
              </a:tr>
            </a:tbl>
          </a:graphicData>
        </a:graphic>
      </p:graphicFrame>
      <p:pic>
        <p:nvPicPr>
          <p:cNvPr id="8" name="Picture 7">
            <a:extLst>
              <a:ext uri="{FF2B5EF4-FFF2-40B4-BE49-F238E27FC236}">
                <a16:creationId xmlns:a16="http://schemas.microsoft.com/office/drawing/2014/main" id="{56C73C03-F11D-4CF6-B777-B04730B67123}"/>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820535" y="4841496"/>
            <a:ext cx="219075" cy="106680"/>
          </a:xfrm>
          <a:prstGeom prst="rect">
            <a:avLst/>
          </a:prstGeom>
        </p:spPr>
      </p:pic>
      <p:pic>
        <p:nvPicPr>
          <p:cNvPr id="10" name="Picture 9">
            <a:extLst>
              <a:ext uri="{FF2B5EF4-FFF2-40B4-BE49-F238E27FC236}">
                <a16:creationId xmlns:a16="http://schemas.microsoft.com/office/drawing/2014/main" id="{455759E2-5C1F-490C-97B4-308BB054A767}"/>
              </a:ext>
            </a:extLst>
          </p:cNvPr>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1863358" y="5284244"/>
            <a:ext cx="180975" cy="184785"/>
          </a:xfrm>
          <a:prstGeom prst="rect">
            <a:avLst/>
          </a:prstGeom>
        </p:spPr>
      </p:pic>
      <p:pic>
        <p:nvPicPr>
          <p:cNvPr id="11" name="Picture 10">
            <a:extLst>
              <a:ext uri="{FF2B5EF4-FFF2-40B4-BE49-F238E27FC236}">
                <a16:creationId xmlns:a16="http://schemas.microsoft.com/office/drawing/2014/main" id="{4EE36050-00A0-47B3-ADE1-C28CBAD4200C}"/>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3288134" y="4832068"/>
            <a:ext cx="219075" cy="106680"/>
          </a:xfrm>
          <a:prstGeom prst="rect">
            <a:avLst/>
          </a:prstGeom>
        </p:spPr>
      </p:pic>
      <p:pic>
        <p:nvPicPr>
          <p:cNvPr id="12" name="Picture 11">
            <a:extLst>
              <a:ext uri="{FF2B5EF4-FFF2-40B4-BE49-F238E27FC236}">
                <a16:creationId xmlns:a16="http://schemas.microsoft.com/office/drawing/2014/main" id="{DAFEB695-8C8C-4E99-AA48-00DA7CB52342}"/>
              </a:ext>
            </a:extLst>
          </p:cNvPr>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3288134" y="5099459"/>
            <a:ext cx="180975" cy="184785"/>
          </a:xfrm>
          <a:prstGeom prst="rect">
            <a:avLst/>
          </a:prstGeom>
        </p:spPr>
      </p:pic>
    </p:spTree>
    <p:extLst>
      <p:ext uri="{BB962C8B-B14F-4D97-AF65-F5344CB8AC3E}">
        <p14:creationId xmlns:p14="http://schemas.microsoft.com/office/powerpoint/2010/main" val="38712668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6E6863-D80F-4AF9-931F-67B46D1E550F}"/>
              </a:ext>
            </a:extLst>
          </p:cNvPr>
          <p:cNvSpPr>
            <a:spLocks noGrp="1"/>
          </p:cNvSpPr>
          <p:nvPr>
            <p:ph type="title"/>
          </p:nvPr>
        </p:nvSpPr>
        <p:spPr>
          <a:xfrm>
            <a:off x="838201" y="545234"/>
            <a:ext cx="10515600" cy="1325563"/>
          </a:xfrm>
        </p:spPr>
        <p:txBody>
          <a:bodyPr>
            <a:normAutofit fontScale="90000"/>
          </a:bodyPr>
          <a:lstStyle/>
          <a:p>
            <a:pPr>
              <a:buFont typeface="Arial" panose="020B0604020202020204" pitchFamily="34" charset="0"/>
              <a:buChar char="•"/>
            </a:pP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r>
              <a:rPr lang="en-GB" sz="4000" u="sng" dirty="0">
                <a:latin typeface="Comic Sans MS" panose="030F0702030302020204" pitchFamily="66" charset="0"/>
              </a:rPr>
              <a:t>RWI</a:t>
            </a:r>
            <a:r>
              <a:rPr lang="en-GB" sz="3200" u="sng" dirty="0">
                <a:latin typeface="Comic Sans MS" panose="030F0702030302020204" pitchFamily="66" charset="0"/>
              </a:rPr>
              <a:t>    </a:t>
            </a:r>
            <a:br>
              <a:rPr lang="en-GB" sz="3200" dirty="0">
                <a:latin typeface="Comic Sans MS" panose="030F0702030302020204" pitchFamily="66" charset="0"/>
              </a:rPr>
            </a:br>
            <a:r>
              <a:rPr lang="en-GB" sz="3600" dirty="0">
                <a:latin typeface="Comic Sans MS" panose="030F0702030302020204" pitchFamily="66" charset="0"/>
              </a:rPr>
              <a:t>Each day for RWI you will need</a:t>
            </a: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600" u="sng" dirty="0">
                <a:latin typeface="Comic Sans MS" panose="030F0702030302020204" pitchFamily="66" charset="0"/>
              </a:rPr>
              <a:t>Rainbow</a:t>
            </a:r>
            <a:r>
              <a:rPr lang="en-GB" sz="3200" u="sng" dirty="0">
                <a:latin typeface="Comic Sans MS" panose="030F0702030302020204" pitchFamily="66" charset="0"/>
              </a:rPr>
              <a:t> Group</a:t>
            </a:r>
            <a:r>
              <a:rPr lang="en-GB" sz="3200" dirty="0">
                <a:latin typeface="Comic Sans MS" panose="030F0702030302020204" pitchFamily="66" charset="0"/>
              </a:rPr>
              <a:t>                       </a:t>
            </a:r>
            <a:r>
              <a:rPr lang="en-GB" sz="3600" u="sng" dirty="0">
                <a:latin typeface="Comic Sans MS" panose="030F0702030302020204" pitchFamily="66" charset="0"/>
              </a:rPr>
              <a:t>Sunshine Group</a:t>
            </a:r>
            <a:br>
              <a:rPr lang="en-GB" sz="3200" u="sng" dirty="0">
                <a:latin typeface="Comic Sans MS" panose="030F0702030302020204" pitchFamily="66" charset="0"/>
              </a:rPr>
            </a:br>
            <a:r>
              <a:rPr lang="en-GB" sz="3200" u="sng" dirty="0">
                <a:latin typeface="Comic Sans MS" panose="030F0702030302020204" pitchFamily="66" charset="0"/>
              </a:rPr>
              <a:t>           </a:t>
            </a: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Ken’s Cap                                  Playday   </a:t>
            </a:r>
            <a:br>
              <a:rPr lang="en-GB" sz="3200" dirty="0">
                <a:latin typeface="Comic Sans MS" panose="030F0702030302020204" pitchFamily="66" charset="0"/>
              </a:rPr>
            </a:br>
            <a:r>
              <a:rPr lang="en-GB" sz="3200" dirty="0">
                <a:latin typeface="Comic Sans MS" panose="030F0702030302020204" pitchFamily="66" charset="0"/>
              </a:rPr>
              <a:t>                     book                                         book</a:t>
            </a:r>
            <a:br>
              <a:rPr lang="en-GB" sz="3200" dirty="0">
                <a:latin typeface="Comic Sans MS" panose="030F0702030302020204" pitchFamily="66" charset="0"/>
              </a:rPr>
            </a:br>
            <a:br>
              <a:rPr lang="en-GB" sz="32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‘Weekly Writing sheet’ RWI (from</a:t>
            </a:r>
            <a:br>
              <a:rPr lang="en-GB" sz="3600" dirty="0">
                <a:latin typeface="Comic Sans MS" panose="030F0702030302020204" pitchFamily="66" charset="0"/>
              </a:rPr>
            </a:br>
            <a:r>
              <a:rPr lang="en-GB" sz="3600" dirty="0">
                <a:latin typeface="Comic Sans MS" panose="030F0702030302020204" pitchFamily="66" charset="0"/>
              </a:rPr>
              <a:t>                        your pack)</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a:t>
            </a:r>
            <a:endParaRPr lang="en-US" sz="3200" dirty="0">
              <a:latin typeface="Comic Sans MS" panose="030F0702030302020204" pitchFamily="66" charset="0"/>
            </a:endParaRPr>
          </a:p>
        </p:txBody>
      </p:sp>
      <p:pic>
        <p:nvPicPr>
          <p:cNvPr id="4" name="Picture 3">
            <a:extLst>
              <a:ext uri="{FF2B5EF4-FFF2-40B4-BE49-F238E27FC236}">
                <a16:creationId xmlns:a16="http://schemas.microsoft.com/office/drawing/2014/main" id="{14B89A3A-66B9-42B2-B337-CCD28E9EE90A}"/>
              </a:ext>
            </a:extLst>
          </p:cNvPr>
          <p:cNvPicPr>
            <a:picLocks noChangeAspect="1"/>
          </p:cNvPicPr>
          <p:nvPr/>
        </p:nvPicPr>
        <p:blipFill>
          <a:blip r:embed="rId2"/>
          <a:stretch>
            <a:fillRect/>
          </a:stretch>
        </p:blipFill>
        <p:spPr>
          <a:xfrm>
            <a:off x="7910945" y="365125"/>
            <a:ext cx="3442854" cy="1089321"/>
          </a:xfrm>
          <a:prstGeom prst="rect">
            <a:avLst/>
          </a:prstGeom>
          <a:solidFill>
            <a:schemeClr val="accent4">
              <a:lumMod val="20000"/>
              <a:lumOff val="80000"/>
            </a:schemeClr>
          </a:solidFill>
        </p:spPr>
      </p:pic>
      <p:pic>
        <p:nvPicPr>
          <p:cNvPr id="5" name="Picture 4">
            <a:extLst>
              <a:ext uri="{FF2B5EF4-FFF2-40B4-BE49-F238E27FC236}">
                <a16:creationId xmlns:a16="http://schemas.microsoft.com/office/drawing/2014/main" id="{FD4AFA3A-9C58-47A2-B4EF-58C05798AEBB}"/>
              </a:ext>
            </a:extLst>
          </p:cNvPr>
          <p:cNvPicPr>
            <a:picLocks noChangeAspect="1"/>
          </p:cNvPicPr>
          <p:nvPr/>
        </p:nvPicPr>
        <p:blipFill>
          <a:blip r:embed="rId3"/>
          <a:stretch>
            <a:fillRect/>
          </a:stretch>
        </p:blipFill>
        <p:spPr>
          <a:xfrm>
            <a:off x="912767" y="4603552"/>
            <a:ext cx="2126672" cy="1381778"/>
          </a:xfrm>
          <a:prstGeom prst="rect">
            <a:avLst/>
          </a:prstGeom>
        </p:spPr>
      </p:pic>
      <p:pic>
        <p:nvPicPr>
          <p:cNvPr id="7" name="Picture 6">
            <a:extLst>
              <a:ext uri="{FF2B5EF4-FFF2-40B4-BE49-F238E27FC236}">
                <a16:creationId xmlns:a16="http://schemas.microsoft.com/office/drawing/2014/main" id="{7C00AA62-6499-4F3E-ABEB-CEA357A0865A}"/>
              </a:ext>
            </a:extLst>
          </p:cNvPr>
          <p:cNvPicPr>
            <a:picLocks noChangeAspect="1"/>
          </p:cNvPicPr>
          <p:nvPr/>
        </p:nvPicPr>
        <p:blipFill>
          <a:blip r:embed="rId4"/>
          <a:stretch>
            <a:fillRect/>
          </a:stretch>
        </p:blipFill>
        <p:spPr>
          <a:xfrm>
            <a:off x="932250" y="2565421"/>
            <a:ext cx="2087707" cy="1471833"/>
          </a:xfrm>
          <a:prstGeom prst="rect">
            <a:avLst/>
          </a:prstGeom>
        </p:spPr>
      </p:pic>
      <p:pic>
        <p:nvPicPr>
          <p:cNvPr id="8" name="Picture 7">
            <a:extLst>
              <a:ext uri="{FF2B5EF4-FFF2-40B4-BE49-F238E27FC236}">
                <a16:creationId xmlns:a16="http://schemas.microsoft.com/office/drawing/2014/main" id="{7BFDB5E7-D2CF-4B3D-8041-877BC5F6AA28}"/>
              </a:ext>
            </a:extLst>
          </p:cNvPr>
          <p:cNvPicPr>
            <a:picLocks noChangeAspect="1"/>
          </p:cNvPicPr>
          <p:nvPr/>
        </p:nvPicPr>
        <p:blipFill>
          <a:blip r:embed="rId5"/>
          <a:stretch>
            <a:fillRect/>
          </a:stretch>
        </p:blipFill>
        <p:spPr>
          <a:xfrm>
            <a:off x="6096000" y="2565421"/>
            <a:ext cx="2126673" cy="1500178"/>
          </a:xfrm>
          <a:prstGeom prst="rect">
            <a:avLst/>
          </a:prstGeom>
        </p:spPr>
      </p:pic>
    </p:spTree>
    <p:extLst>
      <p:ext uri="{BB962C8B-B14F-4D97-AF65-F5344CB8AC3E}">
        <p14:creationId xmlns:p14="http://schemas.microsoft.com/office/powerpoint/2010/main" val="37810414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2154905" y="1057042"/>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Rainbow Group</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r>
              <a:rPr lang="en-GB" sz="6000" dirty="0">
                <a:solidFill>
                  <a:srgbClr val="C00000"/>
                </a:solidFill>
                <a:latin typeface="Comic Sans MS" panose="030F0702030302020204" pitchFamily="66" charset="0"/>
              </a:rPr>
              <a:t>oy – toy for a boy</a:t>
            </a:r>
            <a:endParaRPr lang="en-US" sz="4000" u="sng" dirty="0">
              <a:latin typeface="Comic Sans MS" panose="030F0702030302020204" pitchFamily="66" charset="0"/>
            </a:endParaRPr>
          </a:p>
        </p:txBody>
      </p:sp>
      <p:pic>
        <p:nvPicPr>
          <p:cNvPr id="4" name="Picture 3">
            <a:extLst>
              <a:ext uri="{FF2B5EF4-FFF2-40B4-BE49-F238E27FC236}">
                <a16:creationId xmlns:a16="http://schemas.microsoft.com/office/drawing/2014/main" id="{27A7B2F7-5EE6-4D93-B88E-38EB501D61D9}"/>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573880" y="753035"/>
            <a:ext cx="1162050" cy="552449"/>
          </a:xfrm>
          <a:prstGeom prst="rect">
            <a:avLst/>
          </a:prstGeom>
        </p:spPr>
      </p:pic>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4"/>
          <a:stretch>
            <a:fillRect/>
          </a:stretch>
        </p:blipFill>
        <p:spPr>
          <a:xfrm>
            <a:off x="9445984" y="589453"/>
            <a:ext cx="2263053" cy="716031"/>
          </a:xfrm>
          <a:prstGeom prst="rect">
            <a:avLst/>
          </a:prstGeom>
        </p:spPr>
      </p:pic>
      <p:sp>
        <p:nvSpPr>
          <p:cNvPr id="6" name="TextBox 5">
            <a:extLst>
              <a:ext uri="{FF2B5EF4-FFF2-40B4-BE49-F238E27FC236}">
                <a16:creationId xmlns:a16="http://schemas.microsoft.com/office/drawing/2014/main" id="{0F729ADE-B140-4685-803A-1B45D6DDF565}"/>
              </a:ext>
            </a:extLst>
          </p:cNvPr>
          <p:cNvSpPr txBox="1"/>
          <p:nvPr/>
        </p:nvSpPr>
        <p:spPr>
          <a:xfrm>
            <a:off x="2154905" y="3364344"/>
            <a:ext cx="8248732" cy="2554545"/>
          </a:xfrm>
          <a:prstGeom prst="rect">
            <a:avLst/>
          </a:prstGeom>
          <a:noFill/>
        </p:spPr>
        <p:txBody>
          <a:bodyPr wrap="square" rtlCol="0">
            <a:spAutoFit/>
          </a:bodyPr>
          <a:lstStyle/>
          <a:p>
            <a:r>
              <a:rPr lang="en-GB" sz="3200" dirty="0">
                <a:latin typeface="Comic Sans MS" panose="030F0702030302020204" pitchFamily="66" charset="0"/>
              </a:rPr>
              <a:t>Today we are going to have a very brief start to our phonic session to read through the graphemes and then we will move onto our </a:t>
            </a:r>
            <a:r>
              <a:rPr lang="en-GB" sz="3200" u="sng" dirty="0">
                <a:solidFill>
                  <a:srgbClr val="FF0000"/>
                </a:solidFill>
                <a:latin typeface="Comic Sans MS" panose="030F0702030302020204" pitchFamily="66" charset="0"/>
              </a:rPr>
              <a:t>Spelling Quiz</a:t>
            </a:r>
            <a:r>
              <a:rPr lang="en-GB" sz="3200" dirty="0">
                <a:latin typeface="Comic Sans MS" panose="030F0702030302020204" pitchFamily="66" charset="0"/>
              </a:rPr>
              <a:t>. The words for the quiz are in Thursday’s file.</a:t>
            </a:r>
            <a:endParaRPr lang="en-US" sz="3200" dirty="0">
              <a:latin typeface="Comic Sans MS" panose="030F0702030302020204" pitchFamily="66" charset="0"/>
            </a:endParaRPr>
          </a:p>
        </p:txBody>
      </p:sp>
    </p:spTree>
    <p:extLst>
      <p:ext uri="{BB962C8B-B14F-4D97-AF65-F5344CB8AC3E}">
        <p14:creationId xmlns:p14="http://schemas.microsoft.com/office/powerpoint/2010/main" val="10527438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1611416" y="1116606"/>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Sunshine Group</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r>
              <a:rPr lang="en-GB" sz="6700" dirty="0" err="1">
                <a:solidFill>
                  <a:srgbClr val="C00000"/>
                </a:solidFill>
                <a:latin typeface="Comic Sans MS" panose="030F0702030302020204" pitchFamily="66" charset="0"/>
              </a:rPr>
              <a:t>er</a:t>
            </a:r>
            <a:r>
              <a:rPr lang="en-GB" sz="6700" dirty="0">
                <a:solidFill>
                  <a:srgbClr val="C00000"/>
                </a:solidFill>
                <a:latin typeface="Comic Sans MS" panose="030F0702030302020204" pitchFamily="66" charset="0"/>
              </a:rPr>
              <a:t> – better letter</a:t>
            </a:r>
            <a:endParaRPr lang="en-US" sz="4000" u="sng" dirty="0">
              <a:latin typeface="Comic Sans MS" panose="030F0702030302020204" pitchFamily="66" charset="0"/>
            </a:endParaRPr>
          </a:p>
        </p:txBody>
      </p:sp>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2"/>
          <a:stretch>
            <a:fillRect/>
          </a:stretch>
        </p:blipFill>
        <p:spPr>
          <a:xfrm>
            <a:off x="9445984" y="589453"/>
            <a:ext cx="2263053" cy="716031"/>
          </a:xfrm>
          <a:prstGeom prst="rect">
            <a:avLst/>
          </a:prstGeom>
        </p:spPr>
      </p:pic>
      <p:sp>
        <p:nvSpPr>
          <p:cNvPr id="6" name="TextBox 5">
            <a:extLst>
              <a:ext uri="{FF2B5EF4-FFF2-40B4-BE49-F238E27FC236}">
                <a16:creationId xmlns:a16="http://schemas.microsoft.com/office/drawing/2014/main" id="{0F729ADE-B140-4685-803A-1B45D6DDF565}"/>
              </a:ext>
            </a:extLst>
          </p:cNvPr>
          <p:cNvSpPr txBox="1"/>
          <p:nvPr/>
        </p:nvSpPr>
        <p:spPr>
          <a:xfrm>
            <a:off x="1971634" y="3246413"/>
            <a:ext cx="8248732" cy="2554545"/>
          </a:xfrm>
          <a:prstGeom prst="rect">
            <a:avLst/>
          </a:prstGeom>
          <a:noFill/>
        </p:spPr>
        <p:txBody>
          <a:bodyPr wrap="square" rtlCol="0">
            <a:spAutoFit/>
          </a:bodyPr>
          <a:lstStyle/>
          <a:p>
            <a:r>
              <a:rPr lang="en-GB" sz="3200" dirty="0">
                <a:latin typeface="Comic Sans MS" panose="030F0702030302020204" pitchFamily="66" charset="0"/>
              </a:rPr>
              <a:t>Today we are going to have a very brief start to our phonic session to read through the graphemes and then we will move onto our </a:t>
            </a:r>
            <a:r>
              <a:rPr lang="en-GB" sz="3200" u="sng" dirty="0">
                <a:solidFill>
                  <a:srgbClr val="FF0000"/>
                </a:solidFill>
                <a:latin typeface="Comic Sans MS" panose="030F0702030302020204" pitchFamily="66" charset="0"/>
              </a:rPr>
              <a:t>Spelling Quiz</a:t>
            </a:r>
            <a:r>
              <a:rPr lang="en-GB" sz="3200" dirty="0">
                <a:latin typeface="Comic Sans MS" panose="030F0702030302020204" pitchFamily="66" charset="0"/>
              </a:rPr>
              <a:t>. The words for the quiz are in Thursday’s file.</a:t>
            </a:r>
            <a:endParaRPr lang="en-US" sz="3200" dirty="0">
              <a:latin typeface="Comic Sans MS" panose="030F0702030302020204" pitchFamily="66" charset="0"/>
            </a:endParaRPr>
          </a:p>
        </p:txBody>
      </p:sp>
      <p:pic>
        <p:nvPicPr>
          <p:cNvPr id="7" name="Picture 6">
            <a:extLst>
              <a:ext uri="{FF2B5EF4-FFF2-40B4-BE49-F238E27FC236}">
                <a16:creationId xmlns:a16="http://schemas.microsoft.com/office/drawing/2014/main" id="{90E94E41-02EF-4D0A-8278-3787F109751C}"/>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971634" y="753035"/>
            <a:ext cx="1069124" cy="1033753"/>
          </a:xfrm>
          <a:prstGeom prst="rect">
            <a:avLst/>
          </a:prstGeom>
        </p:spPr>
      </p:pic>
    </p:spTree>
    <p:extLst>
      <p:ext uri="{BB962C8B-B14F-4D97-AF65-F5344CB8AC3E}">
        <p14:creationId xmlns:p14="http://schemas.microsoft.com/office/powerpoint/2010/main" val="26191221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latin typeface="Comic Sans MS" panose="030F0702030302020204" pitchFamily="66" charset="0"/>
              </a:rPr>
              <a:t>Continue with RWI</a:t>
            </a:r>
            <a:endParaRPr lang="en-US" sz="3600"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1202081" y="4151196"/>
            <a:ext cx="6541744" cy="1569660"/>
          </a:xfrm>
          <a:prstGeom prst="rect">
            <a:avLst/>
          </a:prstGeom>
        </p:spPr>
        <p:txBody>
          <a:bodyPr wrap="square">
            <a:spAutoFit/>
          </a:bodyPr>
          <a:lstStyle/>
          <a:p>
            <a:r>
              <a:rPr lang="en-GB" sz="3200" dirty="0">
                <a:solidFill>
                  <a:srgbClr val="FF0000"/>
                </a:solidFill>
                <a:latin typeface="Comic Sans MS" panose="030F0702030302020204" pitchFamily="66" charset="0"/>
              </a:rPr>
              <a:t>Begin by reading the </a:t>
            </a:r>
            <a:r>
              <a:rPr lang="en-GB" sz="3200" u="sng" dirty="0">
                <a:solidFill>
                  <a:srgbClr val="FF0000"/>
                </a:solidFill>
                <a:latin typeface="Comic Sans MS" panose="030F0702030302020204" pitchFamily="66" charset="0"/>
              </a:rPr>
              <a:t>Speed Sounds </a:t>
            </a:r>
            <a:r>
              <a:rPr lang="en-GB" sz="3200" dirty="0">
                <a:solidFill>
                  <a:srgbClr val="FF0000"/>
                </a:solidFill>
                <a:latin typeface="Comic Sans MS" panose="030F0702030302020204" pitchFamily="66" charset="0"/>
              </a:rPr>
              <a:t>to an adult, as you did  yesterday.</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611626" y="4178758"/>
            <a:ext cx="1322950" cy="1699202"/>
          </a:xfrm>
        </p:spPr>
      </p:pic>
      <p:pic>
        <p:nvPicPr>
          <p:cNvPr id="10" name="Picture 9">
            <a:extLst>
              <a:ext uri="{FF2B5EF4-FFF2-40B4-BE49-F238E27FC236}">
                <a16:creationId xmlns:a16="http://schemas.microsoft.com/office/drawing/2014/main" id="{C3B36ED5-57AA-428E-920A-AC8C12A80406}"/>
              </a:ext>
            </a:extLst>
          </p:cNvPr>
          <p:cNvPicPr>
            <a:picLocks noChangeAspect="1"/>
          </p:cNvPicPr>
          <p:nvPr/>
        </p:nvPicPr>
        <p:blipFill>
          <a:blip r:embed="rId5"/>
          <a:stretch>
            <a:fillRect/>
          </a:stretch>
        </p:blipFill>
        <p:spPr>
          <a:xfrm>
            <a:off x="3797877" y="1800738"/>
            <a:ext cx="3012731" cy="2033804"/>
          </a:xfrm>
          <a:prstGeom prst="rect">
            <a:avLst/>
          </a:prstGeom>
        </p:spPr>
      </p:pic>
    </p:spTree>
    <p:extLst>
      <p:ext uri="{BB962C8B-B14F-4D97-AF65-F5344CB8AC3E}">
        <p14:creationId xmlns:p14="http://schemas.microsoft.com/office/powerpoint/2010/main" val="6478823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latin typeface="Comic Sans MS" panose="030F0702030302020204" pitchFamily="66" charset="0"/>
              </a:rPr>
              <a:t>Continue with RWI</a:t>
            </a:r>
            <a:endParaRPr lang="en-US" sz="3600"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988435" y="4406299"/>
            <a:ext cx="6541744" cy="2062103"/>
          </a:xfrm>
          <a:prstGeom prst="rect">
            <a:avLst/>
          </a:prstGeom>
        </p:spPr>
        <p:txBody>
          <a:bodyPr wrap="square">
            <a:spAutoFit/>
          </a:bodyPr>
          <a:lstStyle/>
          <a:p>
            <a:r>
              <a:rPr lang="en-GB" sz="3200" dirty="0">
                <a:solidFill>
                  <a:srgbClr val="FF0000"/>
                </a:solidFill>
                <a:latin typeface="Comic Sans MS" panose="030F0702030302020204" pitchFamily="66" charset="0"/>
              </a:rPr>
              <a:t>After that, you are ready to read through the </a:t>
            </a:r>
            <a:r>
              <a:rPr lang="en-GB" sz="3200" u="sng" dirty="0">
                <a:solidFill>
                  <a:srgbClr val="FF0000"/>
                </a:solidFill>
                <a:latin typeface="Comic Sans MS" panose="030F0702030302020204" pitchFamily="66" charset="0"/>
              </a:rPr>
              <a:t>Speed Words </a:t>
            </a:r>
            <a:r>
              <a:rPr lang="en-GB" sz="3200" dirty="0">
                <a:solidFill>
                  <a:srgbClr val="FF0000"/>
                </a:solidFill>
                <a:latin typeface="Comic Sans MS" panose="030F0702030302020204" pitchFamily="66" charset="0"/>
              </a:rPr>
              <a:t>(on page 15 of your book) to an adult.</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888716" y="4669449"/>
            <a:ext cx="1322950" cy="1699202"/>
          </a:xfrm>
        </p:spPr>
      </p:pic>
      <p:pic>
        <p:nvPicPr>
          <p:cNvPr id="3" name="Picture 2">
            <a:extLst>
              <a:ext uri="{FF2B5EF4-FFF2-40B4-BE49-F238E27FC236}">
                <a16:creationId xmlns:a16="http://schemas.microsoft.com/office/drawing/2014/main" id="{2FE01BC8-BF34-4A92-B80A-9F4A9DAC27CF}"/>
              </a:ext>
            </a:extLst>
          </p:cNvPr>
          <p:cNvPicPr>
            <a:picLocks noChangeAspect="1"/>
          </p:cNvPicPr>
          <p:nvPr/>
        </p:nvPicPr>
        <p:blipFill>
          <a:blip r:embed="rId5"/>
          <a:stretch>
            <a:fillRect/>
          </a:stretch>
        </p:blipFill>
        <p:spPr>
          <a:xfrm>
            <a:off x="2405413" y="2083048"/>
            <a:ext cx="1798476" cy="2158171"/>
          </a:xfrm>
          <a:prstGeom prst="rect">
            <a:avLst/>
          </a:prstGeom>
        </p:spPr>
      </p:pic>
    </p:spTree>
    <p:extLst>
      <p:ext uri="{BB962C8B-B14F-4D97-AF65-F5344CB8AC3E}">
        <p14:creationId xmlns:p14="http://schemas.microsoft.com/office/powerpoint/2010/main" val="21287517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solidFill>
                  <a:prstClr val="black"/>
                </a:solidFill>
                <a:latin typeface="Comic Sans MS" panose="030F0702030302020204" pitchFamily="66" charset="0"/>
              </a:rPr>
              <a:t>Continue with RWI</a:t>
            </a:r>
            <a:endParaRPr lang="en-US"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808326" y="2644170"/>
            <a:ext cx="6541744" cy="3046988"/>
          </a:xfrm>
          <a:prstGeom prst="rect">
            <a:avLst/>
          </a:prstGeom>
        </p:spPr>
        <p:txBody>
          <a:bodyPr wrap="square">
            <a:spAutoFit/>
          </a:bodyPr>
          <a:lstStyle/>
          <a:p>
            <a:r>
              <a:rPr lang="en-GB" sz="3200" dirty="0">
                <a:solidFill>
                  <a:srgbClr val="FF0000"/>
                </a:solidFill>
                <a:latin typeface="Comic Sans MS" panose="030F0702030302020204" pitchFamily="66" charset="0"/>
              </a:rPr>
              <a:t>Once you have read the speed sounds and Speed Words you are ready to read the story to an adult. Remember to think about your expression to make it interesting to listen to. </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654820" y="4349114"/>
            <a:ext cx="1322950" cy="1699202"/>
          </a:xfrm>
        </p:spPr>
      </p:pic>
    </p:spTree>
    <p:extLst>
      <p:ext uri="{BB962C8B-B14F-4D97-AF65-F5344CB8AC3E}">
        <p14:creationId xmlns:p14="http://schemas.microsoft.com/office/powerpoint/2010/main" val="33848552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C0786151-D825-454B-A5AC-839D7CCAE1DD}"/>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727673" y="4807527"/>
            <a:ext cx="2316688" cy="1831707"/>
          </a:xfrm>
          <a:prstGeom prst="rect">
            <a:avLst/>
          </a:prstGeom>
        </p:spPr>
      </p:pic>
      <p:sp>
        <p:nvSpPr>
          <p:cNvPr id="7" name="TextBox 6">
            <a:extLst>
              <a:ext uri="{FF2B5EF4-FFF2-40B4-BE49-F238E27FC236}">
                <a16:creationId xmlns:a16="http://schemas.microsoft.com/office/drawing/2014/main" id="{2F427CBB-2E9E-415C-8C31-E640E9650B8F}"/>
              </a:ext>
            </a:extLst>
          </p:cNvPr>
          <p:cNvSpPr txBox="1"/>
          <p:nvPr/>
        </p:nvSpPr>
        <p:spPr>
          <a:xfrm>
            <a:off x="9196388" y="7094833"/>
            <a:ext cx="2695574" cy="369332"/>
          </a:xfrm>
          <a:prstGeom prst="rect">
            <a:avLst/>
          </a:prstGeom>
          <a:noFill/>
        </p:spPr>
        <p:txBody>
          <a:bodyPr wrap="square" rtlCol="0">
            <a:spAutoFit/>
          </a:bodyPr>
          <a:lstStyle/>
          <a:p>
            <a:r>
              <a:rPr lang="en-US" sz="900">
                <a:hlinkClick r:id="rId3" tooltip="http://neophilosophical.blogspot.com/2013/01/an-ethical-solution-to-terminal-problem.html"/>
              </a:rPr>
              <a:t>This Photo</a:t>
            </a:r>
            <a:r>
              <a:rPr lang="en-US" sz="900"/>
              <a:t> by Unknown Author is licensed under </a:t>
            </a:r>
            <a:r>
              <a:rPr lang="en-US" sz="900">
                <a:hlinkClick r:id="rId4" tooltip="https://creativecommons.org/licenses/by/3.0/"/>
              </a:rPr>
              <a:t>CC BY</a:t>
            </a:r>
            <a:endParaRPr lang="en-US" sz="900"/>
          </a:p>
        </p:txBody>
      </p:sp>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u="sng" dirty="0">
                <a:latin typeface="Comic Sans MS" panose="030F0702030302020204" pitchFamily="66" charset="0"/>
              </a:rPr>
              <a:t>Our Structure for RWI</a:t>
            </a:r>
            <a:endParaRPr lang="en-US" u="sng" dirty="0">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5"/>
          <a:stretch>
            <a:fillRect/>
          </a:stretch>
        </p:blipFill>
        <p:spPr>
          <a:xfrm>
            <a:off x="9043988" y="489349"/>
            <a:ext cx="2695574" cy="852881"/>
          </a:xfrm>
          <a:prstGeom prst="rect">
            <a:avLst/>
          </a:prstGeom>
        </p:spPr>
      </p:pic>
      <p:sp>
        <p:nvSpPr>
          <p:cNvPr id="3" name="Rectangle 2">
            <a:extLst>
              <a:ext uri="{FF2B5EF4-FFF2-40B4-BE49-F238E27FC236}">
                <a16:creationId xmlns:a16="http://schemas.microsoft.com/office/drawing/2014/main" id="{E3B1BE7B-30E8-4AC8-8891-DB121935393B}"/>
              </a:ext>
            </a:extLst>
          </p:cNvPr>
          <p:cNvSpPr/>
          <p:nvPr/>
        </p:nvSpPr>
        <p:spPr>
          <a:xfrm>
            <a:off x="518680" y="974773"/>
            <a:ext cx="10028526" cy="6001643"/>
          </a:xfrm>
          <a:prstGeom prst="rect">
            <a:avLst/>
          </a:prstGeom>
        </p:spPr>
        <p:txBody>
          <a:bodyPr wrap="square">
            <a:spAutoFit/>
          </a:bodyPr>
          <a:lstStyle/>
          <a:p>
            <a:endParaRPr lang="en-GB" sz="3200" dirty="0">
              <a:solidFill>
                <a:srgbClr val="FF0000"/>
              </a:solidFill>
              <a:latin typeface="Comic Sans MS" panose="030F0702030302020204" pitchFamily="66" charset="0"/>
            </a:endParaRPr>
          </a:p>
          <a:p>
            <a:r>
              <a:rPr lang="en-GB" sz="3200" dirty="0">
                <a:solidFill>
                  <a:srgbClr val="FF0000"/>
                </a:solidFill>
                <a:latin typeface="Comic Sans MS" panose="030F0702030302020204" pitchFamily="66" charset="0"/>
              </a:rPr>
              <a:t>                 </a:t>
            </a:r>
            <a:r>
              <a:rPr lang="en-GB" sz="3200" u="sng" dirty="0">
                <a:solidFill>
                  <a:srgbClr val="FF0000"/>
                </a:solidFill>
                <a:latin typeface="Comic Sans MS" panose="030F0702030302020204" pitchFamily="66" charset="0"/>
              </a:rPr>
              <a:t>Build a Sentence</a:t>
            </a:r>
          </a:p>
          <a:p>
            <a:endParaRPr lang="en-GB" sz="3200" u="sng" dirty="0">
              <a:solidFill>
                <a:srgbClr val="FF0000"/>
              </a:solidFill>
              <a:latin typeface="Comic Sans MS" panose="030F0702030302020204" pitchFamily="66" charset="0"/>
            </a:endParaRPr>
          </a:p>
          <a:p>
            <a:r>
              <a:rPr lang="en-GB" sz="3200" dirty="0">
                <a:latin typeface="Comic Sans MS" panose="030F0702030302020204" pitchFamily="66" charset="0"/>
              </a:rPr>
              <a:t>The aim of this task is to help to build (improve) your vocabulary.</a:t>
            </a:r>
          </a:p>
          <a:p>
            <a:r>
              <a:rPr lang="en-GB" sz="3200" dirty="0">
                <a:latin typeface="Comic Sans MS" panose="030F0702030302020204" pitchFamily="66" charset="0"/>
              </a:rPr>
              <a:t>On the next slide there are some words that I would like you to discuss with your adult. Make sure you know what they mean, think of other words that mean the same (synonyms).</a:t>
            </a:r>
          </a:p>
          <a:p>
            <a:r>
              <a:rPr lang="en-GB" sz="3200" dirty="0">
                <a:latin typeface="Comic Sans MS" panose="030F0702030302020204" pitchFamily="66" charset="0"/>
              </a:rPr>
              <a:t>Now think of an exciting sentence for each of these words.</a:t>
            </a:r>
          </a:p>
          <a:p>
            <a:endParaRPr lang="en-GB" sz="3200" dirty="0">
              <a:latin typeface="Comic Sans MS" panose="030F0702030302020204" pitchFamily="66" charset="0"/>
            </a:endParaRPr>
          </a:p>
        </p:txBody>
      </p:sp>
    </p:spTree>
    <p:extLst>
      <p:ext uri="{BB962C8B-B14F-4D97-AF65-F5344CB8AC3E}">
        <p14:creationId xmlns:p14="http://schemas.microsoft.com/office/powerpoint/2010/main" val="32040749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842963" y="122770"/>
            <a:ext cx="10605655" cy="2103636"/>
          </a:xfrm>
        </p:spPr>
        <p:txBody>
          <a:bodyPr>
            <a:normAutofit fontScale="90000"/>
          </a:bodyPr>
          <a:lstStyle/>
          <a:p>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r>
              <a:rPr lang="en-GB" sz="4000" u="sng" dirty="0">
                <a:latin typeface="Comic Sans MS" panose="030F0702030302020204" pitchFamily="66" charset="0"/>
              </a:rPr>
              <a:t>Build a Sentence</a:t>
            </a:r>
            <a:br>
              <a:rPr lang="en-GB" sz="3600" u="sng" dirty="0">
                <a:latin typeface="Comic Sans MS" panose="030F0702030302020204" pitchFamily="66" charset="0"/>
              </a:rPr>
            </a:br>
            <a:br>
              <a:rPr lang="en-GB" sz="3600" u="sng" dirty="0">
                <a:latin typeface="Comic Sans MS" panose="030F0702030302020204" pitchFamily="66" charset="0"/>
              </a:rPr>
            </a:br>
            <a:br>
              <a:rPr lang="en-GB" sz="3600" dirty="0">
                <a:latin typeface="Comic Sans MS" panose="030F0702030302020204" pitchFamily="66" charset="0"/>
              </a:rPr>
            </a:br>
            <a:endParaRPr lang="en-US" sz="49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36220"/>
            <a:ext cx="2695574" cy="852881"/>
          </a:xfrm>
          <a:prstGeom prst="rect">
            <a:avLst/>
          </a:prstGeom>
        </p:spPr>
      </p:pic>
      <p:pic>
        <p:nvPicPr>
          <p:cNvPr id="10" name="Picture 9">
            <a:extLst>
              <a:ext uri="{FF2B5EF4-FFF2-40B4-BE49-F238E27FC236}">
                <a16:creationId xmlns:a16="http://schemas.microsoft.com/office/drawing/2014/main" id="{3D7AA124-974B-4112-A482-021890354B2E}"/>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53800" y="474203"/>
            <a:ext cx="1276782" cy="702666"/>
          </a:xfrm>
          <a:prstGeom prst="rect">
            <a:avLst/>
          </a:prstGeom>
        </p:spPr>
      </p:pic>
      <p:sp>
        <p:nvSpPr>
          <p:cNvPr id="16" name="TextBox 15">
            <a:extLst>
              <a:ext uri="{FF2B5EF4-FFF2-40B4-BE49-F238E27FC236}">
                <a16:creationId xmlns:a16="http://schemas.microsoft.com/office/drawing/2014/main" id="{53B8D5E7-4B53-4349-9F89-D46F767848F2}"/>
              </a:ext>
            </a:extLst>
          </p:cNvPr>
          <p:cNvSpPr txBox="1"/>
          <p:nvPr/>
        </p:nvSpPr>
        <p:spPr>
          <a:xfrm>
            <a:off x="1592190" y="1722650"/>
            <a:ext cx="7451798" cy="646331"/>
          </a:xfrm>
          <a:prstGeom prst="rect">
            <a:avLst/>
          </a:prstGeom>
          <a:noFill/>
          <a:ln w="76200">
            <a:solidFill>
              <a:schemeClr val="accent3"/>
            </a:solidFill>
          </a:ln>
        </p:spPr>
        <p:txBody>
          <a:bodyPr wrap="square" rtlCol="0">
            <a:spAutoFit/>
          </a:bodyPr>
          <a:lstStyle/>
          <a:p>
            <a:r>
              <a:rPr lang="en-GB" sz="3600" dirty="0">
                <a:latin typeface="Comic Sans MS" panose="030F0702030302020204" pitchFamily="66" charset="0"/>
              </a:rPr>
              <a:t>enormous   vast   massive   stylish</a:t>
            </a:r>
            <a:endParaRPr lang="en-US" sz="3600" dirty="0">
              <a:latin typeface="Comic Sans MS" panose="030F0702030302020204" pitchFamily="66" charset="0"/>
            </a:endParaRPr>
          </a:p>
        </p:txBody>
      </p:sp>
      <p:pic>
        <p:nvPicPr>
          <p:cNvPr id="3" name="Picture 2">
            <a:extLst>
              <a:ext uri="{FF2B5EF4-FFF2-40B4-BE49-F238E27FC236}">
                <a16:creationId xmlns:a16="http://schemas.microsoft.com/office/drawing/2014/main" id="{47EDFCD7-12E2-401D-BC75-A67F322DB98B}"/>
              </a:ext>
            </a:extLst>
          </p:cNvPr>
          <p:cNvPicPr>
            <a:picLocks noChangeAspect="1"/>
          </p:cNvPicPr>
          <p:nvPr/>
        </p:nvPicPr>
        <p:blipFill>
          <a:blip r:embed="rId5"/>
          <a:stretch>
            <a:fillRect/>
          </a:stretch>
        </p:blipFill>
        <p:spPr>
          <a:xfrm>
            <a:off x="523994" y="5524186"/>
            <a:ext cx="859611" cy="859611"/>
          </a:xfrm>
          <a:prstGeom prst="rect">
            <a:avLst/>
          </a:prstGeom>
        </p:spPr>
      </p:pic>
      <p:sp>
        <p:nvSpPr>
          <p:cNvPr id="4" name="TextBox 3">
            <a:extLst>
              <a:ext uri="{FF2B5EF4-FFF2-40B4-BE49-F238E27FC236}">
                <a16:creationId xmlns:a16="http://schemas.microsoft.com/office/drawing/2014/main" id="{56D224B1-A00C-411D-8F1E-E0048EE1E809}"/>
              </a:ext>
            </a:extLst>
          </p:cNvPr>
          <p:cNvSpPr txBox="1"/>
          <p:nvPr/>
        </p:nvSpPr>
        <p:spPr>
          <a:xfrm>
            <a:off x="1592191" y="2861880"/>
            <a:ext cx="9351819" cy="3539430"/>
          </a:xfrm>
          <a:prstGeom prst="rect">
            <a:avLst/>
          </a:prstGeom>
          <a:noFill/>
        </p:spPr>
        <p:txBody>
          <a:bodyPr wrap="square" rtlCol="0">
            <a:spAutoFit/>
          </a:bodyPr>
          <a:lstStyle/>
          <a:p>
            <a:r>
              <a:rPr lang="en-GB" sz="3200" dirty="0">
                <a:latin typeface="Comic Sans MS" panose="030F0702030302020204" pitchFamily="66" charset="0"/>
              </a:rPr>
              <a:t>You may like to think about: </a:t>
            </a:r>
          </a:p>
          <a:p>
            <a:r>
              <a:rPr lang="en-GB" sz="3200" dirty="0">
                <a:latin typeface="Comic Sans MS" panose="030F0702030302020204" pitchFamily="66" charset="0"/>
              </a:rPr>
              <a:t>What are you talking about?</a:t>
            </a:r>
          </a:p>
          <a:p>
            <a:r>
              <a:rPr lang="en-GB" sz="3200" dirty="0">
                <a:latin typeface="Comic Sans MS" panose="030F0702030302020204" pitchFamily="66" charset="0"/>
              </a:rPr>
              <a:t>What colour is it?</a:t>
            </a:r>
          </a:p>
          <a:p>
            <a:r>
              <a:rPr lang="en-GB" sz="3200" dirty="0">
                <a:latin typeface="Comic Sans MS" panose="030F0702030302020204" pitchFamily="66" charset="0"/>
              </a:rPr>
              <a:t>Where is it?</a:t>
            </a:r>
          </a:p>
          <a:p>
            <a:r>
              <a:rPr lang="en-GB" sz="3200" dirty="0">
                <a:latin typeface="Comic Sans MS" panose="030F0702030302020204" pitchFamily="66" charset="0"/>
              </a:rPr>
              <a:t>to help you to build an exciting sentence.</a:t>
            </a:r>
          </a:p>
          <a:p>
            <a:r>
              <a:rPr lang="en-GB" sz="3200" dirty="0">
                <a:solidFill>
                  <a:srgbClr val="FF0000"/>
                </a:solidFill>
                <a:latin typeface="Comic Sans MS" panose="030F0702030302020204" pitchFamily="66" charset="0"/>
              </a:rPr>
              <a:t>Write out 2 of your sentences using capital letters and full stops.</a:t>
            </a:r>
          </a:p>
        </p:txBody>
      </p:sp>
    </p:spTree>
    <p:extLst>
      <p:ext uri="{BB962C8B-B14F-4D97-AF65-F5344CB8AC3E}">
        <p14:creationId xmlns:p14="http://schemas.microsoft.com/office/powerpoint/2010/main" val="4237975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842963" y="122770"/>
            <a:ext cx="10605655" cy="2103636"/>
          </a:xfrm>
        </p:spPr>
        <p:txBody>
          <a:bodyPr>
            <a:normAutofit fontScale="90000"/>
          </a:bodyPr>
          <a:lstStyle/>
          <a:p>
            <a:pPr marL="2119313" indent="-2119313"/>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r>
              <a:rPr lang="en-GB" sz="4000" u="sng" dirty="0">
                <a:latin typeface="Comic Sans MS" panose="030F0702030302020204" pitchFamily="66" charset="0"/>
              </a:rPr>
              <a:t>Build a Sentence</a:t>
            </a:r>
            <a:br>
              <a:rPr lang="en-GB" sz="4000" u="sng" dirty="0">
                <a:latin typeface="Comic Sans MS" panose="030F0702030302020204" pitchFamily="66" charset="0"/>
              </a:rPr>
            </a:br>
            <a:br>
              <a:rPr lang="en-GB" sz="3600" u="sng" dirty="0">
                <a:latin typeface="Comic Sans MS" panose="030F0702030302020204" pitchFamily="66" charset="0"/>
              </a:rPr>
            </a:br>
            <a:br>
              <a:rPr lang="en-GB" sz="3600" u="sng" dirty="0">
                <a:latin typeface="Comic Sans MS" panose="030F0702030302020204" pitchFamily="66" charset="0"/>
              </a:rPr>
            </a:br>
            <a:endParaRPr lang="en-US" sz="49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sp>
        <p:nvSpPr>
          <p:cNvPr id="16" name="TextBox 15">
            <a:extLst>
              <a:ext uri="{FF2B5EF4-FFF2-40B4-BE49-F238E27FC236}">
                <a16:creationId xmlns:a16="http://schemas.microsoft.com/office/drawing/2014/main" id="{53B8D5E7-4B53-4349-9F89-D46F767848F2}"/>
              </a:ext>
            </a:extLst>
          </p:cNvPr>
          <p:cNvSpPr txBox="1"/>
          <p:nvPr/>
        </p:nvSpPr>
        <p:spPr>
          <a:xfrm>
            <a:off x="1481233" y="1789609"/>
            <a:ext cx="8761138" cy="523220"/>
          </a:xfrm>
          <a:prstGeom prst="rect">
            <a:avLst/>
          </a:prstGeom>
          <a:noFill/>
          <a:ln w="76200">
            <a:solidFill>
              <a:schemeClr val="accent3"/>
            </a:solidFill>
          </a:ln>
        </p:spPr>
        <p:txBody>
          <a:bodyPr wrap="square" rtlCol="0">
            <a:spAutoFit/>
          </a:bodyPr>
          <a:lstStyle/>
          <a:p>
            <a:r>
              <a:rPr lang="en-GB" sz="2800" dirty="0">
                <a:latin typeface="Comic Sans MS" panose="030F0702030302020204" pitchFamily="66" charset="0"/>
              </a:rPr>
              <a:t>jump for joy    bounce about    delighted     surprise</a:t>
            </a:r>
            <a:endParaRPr lang="en-US" sz="2800" dirty="0">
              <a:latin typeface="Comic Sans MS" panose="030F0702030302020204" pitchFamily="66" charset="0"/>
            </a:endParaRPr>
          </a:p>
        </p:txBody>
      </p:sp>
      <p:pic>
        <p:nvPicPr>
          <p:cNvPr id="7" name="Picture 6">
            <a:extLst>
              <a:ext uri="{FF2B5EF4-FFF2-40B4-BE49-F238E27FC236}">
                <a16:creationId xmlns:a16="http://schemas.microsoft.com/office/drawing/2014/main" id="{76163FA5-75C0-4D33-8221-B004CDA67071}"/>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842655" y="262153"/>
            <a:ext cx="1214596" cy="1083346"/>
          </a:xfrm>
          <a:prstGeom prst="rect">
            <a:avLst/>
          </a:prstGeom>
        </p:spPr>
      </p:pic>
      <p:pic>
        <p:nvPicPr>
          <p:cNvPr id="8" name="Picture 7">
            <a:extLst>
              <a:ext uri="{FF2B5EF4-FFF2-40B4-BE49-F238E27FC236}">
                <a16:creationId xmlns:a16="http://schemas.microsoft.com/office/drawing/2014/main" id="{B7B3B5EA-24F8-4F97-85DB-CFEB3642F090}"/>
              </a:ext>
            </a:extLst>
          </p:cNvPr>
          <p:cNvPicPr>
            <a:picLocks noChangeAspect="1"/>
          </p:cNvPicPr>
          <p:nvPr/>
        </p:nvPicPr>
        <p:blipFill>
          <a:blip r:embed="rId5"/>
          <a:stretch>
            <a:fillRect/>
          </a:stretch>
        </p:blipFill>
        <p:spPr>
          <a:xfrm>
            <a:off x="621622" y="5536107"/>
            <a:ext cx="859611" cy="859611"/>
          </a:xfrm>
          <a:prstGeom prst="rect">
            <a:avLst/>
          </a:prstGeom>
        </p:spPr>
      </p:pic>
      <p:sp>
        <p:nvSpPr>
          <p:cNvPr id="11" name="TextBox 10">
            <a:extLst>
              <a:ext uri="{FF2B5EF4-FFF2-40B4-BE49-F238E27FC236}">
                <a16:creationId xmlns:a16="http://schemas.microsoft.com/office/drawing/2014/main" id="{87752345-D176-4ED2-8305-EE477C77C442}"/>
              </a:ext>
            </a:extLst>
          </p:cNvPr>
          <p:cNvSpPr txBox="1"/>
          <p:nvPr/>
        </p:nvSpPr>
        <p:spPr>
          <a:xfrm>
            <a:off x="1788753" y="2673785"/>
            <a:ext cx="9950809" cy="3539430"/>
          </a:xfrm>
          <a:prstGeom prst="rect">
            <a:avLst/>
          </a:prstGeom>
          <a:noFill/>
        </p:spPr>
        <p:txBody>
          <a:bodyPr wrap="square" rtlCol="0">
            <a:spAutoFit/>
          </a:bodyPr>
          <a:lstStyle/>
          <a:p>
            <a:r>
              <a:rPr lang="en-GB" sz="3200" dirty="0">
                <a:latin typeface="Comic Sans MS" panose="030F0702030302020204" pitchFamily="66" charset="0"/>
              </a:rPr>
              <a:t>You may like to think about:</a:t>
            </a:r>
          </a:p>
          <a:p>
            <a:r>
              <a:rPr lang="en-GB" sz="3200" dirty="0">
                <a:latin typeface="Comic Sans MS" panose="030F0702030302020204" pitchFamily="66" charset="0"/>
              </a:rPr>
              <a:t>When it happened? </a:t>
            </a:r>
          </a:p>
          <a:p>
            <a:r>
              <a:rPr lang="en-GB" sz="3200" dirty="0">
                <a:latin typeface="Comic Sans MS" panose="030F0702030302020204" pitchFamily="66" charset="0"/>
              </a:rPr>
              <a:t>Who did it happened to?</a:t>
            </a:r>
          </a:p>
          <a:p>
            <a:r>
              <a:rPr lang="en-GB" sz="3200" dirty="0">
                <a:latin typeface="Comic Sans MS" panose="030F0702030302020204" pitchFamily="66" charset="0"/>
              </a:rPr>
              <a:t>Why were they feeling like that?</a:t>
            </a:r>
          </a:p>
          <a:p>
            <a:r>
              <a:rPr lang="en-GB" sz="3200" dirty="0">
                <a:latin typeface="Comic Sans MS" panose="030F0702030302020204" pitchFamily="66" charset="0"/>
              </a:rPr>
              <a:t>to help you to build an exciting sentence.</a:t>
            </a:r>
          </a:p>
          <a:p>
            <a:r>
              <a:rPr lang="en-GB" sz="3200" dirty="0">
                <a:solidFill>
                  <a:srgbClr val="FF0000"/>
                </a:solidFill>
                <a:latin typeface="Comic Sans MS" panose="030F0702030302020204" pitchFamily="66" charset="0"/>
              </a:rPr>
              <a:t>Write out </a:t>
            </a:r>
            <a:r>
              <a:rPr lang="en-GB" sz="3200" u="sng" dirty="0">
                <a:solidFill>
                  <a:srgbClr val="FF0000"/>
                </a:solidFill>
                <a:latin typeface="Comic Sans MS" panose="030F0702030302020204" pitchFamily="66" charset="0"/>
              </a:rPr>
              <a:t>2 of your sentences </a:t>
            </a:r>
            <a:r>
              <a:rPr lang="en-GB" sz="3200" dirty="0">
                <a:solidFill>
                  <a:srgbClr val="FF0000"/>
                </a:solidFill>
                <a:latin typeface="Comic Sans MS" panose="030F0702030302020204" pitchFamily="66" charset="0"/>
              </a:rPr>
              <a:t>using capital letters and full stops.</a:t>
            </a:r>
          </a:p>
        </p:txBody>
      </p:sp>
    </p:spTree>
    <p:extLst>
      <p:ext uri="{BB962C8B-B14F-4D97-AF65-F5344CB8AC3E}">
        <p14:creationId xmlns:p14="http://schemas.microsoft.com/office/powerpoint/2010/main" val="21392962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677B1D-A37C-4776-A42E-8320EF659705}"/>
              </a:ext>
            </a:extLst>
          </p:cNvPr>
          <p:cNvSpPr>
            <a:spLocks noGrp="1"/>
          </p:cNvSpPr>
          <p:nvPr>
            <p:ph type="title"/>
          </p:nvPr>
        </p:nvSpPr>
        <p:spPr>
          <a:xfrm>
            <a:off x="1302849" y="744037"/>
            <a:ext cx="10515600" cy="1325563"/>
          </a:xfrm>
          <a:solidFill>
            <a:schemeClr val="accent4">
              <a:lumMod val="20000"/>
              <a:lumOff val="80000"/>
            </a:schemeClr>
          </a:solidFill>
        </p:spPr>
        <p:txBody>
          <a:bodyPr>
            <a:normAutofit fontScale="90000"/>
          </a:bodyPr>
          <a:lstStyle/>
          <a:p>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r>
              <a:rPr lang="en-GB" sz="4000" dirty="0">
                <a:solidFill>
                  <a:srgbClr val="FF0000"/>
                </a:solidFill>
                <a:latin typeface="Comic Sans MS" panose="030F0702030302020204" pitchFamily="66" charset="0"/>
              </a:rPr>
              <a:t>Stick your sentence on the next page at the front of your purple book.</a:t>
            </a:r>
            <a:br>
              <a:rPr lang="en-GB" sz="4000" b="1" dirty="0">
                <a:latin typeface="Comic Sans MS" panose="030F0702030302020204" pitchFamily="66" charset="0"/>
              </a:rPr>
            </a:b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t>
            </a:r>
            <a:r>
              <a:rPr lang="en-GB" sz="4000" dirty="0">
                <a:latin typeface="Comic Sans MS" panose="030F0702030302020204" pitchFamily="66" charset="0"/>
              </a:rPr>
              <a:t>Thank you for working hard.</a:t>
            </a:r>
            <a:br>
              <a:rPr lang="en-GB" sz="4000" dirty="0">
                <a:latin typeface="Comic Sans MS" panose="030F0702030302020204" pitchFamily="66" charset="0"/>
              </a:rPr>
            </a:br>
            <a:r>
              <a:rPr lang="en-GB" sz="4000" b="1" dirty="0">
                <a:solidFill>
                  <a:srgbClr val="FF0000"/>
                </a:solidFill>
                <a:latin typeface="Comic Sans MS" panose="030F0702030302020204" pitchFamily="66" charset="0"/>
              </a:rPr>
              <a:t>                  </a:t>
            </a: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t>
            </a:r>
            <a:r>
              <a:rPr lang="en-GB" sz="4000" dirty="0">
                <a:latin typeface="Comic Sans MS" panose="030F0702030302020204" pitchFamily="66" charset="0"/>
              </a:rPr>
              <a:t>Now have a break and a snack.</a:t>
            </a:r>
            <a:br>
              <a:rPr lang="en-GB" sz="4000" dirty="0">
                <a:latin typeface="Comic Sans MS" panose="030F0702030302020204" pitchFamily="66" charset="0"/>
              </a:rPr>
            </a:br>
            <a:br>
              <a:rPr lang="en-GB" sz="4000" dirty="0">
                <a:latin typeface="Comic Sans MS" panose="030F0702030302020204" pitchFamily="66" charset="0"/>
              </a:rPr>
            </a:br>
            <a:endParaRPr lang="en-US" sz="4000" dirty="0">
              <a:latin typeface="Comic Sans MS" panose="030F0702030302020204" pitchFamily="66" charset="0"/>
            </a:endParaRPr>
          </a:p>
        </p:txBody>
      </p:sp>
      <p:pic>
        <p:nvPicPr>
          <p:cNvPr id="8" name="Picture 7">
            <a:extLst>
              <a:ext uri="{FF2B5EF4-FFF2-40B4-BE49-F238E27FC236}">
                <a16:creationId xmlns:a16="http://schemas.microsoft.com/office/drawing/2014/main" id="{7E1560B9-A71C-43A3-9B23-973503BCEB46}"/>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182351" y="3429000"/>
            <a:ext cx="2438400" cy="1679448"/>
          </a:xfrm>
          <a:prstGeom prst="rect">
            <a:avLst/>
          </a:prstGeom>
          <a:solidFill>
            <a:schemeClr val="accent4">
              <a:lumMod val="20000"/>
              <a:lumOff val="80000"/>
            </a:schemeClr>
          </a:solidFill>
        </p:spPr>
      </p:pic>
      <p:sp>
        <p:nvSpPr>
          <p:cNvPr id="4" name="Speech Bubble: Rectangle with Corners Rounded 3">
            <a:extLst>
              <a:ext uri="{FF2B5EF4-FFF2-40B4-BE49-F238E27FC236}">
                <a16:creationId xmlns:a16="http://schemas.microsoft.com/office/drawing/2014/main" id="{8AAC694D-9746-4056-A07D-52F99EA7DDB2}"/>
              </a:ext>
            </a:extLst>
          </p:cNvPr>
          <p:cNvSpPr/>
          <p:nvPr/>
        </p:nvSpPr>
        <p:spPr>
          <a:xfrm>
            <a:off x="4959927" y="4137237"/>
            <a:ext cx="6747685" cy="1108364"/>
          </a:xfrm>
          <a:prstGeom prst="wedgeRoundRectCallout">
            <a:avLst>
              <a:gd name="adj1" fmla="val -56765"/>
              <a:gd name="adj2" fmla="val 131250"/>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peech Bubble: Rectangle with Corners Rounded 5">
            <a:extLst>
              <a:ext uri="{FF2B5EF4-FFF2-40B4-BE49-F238E27FC236}">
                <a16:creationId xmlns:a16="http://schemas.microsoft.com/office/drawing/2014/main" id="{A93D3510-5C87-4E52-9613-97A62B7144D5}"/>
              </a:ext>
            </a:extLst>
          </p:cNvPr>
          <p:cNvSpPr/>
          <p:nvPr/>
        </p:nvSpPr>
        <p:spPr>
          <a:xfrm>
            <a:off x="1884218" y="2219364"/>
            <a:ext cx="6386946" cy="817418"/>
          </a:xfrm>
          <a:prstGeom prst="wedgeRoundRectCallout">
            <a:avLst>
              <a:gd name="adj1" fmla="val -659"/>
              <a:gd name="adj2" fmla="val 126907"/>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935819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p:txBody>
          <a:bodyPr>
            <a:normAutofit/>
          </a:bodyPr>
          <a:lstStyle/>
          <a:p>
            <a:r>
              <a:rPr lang="en-GB" sz="3600" dirty="0">
                <a:solidFill>
                  <a:srgbClr val="FF0000"/>
                </a:solidFill>
              </a:rPr>
              <a:t>                          </a:t>
            </a:r>
            <a:r>
              <a:rPr lang="en-GB" sz="3600" u="sng" dirty="0">
                <a:solidFill>
                  <a:srgbClr val="FF0000"/>
                </a:solidFill>
                <a:latin typeface="Comic Sans MS" panose="030F0702030302020204" pitchFamily="66" charset="0"/>
              </a:rPr>
              <a:t>White Rose Maths</a:t>
            </a:r>
            <a:endParaRPr lang="en-US" sz="3600" u="sng" dirty="0">
              <a:solidFill>
                <a:srgbClr val="FF0000"/>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024229"/>
            <a:ext cx="10515600" cy="5265206"/>
          </a:xfrm>
        </p:spPr>
        <p:txBody>
          <a:bodyPr>
            <a:normAutofit/>
          </a:bodyPr>
          <a:lstStyle/>
          <a:p>
            <a:pPr marL="0" indent="0" algn="ctr">
              <a:buNone/>
            </a:pPr>
            <a:endParaRPr lang="en-GB" sz="3500" u="sng" dirty="0">
              <a:latin typeface="Comic Sans MS" panose="030F0702030302020204" pitchFamily="66" charset="0"/>
            </a:endParaRPr>
          </a:p>
          <a:p>
            <a:pPr marL="0" indent="0" algn="ctr">
              <a:buNone/>
            </a:pPr>
            <a:r>
              <a:rPr lang="en-GB" sz="3200" u="sng" dirty="0">
                <a:latin typeface="Comic Sans MS" panose="030F0702030302020204" pitchFamily="66" charset="0"/>
              </a:rPr>
              <a:t>Add by making 10</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You will need:</a:t>
            </a:r>
          </a:p>
          <a:p>
            <a:pPr>
              <a:buFontTx/>
              <a:buChar char="-"/>
            </a:pPr>
            <a:r>
              <a:rPr lang="en-GB" dirty="0">
                <a:latin typeface="Comic Sans MS" panose="030F0702030302020204" pitchFamily="66" charset="0"/>
              </a:rPr>
              <a:t>White Rose maths sheet from Thursday’s file</a:t>
            </a:r>
          </a:p>
          <a:p>
            <a:pPr>
              <a:buFontTx/>
              <a:buChar char="-"/>
            </a:pPr>
            <a:r>
              <a:rPr lang="en-GB" dirty="0">
                <a:latin typeface="Comic Sans MS" panose="030F0702030302020204" pitchFamily="66" charset="0"/>
              </a:rPr>
              <a:t>2 tens frames and counters</a:t>
            </a:r>
          </a:p>
          <a:p>
            <a:pPr>
              <a:buFontTx/>
              <a:buChar char="-"/>
            </a:pPr>
            <a:r>
              <a:rPr lang="en-GB" dirty="0">
                <a:latin typeface="Comic Sans MS" panose="030F0702030302020204" pitchFamily="66" charset="0"/>
              </a:rPr>
              <a:t>Have a Go! sheet</a:t>
            </a: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sz="3500" u="sng" dirty="0">
              <a:latin typeface="Comic Sans MS" panose="030F0702030302020204" pitchFamily="66" charset="0"/>
            </a:endParaRPr>
          </a:p>
          <a:p>
            <a:pPr marL="0" indent="0" algn="ctr">
              <a:buNone/>
            </a:pPr>
            <a:endParaRPr lang="en-GB" sz="3600" u="sng"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9822750D-70F3-470C-8187-3E5317EAFB1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9390" y="568565"/>
            <a:ext cx="2483942" cy="622926"/>
          </a:xfrm>
          <a:prstGeom prst="rect">
            <a:avLst/>
          </a:prstGeom>
        </p:spPr>
      </p:pic>
      <p:pic>
        <p:nvPicPr>
          <p:cNvPr id="7" name="Picture 6">
            <a:extLst>
              <a:ext uri="{FF2B5EF4-FFF2-40B4-BE49-F238E27FC236}">
                <a16:creationId xmlns:a16="http://schemas.microsoft.com/office/drawing/2014/main" id="{69DB8594-AB81-44F9-8565-2DA30D0DAE97}"/>
              </a:ext>
            </a:extLst>
          </p:cNvPr>
          <p:cNvPicPr>
            <a:picLocks noChangeAspect="1"/>
          </p:cNvPicPr>
          <p:nvPr/>
        </p:nvPicPr>
        <p:blipFill>
          <a:blip r:embed="rId4"/>
          <a:stretch>
            <a:fillRect/>
          </a:stretch>
        </p:blipFill>
        <p:spPr>
          <a:xfrm>
            <a:off x="8979924" y="3429000"/>
            <a:ext cx="1871634" cy="2243522"/>
          </a:xfrm>
          <a:prstGeom prst="rect">
            <a:avLst/>
          </a:prstGeom>
        </p:spPr>
      </p:pic>
      <p:pic>
        <p:nvPicPr>
          <p:cNvPr id="10" name="Picture 9">
            <a:extLst>
              <a:ext uri="{FF2B5EF4-FFF2-40B4-BE49-F238E27FC236}">
                <a16:creationId xmlns:a16="http://schemas.microsoft.com/office/drawing/2014/main" id="{F5AA995C-6770-445E-BEF4-A331FBBB0644}"/>
              </a:ext>
            </a:extLst>
          </p:cNvPr>
          <p:cNvPicPr>
            <a:picLocks noChangeAspect="1"/>
          </p:cNvPicPr>
          <p:nvPr/>
        </p:nvPicPr>
        <p:blipFill>
          <a:blip r:embed="rId5"/>
          <a:stretch>
            <a:fillRect/>
          </a:stretch>
        </p:blipFill>
        <p:spPr>
          <a:xfrm>
            <a:off x="10287001" y="288255"/>
            <a:ext cx="1814754" cy="980475"/>
          </a:xfrm>
          <a:prstGeom prst="rect">
            <a:avLst/>
          </a:prstGeom>
        </p:spPr>
      </p:pic>
    </p:spTree>
    <p:extLst>
      <p:ext uri="{BB962C8B-B14F-4D97-AF65-F5344CB8AC3E}">
        <p14:creationId xmlns:p14="http://schemas.microsoft.com/office/powerpoint/2010/main" val="36677814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365125"/>
            <a:ext cx="10758055" cy="1458768"/>
          </a:xfrm>
        </p:spPr>
        <p:txBody>
          <a:bodyPr>
            <a:noAutofit/>
          </a:bodyPr>
          <a:lstStyle/>
          <a:p>
            <a:pPr algn="ct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r>
              <a:rPr lang="en-GB" sz="3600" dirty="0">
                <a:latin typeface="Comic Sans MS" panose="030F0702030302020204" pitchFamily="66" charset="0"/>
              </a:rPr>
              <a:t>Is this true or false?    (answer on slide 19)</a:t>
            </a: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690688"/>
            <a:ext cx="10515600" cy="5265206"/>
          </a:xfrm>
        </p:spPr>
        <p:txBody>
          <a:bodyPr>
            <a:normAutofit/>
          </a:bodyPr>
          <a:lstStyle/>
          <a:p>
            <a:pPr marL="0" indent="0" algn="ctr">
              <a:buNone/>
            </a:pPr>
            <a:endParaRPr lang="en-GB" sz="3600" u="sng" dirty="0">
              <a:latin typeface="Comic Sans MS" panose="030F0702030302020204" pitchFamily="66" charset="0"/>
            </a:endParaRPr>
          </a:p>
          <a:p>
            <a:pPr marL="0" indent="0" algn="ctr">
              <a:buNone/>
            </a:pPr>
            <a:endParaRPr lang="en-GB" sz="3500" u="sng" dirty="0">
              <a:latin typeface="Comic Sans MS" panose="030F0702030302020204" pitchFamily="66" charset="0"/>
            </a:endParaRPr>
          </a:p>
          <a:p>
            <a:pPr marL="0" indent="0" algn="ctr">
              <a:buNone/>
            </a:pPr>
            <a:endParaRPr lang="en-GB" dirty="0">
              <a:latin typeface="Comic Sans MS" panose="030F0702030302020204" pitchFamily="66" charset="0"/>
            </a:endParaRPr>
          </a:p>
        </p:txBody>
      </p:sp>
      <p:pic>
        <p:nvPicPr>
          <p:cNvPr id="5" name="Picture 4">
            <a:extLst>
              <a:ext uri="{FF2B5EF4-FFF2-40B4-BE49-F238E27FC236}">
                <a16:creationId xmlns:a16="http://schemas.microsoft.com/office/drawing/2014/main" id="{64A41F52-B308-4246-8D12-4A4869F3AF4C}"/>
              </a:ext>
            </a:extLst>
          </p:cNvPr>
          <p:cNvPicPr>
            <a:picLocks noChangeAspect="1"/>
          </p:cNvPicPr>
          <p:nvPr/>
        </p:nvPicPr>
        <p:blipFill>
          <a:blip r:embed="rId2"/>
          <a:stretch>
            <a:fillRect/>
          </a:stretch>
        </p:blipFill>
        <p:spPr>
          <a:xfrm>
            <a:off x="2664488" y="2104394"/>
            <a:ext cx="5523547" cy="3820156"/>
          </a:xfrm>
          <a:prstGeom prst="rect">
            <a:avLst/>
          </a:prstGeom>
        </p:spPr>
      </p:pic>
      <p:pic>
        <p:nvPicPr>
          <p:cNvPr id="6" name="Picture 5">
            <a:extLst>
              <a:ext uri="{FF2B5EF4-FFF2-40B4-BE49-F238E27FC236}">
                <a16:creationId xmlns:a16="http://schemas.microsoft.com/office/drawing/2014/main" id="{FB5BD1E1-0244-47C0-8397-63DA78B0C015}"/>
              </a:ext>
            </a:extLst>
          </p:cNvPr>
          <p:cNvPicPr>
            <a:picLocks noChangeAspect="1"/>
          </p:cNvPicPr>
          <p:nvPr/>
        </p:nvPicPr>
        <p:blipFill>
          <a:blip r:embed="rId3"/>
          <a:stretch>
            <a:fillRect/>
          </a:stretch>
        </p:blipFill>
        <p:spPr>
          <a:xfrm>
            <a:off x="10287001" y="288255"/>
            <a:ext cx="1814754" cy="980475"/>
          </a:xfrm>
          <a:prstGeom prst="rect">
            <a:avLst/>
          </a:prstGeom>
        </p:spPr>
      </p:pic>
      <p:sp>
        <p:nvSpPr>
          <p:cNvPr id="7" name="TextBox 6">
            <a:extLst>
              <a:ext uri="{FF2B5EF4-FFF2-40B4-BE49-F238E27FC236}">
                <a16:creationId xmlns:a16="http://schemas.microsoft.com/office/drawing/2014/main" id="{E190CCDF-7408-48CD-8E3E-0D3FDDE0A7DE}"/>
              </a:ext>
            </a:extLst>
          </p:cNvPr>
          <p:cNvSpPr txBox="1"/>
          <p:nvPr/>
        </p:nvSpPr>
        <p:spPr>
          <a:xfrm>
            <a:off x="1874520" y="6172200"/>
            <a:ext cx="6972300" cy="523220"/>
          </a:xfrm>
          <a:prstGeom prst="rect">
            <a:avLst/>
          </a:prstGeom>
          <a:noFill/>
        </p:spPr>
        <p:txBody>
          <a:bodyPr wrap="square" rtlCol="0">
            <a:spAutoFit/>
          </a:bodyPr>
          <a:lstStyle/>
          <a:p>
            <a:r>
              <a:rPr lang="en-GB" sz="2800" dirty="0">
                <a:latin typeface="Comic Sans MS" panose="030F0702030302020204" pitchFamily="66" charset="0"/>
              </a:rPr>
              <a:t>Use a tens frame to show your thinking</a:t>
            </a:r>
            <a:r>
              <a:rPr lang="en-GB" sz="2000" dirty="0">
                <a:latin typeface="Comic Sans MS" panose="030F0702030302020204" pitchFamily="66" charset="0"/>
              </a:rPr>
              <a:t>.</a:t>
            </a:r>
            <a:endParaRPr lang="en-US" sz="2000" dirty="0">
              <a:latin typeface="Comic Sans MS" panose="030F0702030302020204" pitchFamily="66" charset="0"/>
            </a:endParaRPr>
          </a:p>
        </p:txBody>
      </p:sp>
    </p:spTree>
    <p:extLst>
      <p:ext uri="{BB962C8B-B14F-4D97-AF65-F5344CB8AC3E}">
        <p14:creationId xmlns:p14="http://schemas.microsoft.com/office/powerpoint/2010/main" val="42054531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365125"/>
            <a:ext cx="10758055" cy="1458768"/>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690688"/>
            <a:ext cx="10515600" cy="5265206"/>
          </a:xfrm>
        </p:spPr>
        <p:txBody>
          <a:bodyPr>
            <a:normAutofit/>
          </a:bodyPr>
          <a:lstStyle/>
          <a:p>
            <a:pPr marL="0" indent="0" algn="ctr">
              <a:buNone/>
            </a:pPr>
            <a:endParaRPr lang="en-GB" sz="3600" u="sng" dirty="0">
              <a:latin typeface="Comic Sans MS" panose="030F0702030302020204" pitchFamily="66" charset="0"/>
            </a:endParaRPr>
          </a:p>
          <a:p>
            <a:pPr marL="0" indent="0" algn="ctr">
              <a:buNone/>
            </a:pPr>
            <a:endParaRPr lang="en-GB" sz="3500" u="sng" dirty="0">
              <a:latin typeface="Comic Sans MS" panose="030F0702030302020204" pitchFamily="66" charset="0"/>
            </a:endParaRPr>
          </a:p>
          <a:p>
            <a:pPr marL="0" indent="0" algn="ctr">
              <a:buNone/>
            </a:pPr>
            <a:endParaRPr lang="en-GB" dirty="0">
              <a:latin typeface="Comic Sans MS" panose="030F0702030302020204" pitchFamily="66" charset="0"/>
            </a:endParaRPr>
          </a:p>
        </p:txBody>
      </p:sp>
      <p:pic>
        <p:nvPicPr>
          <p:cNvPr id="6" name="Picture 5">
            <a:extLst>
              <a:ext uri="{FF2B5EF4-FFF2-40B4-BE49-F238E27FC236}">
                <a16:creationId xmlns:a16="http://schemas.microsoft.com/office/drawing/2014/main" id="{98E03638-A39E-4F70-8F8F-30036BEA67C6}"/>
              </a:ext>
            </a:extLst>
          </p:cNvPr>
          <p:cNvPicPr>
            <a:picLocks noChangeAspect="1"/>
          </p:cNvPicPr>
          <p:nvPr/>
        </p:nvPicPr>
        <p:blipFill>
          <a:blip r:embed="rId2"/>
          <a:stretch>
            <a:fillRect/>
          </a:stretch>
        </p:blipFill>
        <p:spPr>
          <a:xfrm>
            <a:off x="10287001" y="288255"/>
            <a:ext cx="1814754" cy="980475"/>
          </a:xfrm>
          <a:prstGeom prst="rect">
            <a:avLst/>
          </a:prstGeom>
        </p:spPr>
      </p:pic>
      <p:pic>
        <p:nvPicPr>
          <p:cNvPr id="5" name="Picture 4">
            <a:extLst>
              <a:ext uri="{FF2B5EF4-FFF2-40B4-BE49-F238E27FC236}">
                <a16:creationId xmlns:a16="http://schemas.microsoft.com/office/drawing/2014/main" id="{90DDF9C8-04EF-4278-8F9F-03DA4141AFD3}"/>
              </a:ext>
            </a:extLst>
          </p:cNvPr>
          <p:cNvPicPr>
            <a:picLocks noChangeAspect="1"/>
          </p:cNvPicPr>
          <p:nvPr/>
        </p:nvPicPr>
        <p:blipFill>
          <a:blip r:embed="rId3"/>
          <a:stretch>
            <a:fillRect/>
          </a:stretch>
        </p:blipFill>
        <p:spPr>
          <a:xfrm>
            <a:off x="2354044" y="1268730"/>
            <a:ext cx="6622732" cy="4547328"/>
          </a:xfrm>
          <a:prstGeom prst="rect">
            <a:avLst/>
          </a:prstGeom>
        </p:spPr>
      </p:pic>
    </p:spTree>
    <p:extLst>
      <p:ext uri="{BB962C8B-B14F-4D97-AF65-F5344CB8AC3E}">
        <p14:creationId xmlns:p14="http://schemas.microsoft.com/office/powerpoint/2010/main" val="33919169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365125"/>
            <a:ext cx="10758055" cy="1458768"/>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595745" y="796397"/>
            <a:ext cx="10515600" cy="5265206"/>
          </a:xfrm>
        </p:spPr>
        <p:txBody>
          <a:bodyPr>
            <a:normAutofit lnSpcReduction="10000"/>
          </a:bodyPr>
          <a:lstStyle/>
          <a:p>
            <a:pPr marL="0" indent="0">
              <a:buNone/>
            </a:pPr>
            <a:endParaRPr lang="en-GB" sz="3600" u="sng" dirty="0">
              <a:latin typeface="Comic Sans MS" panose="030F0702030302020204" pitchFamily="66" charset="0"/>
            </a:endParaRPr>
          </a:p>
          <a:p>
            <a:pPr marL="0" marR="0">
              <a:lnSpc>
                <a:spcPct val="107000"/>
              </a:lnSpc>
              <a:spcBef>
                <a:spcPts val="0"/>
              </a:spcBef>
              <a:spcAft>
                <a:spcPts val="800"/>
              </a:spcAft>
            </a:pPr>
            <a:r>
              <a:rPr lang="en-GB" sz="3200" dirty="0">
                <a:latin typeface="Comic Sans MS" panose="030F0702030302020204" pitchFamily="66" charset="0"/>
              </a:rPr>
              <a:t>Use this video link </a:t>
            </a:r>
            <a:r>
              <a:rPr lang="en-GB" sz="3200" dirty="0">
                <a:latin typeface="Comic Sans MS" panose="030F0702030302020204" pitchFamily="66" charset="0"/>
                <a:hlinkClick r:id="rId2"/>
              </a:rPr>
              <a:t>https://vimeo.com/492195871</a:t>
            </a:r>
            <a:r>
              <a:rPr lang="en-GB" sz="3200" dirty="0">
                <a:latin typeface="Comic Sans MS" panose="030F0702030302020204" pitchFamily="66" charset="0"/>
              </a:rPr>
              <a:t> </a:t>
            </a:r>
            <a:r>
              <a:rPr lang="en-US" sz="3200" dirty="0">
                <a:latin typeface="Comic Sans MS" panose="030F0702030302020204" pitchFamily="66" charset="0"/>
              </a:rPr>
              <a:t>and </a:t>
            </a:r>
            <a:r>
              <a:rPr lang="en-GB" sz="3200" dirty="0">
                <a:latin typeface="Comic Sans MS" panose="030F0702030302020204" pitchFamily="66" charset="0"/>
              </a:rPr>
              <a:t>have </a:t>
            </a:r>
            <a:r>
              <a:rPr lang="en-GB" sz="3200" dirty="0">
                <a:latin typeface="Comic Sans MS" panose="030F0702030302020204" pitchFamily="66" charset="0"/>
                <a:ea typeface="Calibri" panose="020F0502020204030204" pitchFamily="34" charset="0"/>
                <a:cs typeface="Times New Roman" panose="02020603050405020304" pitchFamily="18" charset="0"/>
              </a:rPr>
              <a:t>a go at the ‘questions to think about’ slide.</a:t>
            </a:r>
            <a:endParaRPr lang="en-US" sz="3200" dirty="0">
              <a:latin typeface="Comic Sans MS" panose="030F0702030302020204" pitchFamily="66" charset="0"/>
              <a:ea typeface="Calibri" panose="020F0502020204030204" pitchFamily="34" charset="0"/>
              <a:cs typeface="Times New Roman" panose="02020603050405020304" pitchFamily="18" charset="0"/>
            </a:endParaRPr>
          </a:p>
          <a:p>
            <a:pPr marL="0" indent="0" algn="ctr">
              <a:buNone/>
            </a:pPr>
            <a:endParaRPr lang="en-US" u="sng" dirty="0"/>
          </a:p>
          <a:p>
            <a:pPr marL="0" indent="0">
              <a:buNone/>
            </a:pPr>
            <a:r>
              <a:rPr lang="en-US" sz="3200" dirty="0">
                <a:latin typeface="Comic Sans MS" panose="030F0702030302020204" pitchFamily="66" charset="0"/>
              </a:rPr>
              <a:t>Work through the video, feel free to pause it to explain any of the teaching. </a:t>
            </a:r>
          </a:p>
          <a:p>
            <a:pPr marL="0" indent="0">
              <a:buNone/>
            </a:pPr>
            <a:endParaRPr lang="en-GB" dirty="0">
              <a:latin typeface="Comic Sans MS" panose="030F0702030302020204" pitchFamily="66" charset="0"/>
            </a:endParaRPr>
          </a:p>
          <a:p>
            <a:pPr marL="0" indent="0">
              <a:buNone/>
            </a:pPr>
            <a:r>
              <a:rPr lang="en-GB" sz="3200" dirty="0">
                <a:latin typeface="Comic Sans MS" panose="030F0702030302020204" pitchFamily="66" charset="0"/>
              </a:rPr>
              <a:t>N</a:t>
            </a:r>
            <a:r>
              <a:rPr lang="en-US" sz="3200" dirty="0">
                <a:latin typeface="Comic Sans MS" panose="030F0702030302020204" pitchFamily="66" charset="0"/>
              </a:rPr>
              <a:t>ow you are ready to have a go at the White Rose maths sheet.</a:t>
            </a:r>
          </a:p>
          <a:p>
            <a:pPr marL="0" indent="0">
              <a:buNone/>
            </a:pPr>
            <a:r>
              <a:rPr lang="en-US" sz="3200" i="1" dirty="0">
                <a:latin typeface="Comic Sans MS" panose="030F0702030302020204" pitchFamily="66" charset="0"/>
              </a:rPr>
              <a:t>Remember you can write your answers in your blue maths book to save printing it out.</a:t>
            </a:r>
          </a:p>
          <a:p>
            <a:pPr marL="0" indent="0" algn="ctr">
              <a:buNone/>
            </a:pPr>
            <a:endParaRPr lang="en-GB" dirty="0">
              <a:latin typeface="Comic Sans MS" panose="030F0702030302020204" pitchFamily="66" charset="0"/>
            </a:endParaRPr>
          </a:p>
        </p:txBody>
      </p:sp>
      <p:pic>
        <p:nvPicPr>
          <p:cNvPr id="5" name="Picture 4">
            <a:extLst>
              <a:ext uri="{FF2B5EF4-FFF2-40B4-BE49-F238E27FC236}">
                <a16:creationId xmlns:a16="http://schemas.microsoft.com/office/drawing/2014/main" id="{1FCC87A5-1808-4328-8031-6C214413374E}"/>
              </a:ext>
            </a:extLst>
          </p:cNvPr>
          <p:cNvPicPr>
            <a:picLocks noChangeAspect="1"/>
          </p:cNvPicPr>
          <p:nvPr/>
        </p:nvPicPr>
        <p:blipFill>
          <a:blip r:embed="rId3"/>
          <a:stretch>
            <a:fillRect/>
          </a:stretch>
        </p:blipFill>
        <p:spPr>
          <a:xfrm>
            <a:off x="10287001" y="288255"/>
            <a:ext cx="1814754" cy="980475"/>
          </a:xfrm>
          <a:prstGeom prst="rect">
            <a:avLst/>
          </a:prstGeom>
        </p:spPr>
      </p:pic>
    </p:spTree>
    <p:extLst>
      <p:ext uri="{BB962C8B-B14F-4D97-AF65-F5344CB8AC3E}">
        <p14:creationId xmlns:p14="http://schemas.microsoft.com/office/powerpoint/2010/main" val="9998554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4294967295"/>
          </p:nvPr>
        </p:nvSpPr>
        <p:spPr>
          <a:xfrm>
            <a:off x="0" y="1690688"/>
            <a:ext cx="10515600" cy="5265737"/>
          </a:xfrm>
        </p:spPr>
        <p:txBody>
          <a:bodyPr>
            <a:normAutofit/>
          </a:bodyPr>
          <a:lstStyle/>
          <a:p>
            <a:pPr marL="0" indent="0" algn="ctr">
              <a:buNone/>
            </a:pPr>
            <a:endParaRPr lang="en-GB" sz="3600" u="sng" dirty="0">
              <a:latin typeface="Comic Sans MS" panose="030F0702030302020204" pitchFamily="66" charset="0"/>
            </a:endParaRPr>
          </a:p>
          <a:p>
            <a:pPr marL="0" indent="0" algn="ctr">
              <a:buNone/>
            </a:pPr>
            <a:endParaRPr lang="en-GB" sz="3500" u="sng" dirty="0">
              <a:latin typeface="Comic Sans MS" panose="030F0702030302020204" pitchFamily="66" charset="0"/>
            </a:endParaRPr>
          </a:p>
          <a:p>
            <a:pPr marL="0" indent="0" algn="ctr">
              <a:buNone/>
            </a:pPr>
            <a:endParaRPr lang="en-GB" dirty="0">
              <a:latin typeface="Comic Sans MS" panose="030F0702030302020204" pitchFamily="66" charset="0"/>
            </a:endParaRPr>
          </a:p>
        </p:txBody>
      </p:sp>
      <p:pic>
        <p:nvPicPr>
          <p:cNvPr id="9" name="Picture 8">
            <a:extLst>
              <a:ext uri="{FF2B5EF4-FFF2-40B4-BE49-F238E27FC236}">
                <a16:creationId xmlns:a16="http://schemas.microsoft.com/office/drawing/2014/main" id="{5B3D293E-6DA1-49E7-81FE-9340E04EFEA5}"/>
              </a:ext>
            </a:extLst>
          </p:cNvPr>
          <p:cNvPicPr>
            <a:picLocks noChangeAspect="1"/>
          </p:cNvPicPr>
          <p:nvPr/>
        </p:nvPicPr>
        <p:blipFill>
          <a:blip r:embed="rId2"/>
          <a:stretch>
            <a:fillRect/>
          </a:stretch>
        </p:blipFill>
        <p:spPr>
          <a:xfrm>
            <a:off x="8188035" y="276661"/>
            <a:ext cx="3621665" cy="748864"/>
          </a:xfrm>
          <a:prstGeom prst="rect">
            <a:avLst/>
          </a:prstGeom>
        </p:spPr>
      </p:pic>
      <p:pic>
        <p:nvPicPr>
          <p:cNvPr id="4" name="Picture 3">
            <a:extLst>
              <a:ext uri="{FF2B5EF4-FFF2-40B4-BE49-F238E27FC236}">
                <a16:creationId xmlns:a16="http://schemas.microsoft.com/office/drawing/2014/main" id="{8019F188-26F1-410D-AFEA-F93445BA27C4}"/>
              </a:ext>
            </a:extLst>
          </p:cNvPr>
          <p:cNvPicPr>
            <a:picLocks noChangeAspect="1"/>
          </p:cNvPicPr>
          <p:nvPr/>
        </p:nvPicPr>
        <p:blipFill>
          <a:blip r:embed="rId3"/>
          <a:stretch>
            <a:fillRect/>
          </a:stretch>
        </p:blipFill>
        <p:spPr>
          <a:xfrm>
            <a:off x="1676400" y="1167350"/>
            <a:ext cx="1907662" cy="1557275"/>
          </a:xfrm>
          <a:prstGeom prst="rect">
            <a:avLst/>
          </a:prstGeom>
        </p:spPr>
      </p:pic>
      <p:sp>
        <p:nvSpPr>
          <p:cNvPr id="6" name="TextBox 5">
            <a:extLst>
              <a:ext uri="{FF2B5EF4-FFF2-40B4-BE49-F238E27FC236}">
                <a16:creationId xmlns:a16="http://schemas.microsoft.com/office/drawing/2014/main" id="{2013E21D-F1F1-4A91-88D6-FC306183593C}"/>
              </a:ext>
            </a:extLst>
          </p:cNvPr>
          <p:cNvSpPr txBox="1"/>
          <p:nvPr/>
        </p:nvSpPr>
        <p:spPr>
          <a:xfrm>
            <a:off x="5064821" y="1527963"/>
            <a:ext cx="4720590" cy="1815882"/>
          </a:xfrm>
          <a:prstGeom prst="rect">
            <a:avLst/>
          </a:prstGeom>
          <a:noFill/>
          <a:ln w="38100">
            <a:solidFill>
              <a:srgbClr val="FF0000"/>
            </a:solidFill>
          </a:ln>
        </p:spPr>
        <p:txBody>
          <a:bodyPr wrap="square" rtlCol="0">
            <a:spAutoFit/>
          </a:bodyPr>
          <a:lstStyle/>
          <a:p>
            <a:r>
              <a:rPr lang="en-GB" sz="2800" dirty="0">
                <a:latin typeface="Comic Sans MS" panose="030F0702030302020204" pitchFamily="66" charset="0"/>
              </a:rPr>
              <a:t>To finish with, I would like you to complete the ‘Have a Go!’ sheet from the maths file. </a:t>
            </a:r>
            <a:endParaRPr lang="en-US" sz="2800" dirty="0">
              <a:latin typeface="Comic Sans MS" panose="030F0702030302020204" pitchFamily="66" charset="0"/>
            </a:endParaRPr>
          </a:p>
        </p:txBody>
      </p:sp>
      <p:pic>
        <p:nvPicPr>
          <p:cNvPr id="5" name="Picture 4">
            <a:extLst>
              <a:ext uri="{FF2B5EF4-FFF2-40B4-BE49-F238E27FC236}">
                <a16:creationId xmlns:a16="http://schemas.microsoft.com/office/drawing/2014/main" id="{0D0CD291-9266-4F89-AEFA-B3BBFDE4048E}"/>
              </a:ext>
            </a:extLst>
          </p:cNvPr>
          <p:cNvPicPr>
            <a:picLocks noChangeAspect="1"/>
          </p:cNvPicPr>
          <p:nvPr/>
        </p:nvPicPr>
        <p:blipFill>
          <a:blip r:embed="rId4"/>
          <a:stretch>
            <a:fillRect/>
          </a:stretch>
        </p:blipFill>
        <p:spPr>
          <a:xfrm>
            <a:off x="2039444" y="3727708"/>
            <a:ext cx="3924018" cy="2879208"/>
          </a:xfrm>
          <a:prstGeom prst="rect">
            <a:avLst/>
          </a:prstGeom>
        </p:spPr>
      </p:pic>
    </p:spTree>
    <p:extLst>
      <p:ext uri="{BB962C8B-B14F-4D97-AF65-F5344CB8AC3E}">
        <p14:creationId xmlns:p14="http://schemas.microsoft.com/office/powerpoint/2010/main" val="13053319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BBE36F6-94A2-41F3-A321-BBC6E9124A68}"/>
              </a:ext>
            </a:extLst>
          </p:cNvPr>
          <p:cNvSpPr>
            <a:spLocks noGrp="1"/>
          </p:cNvSpPr>
          <p:nvPr>
            <p:ph idx="1"/>
          </p:nvPr>
        </p:nvSpPr>
        <p:spPr>
          <a:xfrm>
            <a:off x="713510" y="114134"/>
            <a:ext cx="10515600" cy="5733143"/>
          </a:xfrm>
        </p:spPr>
        <p:txBody>
          <a:bodyPr>
            <a:normAutofit fontScale="25000" lnSpcReduction="20000"/>
          </a:bodyPr>
          <a:lstStyle/>
          <a:p>
            <a:pPr marL="0" indent="0">
              <a:buNone/>
            </a:pPr>
            <a:endParaRPr lang="en-GB" dirty="0">
              <a:latin typeface="Comic Sans MS" panose="030F0702030302020204" pitchFamily="66" charset="0"/>
            </a:endParaRPr>
          </a:p>
          <a:p>
            <a:pPr marL="0" indent="0">
              <a:buNone/>
            </a:pPr>
            <a:endParaRPr lang="en-GB" sz="3200" dirty="0">
              <a:latin typeface="Comic Sans MS" panose="030F0702030302020204" pitchFamily="66" charset="0"/>
            </a:endParaRPr>
          </a:p>
          <a:p>
            <a:pPr marL="0" indent="0">
              <a:buNone/>
            </a:pPr>
            <a:r>
              <a:rPr lang="en-GB" sz="11200" dirty="0">
                <a:solidFill>
                  <a:srgbClr val="FF0000"/>
                </a:solidFill>
                <a:latin typeface="Comic Sans MS" panose="030F0702030302020204" pitchFamily="66" charset="0"/>
              </a:rPr>
              <a:t>If you have used a sheet, stick it into the front of your blue maths book. </a:t>
            </a:r>
          </a:p>
          <a:p>
            <a:pPr marL="0" indent="0">
              <a:buNone/>
            </a:pPr>
            <a:endParaRPr lang="en-GB" sz="11200" dirty="0">
              <a:latin typeface="Comic Sans MS" panose="030F0702030302020204" pitchFamily="66" charset="0"/>
            </a:endParaRPr>
          </a:p>
          <a:p>
            <a:pPr marL="0" indent="0">
              <a:buNone/>
            </a:pPr>
            <a:r>
              <a:rPr lang="en-GB" sz="11200" dirty="0">
                <a:latin typeface="Comic Sans MS" panose="030F0702030302020204" pitchFamily="66" charset="0"/>
              </a:rPr>
              <a:t>We will continue with some White Rose teaching again tomorrow.</a:t>
            </a:r>
          </a:p>
          <a:p>
            <a:pPr marL="0" indent="0">
              <a:buNone/>
            </a:pPr>
            <a:endParaRPr lang="en-GB" sz="11200" dirty="0">
              <a:latin typeface="Comic Sans MS" panose="030F0702030302020204" pitchFamily="66" charset="0"/>
            </a:endParaRPr>
          </a:p>
          <a:p>
            <a:pPr marL="0" indent="0">
              <a:buNone/>
            </a:pPr>
            <a:r>
              <a:rPr lang="en-GB" sz="11200" dirty="0">
                <a:latin typeface="Comic Sans MS" panose="030F0702030302020204" pitchFamily="66" charset="0"/>
              </a:rPr>
              <a:t>I think it is time for lunch and a break from your work.</a:t>
            </a:r>
          </a:p>
          <a:p>
            <a:pPr marL="0" indent="0">
              <a:buNone/>
            </a:pPr>
            <a:endParaRPr lang="en-GB" sz="3500" dirty="0">
              <a:latin typeface="Comic Sans MS" panose="030F0702030302020204" pitchFamily="66" charset="0"/>
            </a:endParaRPr>
          </a:p>
          <a:p>
            <a:pPr marL="0" indent="0">
              <a:buNone/>
            </a:pPr>
            <a:r>
              <a:rPr lang="en-GB" sz="3600" dirty="0">
                <a:latin typeface="Comic Sans MS" panose="030F0702030302020204" pitchFamily="66" charset="0"/>
              </a:rPr>
              <a:t>.</a:t>
            </a:r>
          </a:p>
          <a:p>
            <a:pPr marL="0" indent="0">
              <a:buNone/>
            </a:pPr>
            <a:r>
              <a:rPr lang="en-GB" sz="11200" dirty="0">
                <a:latin typeface="Comic Sans MS" panose="030F0702030302020204" pitchFamily="66" charset="0"/>
              </a:rPr>
              <a:t>This afternoon it is a Screen Free </a:t>
            </a:r>
          </a:p>
          <a:p>
            <a:pPr marL="0" indent="0">
              <a:buNone/>
            </a:pPr>
            <a:r>
              <a:rPr lang="en-GB" sz="11200" dirty="0">
                <a:latin typeface="Comic Sans MS" panose="030F0702030302020204" pitchFamily="66" charset="0"/>
              </a:rPr>
              <a:t>afternoon. You will find a link of </a:t>
            </a:r>
          </a:p>
          <a:p>
            <a:pPr marL="0" indent="0">
              <a:buNone/>
            </a:pPr>
            <a:r>
              <a:rPr lang="en-GB" sz="11200" dirty="0">
                <a:latin typeface="Comic Sans MS" panose="030F0702030302020204" pitchFamily="66" charset="0"/>
              </a:rPr>
              <a:t>suggested activities on the school</a:t>
            </a:r>
          </a:p>
          <a:p>
            <a:pPr marL="0" indent="0">
              <a:buNone/>
            </a:pPr>
            <a:r>
              <a:rPr lang="en-GB" sz="11200" dirty="0">
                <a:latin typeface="Comic Sans MS" panose="030F0702030302020204" pitchFamily="66" charset="0"/>
              </a:rPr>
              <a:t>website – see slide 20.</a:t>
            </a:r>
          </a:p>
          <a:p>
            <a:pPr marL="0" indent="0">
              <a:buNone/>
            </a:pPr>
            <a:r>
              <a:rPr lang="en-GB" sz="11200" dirty="0">
                <a:latin typeface="Comic Sans MS" panose="030F0702030302020204" pitchFamily="66" charset="0"/>
              </a:rPr>
              <a:t> </a:t>
            </a:r>
            <a:endParaRPr lang="en-GB" sz="3200" dirty="0">
              <a:latin typeface="Comic Sans MS" panose="030F0702030302020204" pitchFamily="66" charset="0"/>
            </a:endParaRPr>
          </a:p>
          <a:p>
            <a:pPr marL="0" indent="0">
              <a:buNone/>
            </a:pPr>
            <a:endParaRPr lang="en-GB" sz="3200" dirty="0">
              <a:latin typeface="Comic Sans MS" panose="030F0702030302020204" pitchFamily="66" charset="0"/>
            </a:endParaRPr>
          </a:p>
          <a:p>
            <a:pPr marL="0" indent="0">
              <a:buNone/>
            </a:pPr>
            <a:endParaRPr lang="en-GB" sz="3200" dirty="0">
              <a:latin typeface="Comic Sans MS" panose="030F0702030302020204" pitchFamily="66" charset="0"/>
            </a:endParaRPr>
          </a:p>
          <a:p>
            <a:pPr marL="0" indent="0">
              <a:buNone/>
            </a:pPr>
            <a:r>
              <a:rPr lang="en-GB" sz="3200" dirty="0">
                <a:latin typeface="Comic Sans MS" panose="030F0702030302020204" pitchFamily="66" charset="0"/>
              </a:rPr>
              <a:t>                     </a:t>
            </a:r>
            <a:endParaRPr lang="en-US" dirty="0"/>
          </a:p>
        </p:txBody>
      </p:sp>
      <p:pic>
        <p:nvPicPr>
          <p:cNvPr id="7" name="Picture 6">
            <a:extLst>
              <a:ext uri="{FF2B5EF4-FFF2-40B4-BE49-F238E27FC236}">
                <a16:creationId xmlns:a16="http://schemas.microsoft.com/office/drawing/2014/main" id="{4DF0176E-72C6-4B08-9A40-0154A69B4007}"/>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864579" y="3739659"/>
            <a:ext cx="2686749" cy="1779972"/>
          </a:xfrm>
          <a:prstGeom prst="rect">
            <a:avLst/>
          </a:prstGeom>
        </p:spPr>
      </p:pic>
      <p:sp>
        <p:nvSpPr>
          <p:cNvPr id="2" name="Speech Bubble: Rectangle with Corners Rounded 1">
            <a:extLst>
              <a:ext uri="{FF2B5EF4-FFF2-40B4-BE49-F238E27FC236}">
                <a16:creationId xmlns:a16="http://schemas.microsoft.com/office/drawing/2014/main" id="{7A1CACE0-0853-47AF-8DAB-5C511D44A6F9}"/>
              </a:ext>
            </a:extLst>
          </p:cNvPr>
          <p:cNvSpPr/>
          <p:nvPr/>
        </p:nvSpPr>
        <p:spPr>
          <a:xfrm>
            <a:off x="588819" y="3525982"/>
            <a:ext cx="6597978" cy="2086148"/>
          </a:xfrm>
          <a:prstGeom prst="wedgeRoundRectCallout">
            <a:avLst>
              <a:gd name="adj1" fmla="val 59350"/>
              <a:gd name="adj2" fmla="val 81050"/>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204127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Afternoon Lessons</a:t>
            </a:r>
          </a:p>
        </p:txBody>
      </p:sp>
      <p:pic>
        <p:nvPicPr>
          <p:cNvPr id="3" name="Picture 2"/>
          <p:cNvPicPr>
            <a:picLocks noChangeAspect="1"/>
          </p:cNvPicPr>
          <p:nvPr/>
        </p:nvPicPr>
        <p:blipFill>
          <a:blip r:embed="rId2"/>
          <a:stretch>
            <a:fillRect/>
          </a:stretch>
        </p:blipFill>
        <p:spPr>
          <a:xfrm>
            <a:off x="3472765" y="1690688"/>
            <a:ext cx="4361420" cy="3437390"/>
          </a:xfrm>
          <a:prstGeom prst="rect">
            <a:avLst/>
          </a:prstGeom>
        </p:spPr>
      </p:pic>
      <p:sp>
        <p:nvSpPr>
          <p:cNvPr id="8" name="Title 1"/>
          <p:cNvSpPr txBox="1">
            <a:spLocks/>
          </p:cNvSpPr>
          <p:nvPr/>
        </p:nvSpPr>
        <p:spPr>
          <a:xfrm>
            <a:off x="949411" y="5287233"/>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400" b="0" i="0" u="none" strike="noStrike" kern="1200" cap="none" spc="0" normalizeH="0" baseline="0" noProof="0" dirty="0">
                <a:ln>
                  <a:noFill/>
                </a:ln>
                <a:solidFill>
                  <a:prstClr val="black"/>
                </a:solidFill>
                <a:effectLst/>
                <a:uLnTx/>
                <a:uFillTx/>
                <a:latin typeface="Calibri Light" panose="020F0302020204030204"/>
                <a:ea typeface="+mj-ea"/>
                <a:cs typeface="+mj-cs"/>
              </a:rPr>
              <a:t>Have a screen </a:t>
            </a:r>
            <a:r>
              <a:rPr kumimoji="0" lang="en-GB" sz="4400" b="0" i="0" u="none" strike="noStrike" kern="1200" cap="none" spc="0" normalizeH="0" baseline="0" noProof="0">
                <a:ln>
                  <a:noFill/>
                </a:ln>
                <a:solidFill>
                  <a:prstClr val="black"/>
                </a:solidFill>
                <a:effectLst/>
                <a:uLnTx/>
                <a:uFillTx/>
                <a:latin typeface="Calibri Light" panose="020F0302020204030204"/>
                <a:ea typeface="+mj-ea"/>
                <a:cs typeface="+mj-cs"/>
              </a:rPr>
              <a:t>free afternoon!</a:t>
            </a:r>
            <a:endParaRPr kumimoji="0" lang="en-GB" sz="4400" b="0" i="0" u="none" strike="noStrike" kern="1200" cap="none" spc="0" normalizeH="0" baseline="0" noProof="0" dirty="0">
              <a:ln>
                <a:noFill/>
              </a:ln>
              <a:solidFill>
                <a:prstClr val="black"/>
              </a:solidFill>
              <a:effectLst/>
              <a:uLnTx/>
              <a:uFillTx/>
              <a:latin typeface="Calibri Light" panose="020F0302020204030204"/>
              <a:ea typeface="+mj-ea"/>
              <a:cs typeface="+mj-cs"/>
            </a:endParaRPr>
          </a:p>
        </p:txBody>
      </p:sp>
    </p:spTree>
    <p:extLst>
      <p:ext uri="{BB962C8B-B14F-4D97-AF65-F5344CB8AC3E}">
        <p14:creationId xmlns:p14="http://schemas.microsoft.com/office/powerpoint/2010/main" val="38880023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On the school website is a list of suggested activities.</a:t>
            </a:r>
          </a:p>
        </p:txBody>
      </p:sp>
      <p:pic>
        <p:nvPicPr>
          <p:cNvPr id="4" name="Picture 3"/>
          <p:cNvPicPr>
            <a:picLocks noChangeAspect="1"/>
          </p:cNvPicPr>
          <p:nvPr/>
        </p:nvPicPr>
        <p:blipFill>
          <a:blip r:embed="rId2"/>
          <a:stretch>
            <a:fillRect/>
          </a:stretch>
        </p:blipFill>
        <p:spPr>
          <a:xfrm>
            <a:off x="838200" y="2290119"/>
            <a:ext cx="4985910" cy="3361038"/>
          </a:xfrm>
          <a:prstGeom prst="rect">
            <a:avLst/>
          </a:prstGeom>
        </p:spPr>
      </p:pic>
      <p:pic>
        <p:nvPicPr>
          <p:cNvPr id="5" name="Picture 4"/>
          <p:cNvPicPr>
            <a:picLocks noChangeAspect="1"/>
          </p:cNvPicPr>
          <p:nvPr/>
        </p:nvPicPr>
        <p:blipFill>
          <a:blip r:embed="rId3"/>
          <a:stretch>
            <a:fillRect/>
          </a:stretch>
        </p:blipFill>
        <p:spPr>
          <a:xfrm>
            <a:off x="6937591" y="1926110"/>
            <a:ext cx="3589979" cy="3725047"/>
          </a:xfrm>
          <a:prstGeom prst="rect">
            <a:avLst/>
          </a:prstGeom>
        </p:spPr>
      </p:pic>
      <p:sp>
        <p:nvSpPr>
          <p:cNvPr id="6" name="Oval 5"/>
          <p:cNvSpPr/>
          <p:nvPr/>
        </p:nvSpPr>
        <p:spPr>
          <a:xfrm>
            <a:off x="6417276" y="4898038"/>
            <a:ext cx="3023286" cy="988541"/>
          </a:xfrm>
          <a:prstGeom prst="ellipse">
            <a:avLst/>
          </a:prstGeom>
          <a:noFill/>
          <a:ln w="57150">
            <a:solidFill>
              <a:srgbClr val="FFC000"/>
            </a:solid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ight Arrow 9"/>
          <p:cNvSpPr/>
          <p:nvPr/>
        </p:nvSpPr>
        <p:spPr>
          <a:xfrm rot="7971552">
            <a:off x="9544791" y="4839316"/>
            <a:ext cx="1298010" cy="221560"/>
          </a:xfrm>
          <a:prstGeom prst="rightArrow">
            <a:avLst/>
          </a:prstGeom>
          <a:solidFill>
            <a:srgbClr val="FFFF00"/>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54662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CD34A68-369E-4EAE-BC55-1F5E08471443}"/>
              </a:ext>
            </a:extLst>
          </p:cNvPr>
          <p:cNvSpPr>
            <a:spLocks noGrp="1"/>
          </p:cNvSpPr>
          <p:nvPr>
            <p:ph idx="1"/>
          </p:nvPr>
        </p:nvSpPr>
        <p:spPr>
          <a:xfrm>
            <a:off x="838200" y="841953"/>
            <a:ext cx="10515600" cy="5531138"/>
          </a:xfrm>
        </p:spPr>
        <p:txBody>
          <a:bodyPr>
            <a:normAutofit/>
          </a:bodyPr>
          <a:lstStyle/>
          <a:p>
            <a:pPr marL="0" indent="0">
              <a:buNone/>
            </a:pPr>
            <a:r>
              <a:rPr lang="en-US" sz="3200" dirty="0">
                <a:latin typeface="Comic Sans MS" panose="030F0702030302020204" pitchFamily="66" charset="0"/>
              </a:rPr>
              <a:t>Most importantly encourage </a:t>
            </a:r>
            <a:r>
              <a:rPr lang="en-US" sz="3200" b="1" dirty="0">
                <a:latin typeface="Comic Sans MS" panose="030F0702030302020204" pitchFamily="66" charset="0"/>
              </a:rPr>
              <a:t>your child to read</a:t>
            </a:r>
            <a:r>
              <a:rPr lang="en-US" sz="3200" dirty="0">
                <a:latin typeface="Comic Sans MS" panose="030F0702030302020204" pitchFamily="66" charset="0"/>
              </a:rPr>
              <a:t> a suitable  book to you.  Later on it would be great if you could </a:t>
            </a:r>
            <a:r>
              <a:rPr lang="en-US" sz="3200" b="1" dirty="0">
                <a:latin typeface="Comic Sans MS" panose="030F0702030302020204" pitchFamily="66" charset="0"/>
              </a:rPr>
              <a:t>read</a:t>
            </a:r>
            <a:r>
              <a:rPr lang="en-US" sz="3200" dirty="0">
                <a:latin typeface="Comic Sans MS" panose="030F0702030302020204" pitchFamily="66" charset="0"/>
              </a:rPr>
              <a:t> a bedtime story to them. </a:t>
            </a: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lgn="ctr">
              <a:buNone/>
            </a:pPr>
            <a:endParaRPr lang="en-GB" dirty="0">
              <a:latin typeface="Comic Sans MS" panose="030F0702030302020204" pitchFamily="66" charset="0"/>
            </a:endParaRPr>
          </a:p>
          <a:p>
            <a:pPr marL="0" indent="0" algn="ctr">
              <a:buNone/>
            </a:pPr>
            <a:r>
              <a:rPr lang="en-US" sz="3200" dirty="0">
                <a:solidFill>
                  <a:srgbClr val="FF0000"/>
                </a:solidFill>
                <a:latin typeface="Comic Sans MS" panose="030F0702030302020204" pitchFamily="66" charset="0"/>
              </a:rPr>
              <a:t>Please remember to send an email containing the completed work to </a:t>
            </a:r>
            <a:r>
              <a:rPr lang="en-US" sz="3200" u="sng" dirty="0">
                <a:latin typeface="Comic Sans MS" panose="030F0702030302020204" pitchFamily="66" charset="0"/>
                <a:hlinkClick r:id="rId2"/>
              </a:rPr>
              <a:t>teacher@kingslandengland.hereford.sch.uk</a:t>
            </a:r>
            <a:endParaRPr lang="en-US" sz="32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933BEF15-73D7-497C-A681-2CE28AF367E1}"/>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869383" y="2309275"/>
            <a:ext cx="2992583" cy="2239449"/>
          </a:xfrm>
          <a:prstGeom prst="rect">
            <a:avLst/>
          </a:prstGeom>
        </p:spPr>
      </p:pic>
    </p:spTree>
    <p:extLst>
      <p:ext uri="{BB962C8B-B14F-4D97-AF65-F5344CB8AC3E}">
        <p14:creationId xmlns:p14="http://schemas.microsoft.com/office/powerpoint/2010/main" val="18540424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3578</TotalTime>
  <Words>980</Words>
  <Application>Microsoft Office PowerPoint</Application>
  <PresentationFormat>Widescreen</PresentationFormat>
  <Paragraphs>150</Paragraphs>
  <Slides>21</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21</vt:i4>
      </vt:variant>
    </vt:vector>
  </HeadingPairs>
  <TitlesOfParts>
    <vt:vector size="28" baseType="lpstr">
      <vt:lpstr>Arial</vt:lpstr>
      <vt:lpstr>Calibri</vt:lpstr>
      <vt:lpstr>Calibri Light</vt:lpstr>
      <vt:lpstr>Comic Sans MS</vt:lpstr>
      <vt:lpstr>Times New Roman</vt:lpstr>
      <vt:lpstr>Office Theme</vt:lpstr>
      <vt:lpstr>1_Office Theme</vt:lpstr>
      <vt:lpstr>    Thursday 4th February 2021</vt:lpstr>
      <vt:lpstr>    Thursday 4th February 2021</vt:lpstr>
      <vt:lpstr>             RWI     Each day for RWI you will need:                  Rainbow Group                       Sunshine Group                                      Ken’s Cap                                  Playday                         book                                         book                                                          ‘Weekly Writing sheet’ RWI (from                         your pack)                                           </vt:lpstr>
      <vt:lpstr>             Rainbow Group      oy – toy for a boy</vt:lpstr>
      <vt:lpstr>              Sunshine Group      er – better letter</vt:lpstr>
      <vt:lpstr>Continue with RWI</vt:lpstr>
      <vt:lpstr>Continue with RWI</vt:lpstr>
      <vt:lpstr>Continue with RWI</vt:lpstr>
      <vt:lpstr>Our Structure for RWI</vt:lpstr>
      <vt:lpstr>                                                   Build a Sentence   </vt:lpstr>
      <vt:lpstr>                        Build a Sentence   </vt:lpstr>
      <vt:lpstr>        Stick your sentence on the next page at the front of your purple book.     Thank you for working hard.                                         Now have a break and a snack.  </vt:lpstr>
      <vt:lpstr>                          White Rose Maths</vt:lpstr>
      <vt:lpstr>White Rose Maths  Is this true or false?    (answer on slide 19)</vt:lpstr>
      <vt:lpstr>                  White Rose Maths  </vt:lpstr>
      <vt:lpstr>                  White Rose Maths  </vt:lpstr>
      <vt:lpstr>                  White Rose Maths  </vt:lpstr>
      <vt:lpstr>PowerPoint Presentation</vt:lpstr>
      <vt:lpstr>Afternoon Lessons</vt:lpstr>
      <vt:lpstr>On the school website is a list of suggested activities.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WILSON</dc:creator>
  <cp:lastModifiedBy>HELEN WILSON</cp:lastModifiedBy>
  <cp:revision>133</cp:revision>
  <dcterms:created xsi:type="dcterms:W3CDTF">2021-01-05T21:58:22Z</dcterms:created>
  <dcterms:modified xsi:type="dcterms:W3CDTF">2021-02-03T16:47:18Z</dcterms:modified>
</cp:coreProperties>
</file>