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04" r:id="rId3"/>
    <p:sldId id="293" r:id="rId4"/>
    <p:sldId id="305" r:id="rId5"/>
    <p:sldId id="294" r:id="rId6"/>
    <p:sldId id="298" r:id="rId7"/>
    <p:sldId id="299" r:id="rId8"/>
    <p:sldId id="300" r:id="rId9"/>
    <p:sldId id="257" r:id="rId10"/>
    <p:sldId id="270" r:id="rId11"/>
    <p:sldId id="281" r:id="rId12"/>
    <p:sldId id="309" r:id="rId13"/>
    <p:sldId id="310" r:id="rId14"/>
    <p:sldId id="287" r:id="rId15"/>
    <p:sldId id="306" r:id="rId16"/>
    <p:sldId id="286" r:id="rId17"/>
    <p:sldId id="307" r:id="rId18"/>
    <p:sldId id="289" r:id="rId19"/>
    <p:sldId id="308" r:id="rId20"/>
    <p:sldId id="301" r:id="rId21"/>
    <p:sldId id="263" r:id="rId22"/>
    <p:sldId id="264" r:id="rId23"/>
    <p:sldId id="302" r:id="rId24"/>
    <p:sldId id="303" r:id="rId25"/>
    <p:sldId id="277" r:id="rId26"/>
    <p:sldId id="311" r:id="rId27"/>
    <p:sldId id="265" r:id="rId28"/>
    <p:sldId id="296" r:id="rId29"/>
    <p:sldId id="267"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1/21/2021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1/21/2021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junior1.cumbresblogs.com/2014/02/25/welcome-to-junior-1-2/" TargetMode="External"/><Relationship Id="rId7" Type="http://schemas.openxmlformats.org/officeDocument/2006/relationships/hyperlink" Target="https://pixabay.com/en/rainbow-default-colors-948520/" TargetMode="Externa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www.pngall.com/sunshine-png"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hyperlink" Target="https://pixabay.com/en/rainbow-default-colors-948520/" TargetMode="Externa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www.pngall.com/sunshine-p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tscpl.org/kids-library/parent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14.jpeg"/><Relationship Id="rId5" Type="http://schemas.openxmlformats.org/officeDocument/2006/relationships/hyperlink" Target="https://pixabay.com/en/rainbow-default-colors-948520/" TargetMode="Externa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hyperlink" Target="http://www.pngall.com/sunshine-png" TargetMode="Externa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6.jp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creativecommons.org/licenses/by/3.0/"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pexels.com/photo/abstract-arachnid-art-black-and-white-206901/" TargetMode="External"/><Relationship Id="rId5" Type="http://schemas.openxmlformats.org/officeDocument/2006/relationships/image" Target="../media/image17.jp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reativecommons.org/licenses/by-nc-nd/3.0/"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alkingflagstaff.blogspot.com/2012/03/monday-morning-after-snow-storm.html" TargetMode="External"/><Relationship Id="rId5" Type="http://schemas.openxmlformats.org/officeDocument/2006/relationships/image" Target="../media/image18.jpg"/><Relationship Id="rId4" Type="http://schemas.openxmlformats.org/officeDocument/2006/relationships/hyperlink" Target="http://www.pngall.com/sunshine-png"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pixabay.com/en/rainbow-default-colors-948520/"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9.png"/><Relationship Id="rId4" Type="http://schemas.openxmlformats.org/officeDocument/2006/relationships/hyperlink" Target="http://www.pngall.com/sunshine-png"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7"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mailto:teacher@kingslandengland.hereford.sch.uk" TargetMode="External"/><Relationship Id="rId2" Type="http://schemas.openxmlformats.org/officeDocument/2006/relationships/hyperlink" Target="https://www.youtube.com/watch?v=CAIwd_Uemqs" TargetMode="External"/><Relationship Id="rId1" Type="http://schemas.openxmlformats.org/officeDocument/2006/relationships/slideLayout" Target="../slideLayouts/slideLayout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Friday 22</a:t>
            </a:r>
            <a:r>
              <a:rPr lang="en-GB" baseline="30000" dirty="0">
                <a:solidFill>
                  <a:srgbClr val="FF0000"/>
                </a:solidFill>
                <a:latin typeface="Comic Sans MS" panose="030F0702030302020204" pitchFamily="66" charset="0"/>
              </a:rPr>
              <a:t>nd</a:t>
            </a:r>
            <a:r>
              <a:rPr lang="en-GB" dirty="0">
                <a:solidFill>
                  <a:srgbClr val="FF0000"/>
                </a:solidFill>
                <a:latin typeface="Comic Sans MS" panose="030F0702030302020204" pitchFamily="66" charset="0"/>
              </a:rPr>
              <a:t> 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r>
              <a:rPr lang="en-GB" dirty="0">
                <a:latin typeface="Comic Sans MS" panose="030F0702030302020204" pitchFamily="66" charset="0"/>
              </a:rPr>
              <a:t>      Below is the timetable for today.</a:t>
            </a:r>
          </a:p>
          <a:p>
            <a:pPr marL="0" indent="0">
              <a:buNone/>
            </a:pPr>
            <a:r>
              <a:rPr lang="en-GB" dirty="0">
                <a:latin typeface="Comic Sans MS" panose="030F0702030302020204" pitchFamily="66" charset="0"/>
              </a:rPr>
              <a:t>      It is here to give you a guide on today’s work.</a:t>
            </a:r>
          </a:p>
          <a:p>
            <a:pPr marL="0" indent="0">
              <a:buNone/>
            </a:pPr>
            <a:r>
              <a:rPr lang="en-GB" sz="2400" i="1" u="sng" dirty="0">
                <a:solidFill>
                  <a:srgbClr val="FFC000"/>
                </a:solidFill>
                <a:latin typeface="Comic Sans MS" panose="030F0702030302020204" pitchFamily="66" charset="0"/>
              </a:rPr>
              <a:t>For maths you need to be able to see or have a copy of the Consolidation card and a print out of the game</a:t>
            </a:r>
            <a:r>
              <a:rPr lang="en-GB" sz="1800" i="1" u="sng" dirty="0">
                <a:solidFill>
                  <a:srgbClr val="FFC000"/>
                </a:solidFill>
                <a:latin typeface="Comic Sans MS" panose="030F0702030302020204" pitchFamily="66" charset="0"/>
              </a:rPr>
              <a:t>.</a:t>
            </a:r>
            <a:r>
              <a:rPr lang="en-GB" i="1" u="sng" dirty="0">
                <a:solidFill>
                  <a:srgbClr val="FFC000"/>
                </a:solidFill>
                <a:latin typeface="Comic Sans MS" panose="030F0702030302020204" pitchFamily="66" charset="0"/>
              </a:rPr>
              <a:t> For RWI you need the red words to spell sheet.</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4249379303"/>
              </p:ext>
            </p:extLst>
          </p:nvPr>
        </p:nvGraphicFramePr>
        <p:xfrm>
          <a:off x="838201" y="4068776"/>
          <a:ext cx="10245439" cy="2105891"/>
        </p:xfrm>
        <a:graphic>
          <a:graphicData uri="http://schemas.openxmlformats.org/drawingml/2006/table">
            <a:tbl>
              <a:tblPr firstRow="1" bandRow="1">
                <a:tableStyleId>{5C22544A-7EE6-4342-B048-85BDC9FD1C3A}</a:tableStyleId>
              </a:tblPr>
              <a:tblGrid>
                <a:gridCol w="853787">
                  <a:extLst>
                    <a:ext uri="{9D8B030D-6E8A-4147-A177-3AD203B41FA5}">
                      <a16:colId xmlns:a16="http://schemas.microsoft.com/office/drawing/2014/main" val="1057356747"/>
                    </a:ext>
                  </a:extLst>
                </a:gridCol>
                <a:gridCol w="1451071">
                  <a:extLst>
                    <a:ext uri="{9D8B030D-6E8A-4147-A177-3AD203B41FA5}">
                      <a16:colId xmlns:a16="http://schemas.microsoft.com/office/drawing/2014/main" val="2036603641"/>
                    </a:ext>
                  </a:extLst>
                </a:gridCol>
                <a:gridCol w="1492591">
                  <a:extLst>
                    <a:ext uri="{9D8B030D-6E8A-4147-A177-3AD203B41FA5}">
                      <a16:colId xmlns:a16="http://schemas.microsoft.com/office/drawing/2014/main" val="3670510117"/>
                    </a:ext>
                  </a:extLst>
                </a:gridCol>
                <a:gridCol w="298518">
                  <a:extLst>
                    <a:ext uri="{9D8B030D-6E8A-4147-A177-3AD203B41FA5}">
                      <a16:colId xmlns:a16="http://schemas.microsoft.com/office/drawing/2014/main" val="853626756"/>
                    </a:ext>
                  </a:extLst>
                </a:gridCol>
                <a:gridCol w="2340383">
                  <a:extLst>
                    <a:ext uri="{9D8B030D-6E8A-4147-A177-3AD203B41FA5}">
                      <a16:colId xmlns:a16="http://schemas.microsoft.com/office/drawing/2014/main" val="1405776208"/>
                    </a:ext>
                  </a:extLst>
                </a:gridCol>
                <a:gridCol w="322399">
                  <a:extLst>
                    <a:ext uri="{9D8B030D-6E8A-4147-A177-3AD203B41FA5}">
                      <a16:colId xmlns:a16="http://schemas.microsoft.com/office/drawing/2014/main" val="3688789344"/>
                    </a:ext>
                  </a:extLst>
                </a:gridCol>
                <a:gridCol w="1623939">
                  <a:extLst>
                    <a:ext uri="{9D8B030D-6E8A-4147-A177-3AD203B41FA5}">
                      <a16:colId xmlns:a16="http://schemas.microsoft.com/office/drawing/2014/main" val="1246538563"/>
                    </a:ext>
                  </a:extLst>
                </a:gridCol>
                <a:gridCol w="859732">
                  <a:extLst>
                    <a:ext uri="{9D8B030D-6E8A-4147-A177-3AD203B41FA5}">
                      <a16:colId xmlns:a16="http://schemas.microsoft.com/office/drawing/2014/main" val="1958461331"/>
                    </a:ext>
                  </a:extLst>
                </a:gridCol>
                <a:gridCol w="1003019">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ir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whirl and twirl</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are – care and share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The Web</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Snow</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-Big Write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Consolidation of Place Value to 20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 and Golden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Big Joe</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10" name="Picture 9">
            <a:extLst>
              <a:ext uri="{FF2B5EF4-FFF2-40B4-BE49-F238E27FC236}">
                <a16:creationId xmlns:a16="http://schemas.microsoft.com/office/drawing/2014/main" id="{455759E2-5C1F-490C-97B4-308BB054A767}"/>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63282" y="5455920"/>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279120" y="4833681"/>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298169" y="5121721"/>
            <a:ext cx="180975" cy="184785"/>
          </a:xfrm>
          <a:prstGeom prst="rect">
            <a:avLst/>
          </a:prstGeom>
        </p:spPr>
      </p:pic>
      <p:pic>
        <p:nvPicPr>
          <p:cNvPr id="13" name="Picture 12">
            <a:extLst>
              <a:ext uri="{FF2B5EF4-FFF2-40B4-BE49-F238E27FC236}">
                <a16:creationId xmlns:a16="http://schemas.microsoft.com/office/drawing/2014/main" id="{02B797F0-AFED-48D2-9303-EB77251118EB}"/>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810739" y="4833681"/>
            <a:ext cx="219075" cy="106680"/>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u="sng" dirty="0">
                <a:latin typeface="Comic Sans MS" panose="030F0702030302020204" pitchFamily="66" charset="0"/>
              </a:rPr>
            </a:br>
            <a:br>
              <a:rPr lang="en-GB" sz="3200" u="sng" dirty="0">
                <a:latin typeface="Comic Sans MS" panose="030F0702030302020204" pitchFamily="66" charset="0"/>
              </a:rPr>
            </a:br>
            <a:r>
              <a:rPr lang="en-GB" sz="3600" dirty="0">
                <a:latin typeface="Comic Sans MS" panose="030F0702030302020204" pitchFamily="66" charset="0"/>
              </a:rPr>
              <a:t>This is our final day on these books.</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The Web                                 Snow</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03899" y="4550415"/>
            <a:ext cx="2126672" cy="1381778"/>
          </a:xfrm>
          <a:prstGeom prst="rect">
            <a:avLst/>
          </a:prstGeom>
        </p:spPr>
      </p:pic>
      <p:pic>
        <p:nvPicPr>
          <p:cNvPr id="7" name="Picture 6">
            <a:extLst>
              <a:ext uri="{FF2B5EF4-FFF2-40B4-BE49-F238E27FC236}">
                <a16:creationId xmlns:a16="http://schemas.microsoft.com/office/drawing/2014/main" id="{14593007-F38C-4DEB-8325-6B02E93B9595}"/>
              </a:ext>
            </a:extLst>
          </p:cNvPr>
          <p:cNvPicPr>
            <a:picLocks noChangeAspect="1"/>
          </p:cNvPicPr>
          <p:nvPr/>
        </p:nvPicPr>
        <p:blipFill>
          <a:blip r:embed="rId4"/>
          <a:stretch>
            <a:fillRect/>
          </a:stretch>
        </p:blipFill>
        <p:spPr>
          <a:xfrm>
            <a:off x="5911736" y="2633662"/>
            <a:ext cx="2352675" cy="1590675"/>
          </a:xfrm>
          <a:prstGeom prst="rect">
            <a:avLst/>
          </a:prstGeom>
        </p:spPr>
      </p:pic>
      <p:pic>
        <p:nvPicPr>
          <p:cNvPr id="8" name="Picture 7">
            <a:extLst>
              <a:ext uri="{FF2B5EF4-FFF2-40B4-BE49-F238E27FC236}">
                <a16:creationId xmlns:a16="http://schemas.microsoft.com/office/drawing/2014/main" id="{B8AEAA0D-1A0B-429D-99AB-79F322AFD70A}"/>
              </a:ext>
            </a:extLst>
          </p:cNvPr>
          <p:cNvPicPr>
            <a:picLocks noChangeAspect="1"/>
          </p:cNvPicPr>
          <p:nvPr/>
        </p:nvPicPr>
        <p:blipFill>
          <a:blip r:embed="rId5"/>
          <a:stretch>
            <a:fillRect/>
          </a:stretch>
        </p:blipFill>
        <p:spPr>
          <a:xfrm>
            <a:off x="838201" y="2633662"/>
            <a:ext cx="2258068" cy="1456540"/>
          </a:xfrm>
          <a:prstGeom prst="rect">
            <a:avLst/>
          </a:prstGeom>
        </p:spPr>
      </p:pic>
    </p:spTree>
    <p:extLst>
      <p:ext uri="{BB962C8B-B14F-4D97-AF65-F5344CB8AC3E}">
        <p14:creationId xmlns:p14="http://schemas.microsoft.com/office/powerpoint/2010/main" val="2763687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154905" y="3569200"/>
            <a:ext cx="8248732" cy="1569660"/>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graphemes.</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5C6CB1AF-F709-4BC4-9286-96009A6E6CC5}"/>
              </a:ext>
            </a:extLst>
          </p:cNvPr>
          <p:cNvPicPr>
            <a:picLocks noChangeAspect="1"/>
          </p:cNvPicPr>
          <p:nvPr/>
        </p:nvPicPr>
        <p:blipFill>
          <a:blip r:embed="rId3"/>
          <a:stretch>
            <a:fillRect/>
          </a:stretch>
        </p:blipFill>
        <p:spPr>
          <a:xfrm>
            <a:off x="2761199" y="1786788"/>
            <a:ext cx="6669602" cy="1450974"/>
          </a:xfrm>
          <a:prstGeom prst="rect">
            <a:avLst/>
          </a:prstGeom>
        </p:spPr>
      </p:pic>
      <p:pic>
        <p:nvPicPr>
          <p:cNvPr id="8" name="Picture 7">
            <a:extLst>
              <a:ext uri="{FF2B5EF4-FFF2-40B4-BE49-F238E27FC236}">
                <a16:creationId xmlns:a16="http://schemas.microsoft.com/office/drawing/2014/main" id="{2A62E01B-A633-46BA-91BA-C5E2970924D2}"/>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180174" y="753035"/>
            <a:ext cx="1162050" cy="552449"/>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154905" y="3569200"/>
            <a:ext cx="8248732" cy="1569660"/>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graphemes.</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sp>
        <p:nvSpPr>
          <p:cNvPr id="3" name="Rectangle 2">
            <a:extLst>
              <a:ext uri="{FF2B5EF4-FFF2-40B4-BE49-F238E27FC236}">
                <a16:creationId xmlns:a16="http://schemas.microsoft.com/office/drawing/2014/main" id="{B91A9573-5E08-4C79-9AD4-BA9441406929}"/>
              </a:ext>
            </a:extLst>
          </p:cNvPr>
          <p:cNvSpPr/>
          <p:nvPr/>
        </p:nvSpPr>
        <p:spPr>
          <a:xfrm>
            <a:off x="2525624" y="1846601"/>
            <a:ext cx="7507293" cy="1123384"/>
          </a:xfrm>
          <a:prstGeom prst="rect">
            <a:avLst/>
          </a:prstGeom>
        </p:spPr>
        <p:txBody>
          <a:bodyPr wrap="square">
            <a:spAutoFit/>
          </a:bodyPr>
          <a:lstStyle/>
          <a:p>
            <a:r>
              <a:rPr lang="en-GB" sz="6700" dirty="0">
                <a:solidFill>
                  <a:srgbClr val="C00000"/>
                </a:solidFill>
                <a:latin typeface="Comic Sans MS" panose="030F0702030302020204" pitchFamily="66" charset="0"/>
                <a:ea typeface="+mj-ea"/>
                <a:cs typeface="+mj-cs"/>
              </a:rPr>
              <a:t>are</a:t>
            </a:r>
            <a:r>
              <a:rPr lang="en-GB" sz="4400" dirty="0">
                <a:solidFill>
                  <a:prstClr val="black"/>
                </a:solidFill>
                <a:latin typeface="Comic Sans MS" panose="030F0702030302020204" pitchFamily="66" charset="0"/>
                <a:ea typeface="+mj-ea"/>
                <a:cs typeface="+mj-cs"/>
              </a:rPr>
              <a:t> </a:t>
            </a:r>
            <a:r>
              <a:rPr lang="en-GB" sz="6000" dirty="0">
                <a:solidFill>
                  <a:srgbClr val="C00000"/>
                </a:solidFill>
                <a:latin typeface="Comic Sans MS" panose="030F0702030302020204" pitchFamily="66" charset="0"/>
                <a:ea typeface="+mj-ea"/>
                <a:cs typeface="+mj-cs"/>
              </a:rPr>
              <a:t>– care and share</a:t>
            </a:r>
            <a:endParaRPr lang="en-US" dirty="0"/>
          </a:p>
        </p:txBody>
      </p:sp>
    </p:spTree>
    <p:extLst>
      <p:ext uri="{BB962C8B-B14F-4D97-AF65-F5344CB8AC3E}">
        <p14:creationId xmlns:p14="http://schemas.microsoft.com/office/powerpoint/2010/main" val="3484488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639125" y="2516678"/>
            <a:ext cx="8248732" cy="3539430"/>
          </a:xfrm>
          <a:prstGeom prst="rect">
            <a:avLst/>
          </a:prstGeom>
          <a:noFill/>
        </p:spPr>
        <p:txBody>
          <a:bodyPr wrap="square" rtlCol="0">
            <a:spAutoFit/>
          </a:bodyPr>
          <a:lstStyle/>
          <a:p>
            <a:r>
              <a:rPr lang="en-GB" sz="3200" dirty="0">
                <a:latin typeface="Comic Sans MS" panose="030F0702030302020204" pitchFamily="66" charset="0"/>
              </a:rPr>
              <a:t>Yesterday we had the Spelling Quiz.</a:t>
            </a:r>
          </a:p>
          <a:p>
            <a:r>
              <a:rPr lang="en-GB" sz="3200" dirty="0">
                <a:latin typeface="Comic Sans MS" panose="030F0702030302020204" pitchFamily="66" charset="0"/>
              </a:rPr>
              <a:t>I would like you to look back at your quiz and see which words (if any) you found a challenge.</a:t>
            </a:r>
          </a:p>
          <a:p>
            <a:endParaRPr lang="en-GB" sz="3200" dirty="0">
              <a:latin typeface="Comic Sans MS" panose="030F0702030302020204" pitchFamily="66" charset="0"/>
            </a:endParaRPr>
          </a:p>
          <a:p>
            <a:r>
              <a:rPr lang="en-GB" sz="3200" dirty="0">
                <a:latin typeface="Comic Sans MS" panose="030F0702030302020204" pitchFamily="66" charset="0"/>
              </a:rPr>
              <a:t>I would like you to practise these words 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Tree>
    <p:extLst>
      <p:ext uri="{BB962C8B-B14F-4D97-AF65-F5344CB8AC3E}">
        <p14:creationId xmlns:p14="http://schemas.microsoft.com/office/powerpoint/2010/main" val="773922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163782" y="2356545"/>
            <a:ext cx="9864435" cy="4524315"/>
          </a:xfrm>
          <a:prstGeom prst="rect">
            <a:avLst/>
          </a:prstGeom>
          <a:noFill/>
        </p:spPr>
        <p:txBody>
          <a:bodyPr wrap="square" rtlCol="0">
            <a:spAutoFit/>
          </a:bodyPr>
          <a:lstStyle/>
          <a:p>
            <a:r>
              <a:rPr lang="en-GB" sz="3200" dirty="0">
                <a:latin typeface="Comic Sans MS" panose="030F0702030302020204" pitchFamily="66" charset="0"/>
              </a:rPr>
              <a:t>In the Friday file are the </a:t>
            </a:r>
            <a:r>
              <a:rPr lang="en-GB" sz="3200" dirty="0">
                <a:solidFill>
                  <a:srgbClr val="FF0000"/>
                </a:solidFill>
                <a:latin typeface="Comic Sans MS" panose="030F0702030302020204" pitchFamily="66" charset="0"/>
              </a:rPr>
              <a:t>red </a:t>
            </a:r>
            <a:r>
              <a:rPr lang="en-GB" sz="3200" dirty="0">
                <a:latin typeface="Comic Sans MS" panose="030F0702030302020204" pitchFamily="66" charset="0"/>
              </a:rPr>
              <a:t>(tricky) words that you have been</a:t>
            </a:r>
            <a:r>
              <a:rPr lang="en-US" sz="3200" dirty="0">
                <a:latin typeface="Comic Sans MS" panose="030F0702030302020204" pitchFamily="66" charset="0"/>
              </a:rPr>
              <a:t> reading in your RWI book this week.</a:t>
            </a:r>
          </a:p>
          <a:p>
            <a:endParaRPr lang="en-GB" sz="3200" dirty="0">
              <a:latin typeface="Comic Sans MS" panose="030F0702030302020204" pitchFamily="66" charset="0"/>
            </a:endParaRPr>
          </a:p>
          <a:p>
            <a:endParaRPr lang="en-GB" sz="3200" dirty="0">
              <a:latin typeface="Comic Sans MS" panose="030F0702030302020204" pitchFamily="66" charset="0"/>
            </a:endParaRPr>
          </a:p>
          <a:p>
            <a:endParaRPr lang="en-US" sz="3200" dirty="0">
              <a:latin typeface="Comic Sans MS" panose="030F0702030302020204" pitchFamily="66" charset="0"/>
            </a:endParaRPr>
          </a:p>
          <a:p>
            <a:r>
              <a:rPr lang="en-US" sz="3200" dirty="0">
                <a:latin typeface="Comic Sans MS" panose="030F0702030302020204" pitchFamily="66" charset="0"/>
              </a:rPr>
              <a:t> </a:t>
            </a:r>
          </a:p>
          <a:p>
            <a:r>
              <a:rPr lang="en-GB" sz="3200" dirty="0">
                <a:latin typeface="Comic Sans MS" panose="030F0702030302020204" pitchFamily="66" charset="0"/>
              </a:rPr>
              <a:t>I</a:t>
            </a:r>
            <a:r>
              <a:rPr lang="en-US" sz="3200" dirty="0">
                <a:latin typeface="Comic Sans MS" panose="030F0702030302020204" pitchFamily="66" charset="0"/>
              </a:rPr>
              <a:t> would now like you to try to learn how to spell these words </a:t>
            </a:r>
            <a:r>
              <a:rPr lang="en-GB" sz="3200" dirty="0">
                <a:latin typeface="Comic Sans MS" panose="030F0702030302020204" pitchFamily="66" charset="0"/>
              </a:rPr>
              <a:t>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pic>
        <p:nvPicPr>
          <p:cNvPr id="9" name="Picture 8">
            <a:extLst>
              <a:ext uri="{FF2B5EF4-FFF2-40B4-BE49-F238E27FC236}">
                <a16:creationId xmlns:a16="http://schemas.microsoft.com/office/drawing/2014/main" id="{48812186-B71A-47B0-AF1D-07DE8AF3E18A}"/>
              </a:ext>
            </a:extLst>
          </p:cNvPr>
          <p:cNvPicPr>
            <a:picLocks noChangeAspect="1"/>
          </p:cNvPicPr>
          <p:nvPr/>
        </p:nvPicPr>
        <p:blipFill>
          <a:blip r:embed="rId7"/>
          <a:stretch>
            <a:fillRect/>
          </a:stretch>
        </p:blipFill>
        <p:spPr>
          <a:xfrm>
            <a:off x="4280189" y="3602936"/>
            <a:ext cx="2966603" cy="1593865"/>
          </a:xfrm>
          <a:prstGeom prst="rect">
            <a:avLst/>
          </a:prstGeom>
        </p:spPr>
      </p:pic>
    </p:spTree>
    <p:extLst>
      <p:ext uri="{BB962C8B-B14F-4D97-AF65-F5344CB8AC3E}">
        <p14:creationId xmlns:p14="http://schemas.microsoft.com/office/powerpoint/2010/main" val="2059472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699653" y="2793319"/>
            <a:ext cx="10792693" cy="3539430"/>
          </a:xfrm>
          <a:prstGeom prst="rect">
            <a:avLst/>
          </a:prstGeom>
        </p:spPr>
        <p:txBody>
          <a:bodyPr wrap="square">
            <a:spAutoFit/>
          </a:bodyPr>
          <a:lstStyle/>
          <a:p>
            <a:pPr lvl="0"/>
            <a:r>
              <a:rPr lang="en-US" sz="3200" dirty="0">
                <a:solidFill>
                  <a:prstClr val="black"/>
                </a:solidFill>
                <a:latin typeface="Comic Sans MS" panose="030F0702030302020204" pitchFamily="66" charset="0"/>
              </a:rPr>
              <a:t>Look at the words in the Look and Say column. You need to take your time to </a:t>
            </a:r>
            <a:r>
              <a:rPr lang="en-US" sz="3200" dirty="0">
                <a:solidFill>
                  <a:srgbClr val="00B050"/>
                </a:solidFill>
                <a:latin typeface="Comic Sans MS" panose="030F0702030302020204" pitchFamily="66" charset="0"/>
              </a:rPr>
              <a:t>look</a:t>
            </a:r>
            <a:r>
              <a:rPr lang="en-US" sz="3200" dirty="0">
                <a:solidFill>
                  <a:prstClr val="black"/>
                </a:solidFill>
                <a:latin typeface="Comic Sans MS" panose="030F0702030302020204" pitchFamily="66" charset="0"/>
              </a:rPr>
              <a:t> at each word, </a:t>
            </a:r>
            <a:r>
              <a:rPr lang="en-US" sz="3200" dirty="0">
                <a:solidFill>
                  <a:srgbClr val="00B050"/>
                </a:solidFill>
                <a:latin typeface="Comic Sans MS" panose="030F0702030302020204" pitchFamily="66" charset="0"/>
              </a:rPr>
              <a:t>say the letters </a:t>
            </a:r>
            <a:r>
              <a:rPr lang="en-US" sz="3200" dirty="0">
                <a:solidFill>
                  <a:prstClr val="black"/>
                </a:solidFill>
                <a:latin typeface="Comic Sans MS" panose="030F0702030302020204" pitchFamily="66" charset="0"/>
              </a:rPr>
              <a:t>out loud, </a:t>
            </a:r>
            <a:r>
              <a:rPr lang="en-US" sz="3200" dirty="0">
                <a:solidFill>
                  <a:srgbClr val="00B050"/>
                </a:solidFill>
                <a:latin typeface="Comic Sans MS" panose="030F0702030302020204" pitchFamily="66" charset="0"/>
              </a:rPr>
              <a:t>look at the shape </a:t>
            </a:r>
            <a:r>
              <a:rPr lang="en-US" sz="3200" dirty="0">
                <a:solidFill>
                  <a:prstClr val="black"/>
                </a:solidFill>
                <a:latin typeface="Comic Sans MS" panose="030F0702030302020204" pitchFamily="66" charset="0"/>
              </a:rPr>
              <a:t>of the word and try to </a:t>
            </a:r>
            <a:r>
              <a:rPr lang="en-US" sz="3200" dirty="0">
                <a:solidFill>
                  <a:srgbClr val="00B050"/>
                </a:solidFill>
                <a:latin typeface="Comic Sans MS" panose="030F0702030302020204" pitchFamily="66" charset="0"/>
              </a:rPr>
              <a:t>write it in the air</a:t>
            </a:r>
            <a:r>
              <a:rPr lang="en-US" sz="3200" dirty="0">
                <a:solidFill>
                  <a:prstClr val="black"/>
                </a:solidFill>
                <a:latin typeface="Comic Sans MS" panose="030F0702030302020204" pitchFamily="66" charset="0"/>
              </a:rPr>
              <a:t>. </a:t>
            </a:r>
          </a:p>
          <a:p>
            <a:pPr lvl="0"/>
            <a:r>
              <a:rPr lang="en-US" sz="3200" dirty="0">
                <a:solidFill>
                  <a:prstClr val="black"/>
                </a:solidFill>
                <a:latin typeface="Comic Sans MS" panose="030F0702030302020204" pitchFamily="66" charset="0"/>
              </a:rPr>
              <a:t>Once you think you know how to spell them, have a go in the second column. </a:t>
            </a:r>
          </a:p>
          <a:p>
            <a:pPr lvl="0"/>
            <a:r>
              <a:rPr lang="en-US" sz="3200" dirty="0">
                <a:solidFill>
                  <a:prstClr val="black"/>
                </a:solidFill>
                <a:latin typeface="Comic Sans MS" panose="030F0702030302020204" pitchFamily="66" charset="0"/>
              </a:rPr>
              <a:t>In the final column, cover the words up and write them.</a:t>
            </a:r>
          </a:p>
        </p:txBody>
      </p:sp>
    </p:spTree>
    <p:extLst>
      <p:ext uri="{BB962C8B-B14F-4D97-AF65-F5344CB8AC3E}">
        <p14:creationId xmlns:p14="http://schemas.microsoft.com/office/powerpoint/2010/main" val="1094898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699653" y="3310271"/>
            <a:ext cx="10792693" cy="1569660"/>
          </a:xfrm>
          <a:prstGeom prst="rect">
            <a:avLst/>
          </a:prstGeom>
        </p:spPr>
        <p:txBody>
          <a:bodyPr wrap="square">
            <a:spAutoFit/>
          </a:bodyPr>
          <a:lstStyle/>
          <a:p>
            <a:pPr lvl="0"/>
            <a:r>
              <a:rPr lang="en-US" sz="3200" dirty="0">
                <a:solidFill>
                  <a:prstClr val="black"/>
                </a:solidFill>
                <a:latin typeface="Comic Sans MS" panose="030F0702030302020204" pitchFamily="66" charset="0"/>
              </a:rPr>
              <a:t>Write two different sentences using these words. </a:t>
            </a:r>
          </a:p>
          <a:p>
            <a:pPr lvl="0"/>
            <a:endParaRPr lang="en-GB" sz="3200" dirty="0">
              <a:solidFill>
                <a:prstClr val="black"/>
              </a:solidFill>
              <a:latin typeface="Comic Sans MS" panose="030F0702030302020204" pitchFamily="66" charset="0"/>
            </a:endParaRPr>
          </a:p>
          <a:p>
            <a:pPr lvl="0"/>
            <a:r>
              <a:rPr lang="en-GB" sz="3200" dirty="0">
                <a:solidFill>
                  <a:prstClr val="black"/>
                </a:solidFill>
                <a:latin typeface="Comic Sans MS" panose="030F0702030302020204" pitchFamily="66" charset="0"/>
              </a:rPr>
              <a:t>U</a:t>
            </a:r>
            <a:r>
              <a:rPr lang="en-US" sz="3200" dirty="0">
                <a:solidFill>
                  <a:prstClr val="black"/>
                </a:solidFill>
                <a:latin typeface="Comic Sans MS" panose="030F0702030302020204" pitchFamily="66" charset="0"/>
              </a:rPr>
              <a:t>se the handwriting lines to help you to keep it neat.</a:t>
            </a:r>
          </a:p>
        </p:txBody>
      </p:sp>
    </p:spTree>
    <p:extLst>
      <p:ext uri="{BB962C8B-B14F-4D97-AF65-F5344CB8AC3E}">
        <p14:creationId xmlns:p14="http://schemas.microsoft.com/office/powerpoint/2010/main" val="1687637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84DD865A-A88F-4525-ACD8-05D7676448C7}"/>
              </a:ext>
            </a:extLst>
          </p:cNvPr>
          <p:cNvPicPr>
            <a:picLocks noChangeAspect="1"/>
          </p:cNvPicPr>
          <p:nvPr/>
        </p:nvPicPr>
        <p:blipFill>
          <a:blip r:embed="rId5"/>
          <a:stretch>
            <a:fillRect/>
          </a:stretch>
        </p:blipFill>
        <p:spPr>
          <a:xfrm>
            <a:off x="3951576" y="1917968"/>
            <a:ext cx="1798061" cy="2160260"/>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503526" y="2311661"/>
            <a:ext cx="7712219" cy="3539430"/>
          </a:xfrm>
          <a:prstGeom prst="rect">
            <a:avLst/>
          </a:prstGeom>
        </p:spPr>
        <p:txBody>
          <a:bodyPr wrap="square">
            <a:spAutoFit/>
          </a:bodyPr>
          <a:lstStyle/>
          <a:p>
            <a:r>
              <a:rPr lang="en-GB" sz="3200" dirty="0">
                <a:latin typeface="Comic Sans MS" panose="030F0702030302020204" pitchFamily="66" charset="0"/>
              </a:rPr>
              <a:t>Now you are ready to </a:t>
            </a:r>
            <a:r>
              <a:rPr lang="en-GB" sz="3200" u="sng" dirty="0">
                <a:latin typeface="Comic Sans MS" panose="030F0702030302020204" pitchFamily="66" charset="0"/>
              </a:rPr>
              <a:t>read the story </a:t>
            </a:r>
            <a:r>
              <a:rPr lang="en-GB" sz="3200" dirty="0">
                <a:latin typeface="Comic Sans MS" panose="030F0702030302020204" pitchFamily="66" charset="0"/>
              </a:rPr>
              <a:t>to an adult. You have been working on this story all week so you should be getting very confident!</a:t>
            </a:r>
          </a:p>
          <a:p>
            <a:r>
              <a:rPr lang="en-GB" sz="3200" dirty="0">
                <a:solidFill>
                  <a:srgbClr val="FF0000"/>
                </a:solidFill>
                <a:latin typeface="Comic Sans MS" panose="030F0702030302020204" pitchFamily="66" charset="0"/>
              </a:rPr>
              <a:t>Remember to think about your expression to make it interesting to listen to and pausing for punctuation.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056" y="1842326"/>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5412" y="4461701"/>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E35FB61-B746-406D-A5C1-4C46292D365D}"/>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73952" y="671243"/>
            <a:ext cx="1162050" cy="552449"/>
          </a:xfrm>
          <a:prstGeom prst="rect">
            <a:avLst/>
          </a:prstGeom>
        </p:spPr>
      </p:pic>
      <p:pic>
        <p:nvPicPr>
          <p:cNvPr id="1028" name="Picture 4" descr="https://attachments.office.net/owa/teacher%40kingslandengland.hereford.sch.uk/service.svc/s/GetAttachmentThumbnail?id=AAMkAGZiZGNiYWYyLWZmNjAtNDkzNi1iZDkzLWVhMDU3NDEyZmI3YQBGAAAAAAB8SkcMILsHSahAL5K87zykBwAXyemP6%2FfyTbckP8Wt%2FJ1OAAAAAAEJAAAXyemP6%2FfyTbckP8Wt%2FJ1OAADGsVqbAAABEgAQAKtwe%2BJUdzdFur%2BrXKP2snI%3D&amp;thumbnailType=2&amp;token=eyJhbGciOiJSUzI1NiIsImtpZCI6IjMwODE3OUNFNUY0QjUyRTc4QjJEQjg5NjZCQUY0RUNDMzcyN0FFRUUiLCJ0eXAiOiJKV1QiLCJ4NXQiOiJNSUY1emw5TFV1ZUxMYmlXYTY5T3pEY25ydTQifQ.eyJvcmlnaW4iOiJodHRwczovL291dGxvb2sub2ZmaWNlLmNvbSIsInVjIjoiOGZiNjFlYTgwOGZlNGU1Zjk4ZmMxYzU0OWVmY2UwYmEiLCJ2ZXIiOiJFeGNoYW5nZS5DYWxsYmFjay5WMSIsImFwcGN0eHNlbmRlciI6Ik93YURvd25sb2FkQDcyMTAxNDczLTc0OGItNGY0YS04NzdhLWMwMDk2ZWI0MzBiMSIsImlzc3JpbmciOiJXVyIsImFwcGN0eCI6IntcIm1zZXhjaHByb3RcIjpcIm93YVwiLFwicHVpZFwiOlwiMTE1Mzc2NTkzMjI2MDQ3MzgzN1wiLFwic2NvcGVcIjpcIk93YURvd25sb2FkXCIsXCJvaWRcIjpcImI4M2JmOWRjLWNkYjItNDAwNC05YTEyLWMwOThmZTYzYWFjYVwiLFwicHJpbWFyeXNpZFwiOlwiUy0xLTUtMjEtMTA1NTM1OTMxNy0yMzQ3NTMwMjc2LTM5NDc0NzkyMzUtMTIzNDgyODhcIn0iLCJuYmYiOjE2MTEyMzE5NDEsImV4cCI6MTYxMTIzMjU0MSwiaXNzIjoiMDAwMDAwMDItMDAwMC0wZmYxLWNlMDAtMDAwMDAwMDAwMDAwQDcyMTAxNDczLTc0OGItNGY0YS04NzdhLWMwMDk2ZWI0MzBiMSIsImF1ZCI6IjAwMDAwMDAyLTAwMDAtMGZmMS1jZTAwLTAwMDAwMDAwMDAwMC9hdHRhY2htZW50cy5vZmZpY2UubmV0QDcyMTAxNDczLTc0OGItNGY0YS04NzdhLWMwMDk2ZWI0MzBiMSIsImhhcHAiOiJvd2EifQ.QCkKEJTeSrPDGs80IhquLG6AYWdMnoMTqKRWCBc7dlZJkQxlhjeoLLJuz1NbCdAAdvQ1OeKn_rLPVsnOrDXxrudhbDN6SJtFP4AjNil4NNipQ8hosHUmxCY2tbVt2-x0cj2OYRevkewUaIuNpj9HCfRCRFZqWN-Up5GJAl0W6B0QRFnTu61ct7rFh-tVg2QF58F7Ja8Wzj3VqmH4EWM2wd0bJp1yLj-uvMdJIX_mGvzaPOpyNCf2XuEe7QURnkvenvMhMFAzgpBLoZhHmyXuQ-Mbu5d1OiXiTaGNmYXq0lkdM_ZSO2qqL3rGcWKsoRNC_Sgq2diU3NTOKNIVX9019g&amp;X-OWA-CANARY=RF7e_ixx7EaySvg0WthrBRBZxRoIvtgYd27gB9fNbmf4_bOCKjWmvkXF6ZG27PHL4MZWM5j6xYk.&amp;owa=outlook.office.com&amp;scriptVer=20210103002.08&amp;animation=true">
            <a:extLst>
              <a:ext uri="{FF2B5EF4-FFF2-40B4-BE49-F238E27FC236}">
                <a16:creationId xmlns:a16="http://schemas.microsoft.com/office/drawing/2014/main" id="{C1F52000-84BC-4B31-979B-9B3C32E1C5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36002" y="1842326"/>
            <a:ext cx="6096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9671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803" y="1601325"/>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4989" y="4315922"/>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898580E-D233-4A84-8325-0188FD14BBC0}"/>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657445" y="384542"/>
            <a:ext cx="1069124" cy="1033753"/>
          </a:xfrm>
          <a:prstGeom prst="rect">
            <a:avLst/>
          </a:prstGeom>
        </p:spPr>
      </p:pic>
      <p:pic>
        <p:nvPicPr>
          <p:cNvPr id="3" name="Picture 2">
            <a:extLst>
              <a:ext uri="{FF2B5EF4-FFF2-40B4-BE49-F238E27FC236}">
                <a16:creationId xmlns:a16="http://schemas.microsoft.com/office/drawing/2014/main" id="{F394A7E0-DBB2-4347-B991-7557A790C6DB}"/>
              </a:ext>
            </a:extLst>
          </p:cNvPr>
          <p:cNvPicPr>
            <a:picLocks noChangeAspect="1"/>
          </p:cNvPicPr>
          <p:nvPr/>
        </p:nvPicPr>
        <p:blipFill>
          <a:blip r:embed="rId6"/>
          <a:stretch>
            <a:fillRect/>
          </a:stretch>
        </p:blipFill>
        <p:spPr>
          <a:xfrm>
            <a:off x="4003964" y="1359099"/>
            <a:ext cx="3913630" cy="5218173"/>
          </a:xfrm>
          <a:prstGeom prst="rect">
            <a:avLst/>
          </a:prstGeom>
        </p:spPr>
      </p:pic>
    </p:spTree>
    <p:extLst>
      <p:ext uri="{BB962C8B-B14F-4D97-AF65-F5344CB8AC3E}">
        <p14:creationId xmlns:p14="http://schemas.microsoft.com/office/powerpoint/2010/main" val="3505489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1077218"/>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endParaRPr lang="en-GB" sz="3200" dirty="0">
              <a:latin typeface="Comic Sans MS" panose="030F0702030302020204" pitchFamily="66" charset="0"/>
            </a:endParaRPr>
          </a:p>
        </p:txBody>
      </p:sp>
      <p:sp>
        <p:nvSpPr>
          <p:cNvPr id="4" name="TextBox 3">
            <a:extLst>
              <a:ext uri="{FF2B5EF4-FFF2-40B4-BE49-F238E27FC236}">
                <a16:creationId xmlns:a16="http://schemas.microsoft.com/office/drawing/2014/main" id="{9ECA5402-6857-41E0-BBFD-2FCD05A69A6D}"/>
              </a:ext>
            </a:extLst>
          </p:cNvPr>
          <p:cNvSpPr txBox="1"/>
          <p:nvPr/>
        </p:nvSpPr>
        <p:spPr>
          <a:xfrm>
            <a:off x="518680" y="2673975"/>
            <a:ext cx="8677708" cy="3046988"/>
          </a:xfrm>
          <a:prstGeom prst="rect">
            <a:avLst/>
          </a:prstGeom>
          <a:noFill/>
        </p:spPr>
        <p:txBody>
          <a:bodyPr wrap="square" rtlCol="0">
            <a:spAutoFit/>
          </a:bodyPr>
          <a:lstStyle/>
          <a:p>
            <a:r>
              <a:rPr lang="en-GB" sz="3200" dirty="0">
                <a:latin typeface="Comic Sans MS" panose="030F0702030302020204" pitchFamily="66" charset="0"/>
              </a:rPr>
              <a:t>Today is the final day of RWI for the week.</a:t>
            </a:r>
          </a:p>
          <a:p>
            <a:r>
              <a:rPr lang="en-GB" sz="3200" dirty="0">
                <a:latin typeface="Comic Sans MS" panose="030F0702030302020204" pitchFamily="66" charset="0"/>
              </a:rPr>
              <a:t>This is when we do our </a:t>
            </a:r>
            <a:r>
              <a:rPr lang="en-GB" sz="3200" u="sng" dirty="0">
                <a:solidFill>
                  <a:srgbClr val="FF0000"/>
                </a:solidFill>
                <a:latin typeface="Comic Sans MS" panose="030F0702030302020204" pitchFamily="66" charset="0"/>
              </a:rPr>
              <a:t>Big Write</a:t>
            </a:r>
            <a:r>
              <a:rPr lang="en-GB" sz="3200" dirty="0">
                <a:latin typeface="Comic Sans MS" panose="030F0702030302020204" pitchFamily="66" charset="0"/>
              </a:rPr>
              <a:t>. We base this around the book that we have been reading in RWI. </a:t>
            </a:r>
          </a:p>
          <a:p>
            <a:endParaRPr lang="en-GB" sz="3200" dirty="0">
              <a:latin typeface="Comic Sans MS" panose="030F0702030302020204" pitchFamily="66" charset="0"/>
            </a:endParaRPr>
          </a:p>
          <a:p>
            <a:endParaRPr lang="en-US"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540327" y="1610038"/>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Today we are thinking about Spin the spider. What is thinking about when he is in his web?</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I would like you pretend that you are</a:t>
            </a:r>
            <a:br>
              <a:rPr lang="en-GB" sz="3600" dirty="0">
                <a:latin typeface="Comic Sans MS" panose="030F0702030302020204" pitchFamily="66" charset="0"/>
              </a:rPr>
            </a:br>
            <a:r>
              <a:rPr lang="en-GB" sz="3600" dirty="0">
                <a:latin typeface="Comic Sans MS" panose="030F0702030302020204" pitchFamily="66" charset="0"/>
              </a:rPr>
              <a:t>Spin in your web and are looking at </a:t>
            </a:r>
            <a:br>
              <a:rPr lang="en-GB" sz="3600" dirty="0">
                <a:latin typeface="Comic Sans MS" panose="030F0702030302020204" pitchFamily="66" charset="0"/>
              </a:rPr>
            </a:br>
            <a:r>
              <a:rPr lang="en-GB" sz="3600" dirty="0">
                <a:latin typeface="Comic Sans MS" panose="030F0702030302020204" pitchFamily="66" charset="0"/>
              </a:rPr>
              <a:t>the bugs. </a:t>
            </a:r>
            <a:br>
              <a:rPr lang="en-GB" sz="3600" dirty="0">
                <a:latin typeface="Comic Sans MS" panose="030F0702030302020204" pitchFamily="66" charset="0"/>
              </a:rPr>
            </a:br>
            <a:r>
              <a:rPr lang="en-GB" sz="3600" dirty="0">
                <a:latin typeface="Comic Sans MS" panose="030F0702030302020204" pitchFamily="66" charset="0"/>
              </a:rPr>
              <a:t>How are they making you feel?</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592191" y="5095180"/>
            <a:ext cx="11238200"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pic>
        <p:nvPicPr>
          <p:cNvPr id="6" name="Picture 5">
            <a:extLst>
              <a:ext uri="{FF2B5EF4-FFF2-40B4-BE49-F238E27FC236}">
                <a16:creationId xmlns:a16="http://schemas.microsoft.com/office/drawing/2014/main" id="{4C56C6C7-B749-46F7-AEFE-2FA9FE0D57F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347796" y="4082671"/>
            <a:ext cx="3134591" cy="2089727"/>
          </a:xfrm>
          <a:prstGeom prst="rect">
            <a:avLst/>
          </a:prstGeom>
        </p:spPr>
      </p:pic>
    </p:spTree>
    <p:extLst>
      <p:ext uri="{BB962C8B-B14F-4D97-AF65-F5344CB8AC3E}">
        <p14:creationId xmlns:p14="http://schemas.microsoft.com/office/powerpoint/2010/main" val="3764116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08708" y="527465"/>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I would like you and your adult to think of some words to help you with your writing:</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1. Think about how you are feeling?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2. What can you see?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3. Describe what you going to do.</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Now use this to help you to begin your writing.</a:t>
            </a: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592191" y="5095180"/>
            <a:ext cx="11238200"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23797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26460" y="1762820"/>
            <a:ext cx="11055927"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Here is an example of how to begin.</a:t>
            </a:r>
            <a:br>
              <a:rPr lang="en-GB" sz="3600" dirty="0">
                <a:latin typeface="Comic Sans MS" panose="030F0702030302020204" pitchFamily="66" charset="0"/>
              </a:rPr>
            </a:br>
            <a:br>
              <a:rPr lang="en-GB" sz="3600" dirty="0">
                <a:latin typeface="Comic Sans MS" panose="030F0702030302020204" pitchFamily="66" charset="0"/>
              </a:rPr>
            </a:br>
            <a:r>
              <a:rPr lang="en-GB" sz="3600" i="1" dirty="0">
                <a:solidFill>
                  <a:srgbClr val="7030A0"/>
                </a:solidFill>
                <a:latin typeface="Comic Sans MS" panose="030F0702030302020204" pitchFamily="66" charset="0"/>
              </a:rPr>
              <a:t>Today I am feeling very hungry. In my web I can see a huge spotty bug. I want to gobble and crunch it up. Then I won’t feel hungry anymore.</a:t>
            </a:r>
            <a:br>
              <a:rPr lang="en-GB" sz="3600" i="1" dirty="0">
                <a:solidFill>
                  <a:srgbClr val="7030A0"/>
                </a:solidFill>
                <a:latin typeface="Comic Sans MS" panose="030F0702030302020204" pitchFamily="66" charset="0"/>
              </a:rPr>
            </a:br>
            <a:br>
              <a:rPr lang="en-GB" sz="3600" i="1" dirty="0">
                <a:solidFill>
                  <a:srgbClr val="7030A0"/>
                </a:solidFill>
                <a:latin typeface="Comic Sans MS" panose="030F0702030302020204" pitchFamily="66" charset="0"/>
              </a:rPr>
            </a:br>
            <a:br>
              <a:rPr lang="en-GB" sz="3600" i="1" dirty="0">
                <a:solidFill>
                  <a:srgbClr val="7030A0"/>
                </a:solidFill>
                <a:latin typeface="Comic Sans MS" panose="030F0702030302020204" pitchFamily="66" charset="0"/>
              </a:rPr>
            </a:br>
            <a:r>
              <a:rPr lang="en-GB" sz="3600" dirty="0">
                <a:latin typeface="Comic Sans MS" panose="030F0702030302020204" pitchFamily="66" charset="0"/>
              </a:rPr>
              <a:t>Think of at least </a:t>
            </a:r>
            <a:r>
              <a:rPr lang="en-GB" sz="3600" u="sng" dirty="0">
                <a:latin typeface="Comic Sans MS" panose="030F0702030302020204" pitchFamily="66" charset="0"/>
              </a:rPr>
              <a:t>two</a:t>
            </a:r>
            <a:r>
              <a:rPr lang="en-GB" sz="3600" dirty="0">
                <a:latin typeface="Comic Sans MS" panose="030F0702030302020204" pitchFamily="66" charset="0"/>
              </a:rPr>
              <a:t> different things you will eat. Don’t forget to use adjectives (describing words) and the wow words from yesterday’s Build a Sentence.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592191" y="5095180"/>
            <a:ext cx="11238200"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62703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039090" y="570148"/>
            <a:ext cx="11833090" cy="6629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Big Write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Today we are going to write a snow poem. </a:t>
            </a:r>
            <a:r>
              <a:rPr lang="en-GB" sz="3600" i="1" dirty="0">
                <a:latin typeface="Comic Sans MS" panose="030F0702030302020204" pitchFamily="66" charset="0"/>
              </a:rPr>
              <a:t>Just to remind you that poems don’t have to rhyme.</a:t>
            </a:r>
            <a:br>
              <a:rPr lang="en-GB" sz="3600" i="1" dirty="0">
                <a:latin typeface="Comic Sans MS" panose="030F0702030302020204" pitchFamily="66" charset="0"/>
              </a:rPr>
            </a:br>
            <a:br>
              <a:rPr lang="en-GB" sz="3600" i="1" dirty="0">
                <a:latin typeface="Comic Sans MS" panose="030F0702030302020204" pitchFamily="66" charset="0"/>
              </a:rPr>
            </a:br>
            <a:r>
              <a:rPr lang="en-GB" sz="3600" dirty="0">
                <a:latin typeface="Comic Sans MS" panose="030F0702030302020204" pitchFamily="66" charset="0"/>
              </a:rPr>
              <a:t>1. Talk to your adult about some different ways that you can describe the snow. Don’t</a:t>
            </a:r>
            <a:br>
              <a:rPr lang="en-GB" sz="3600" dirty="0">
                <a:latin typeface="Comic Sans MS" panose="030F0702030302020204" pitchFamily="66" charset="0"/>
              </a:rPr>
            </a:br>
            <a:r>
              <a:rPr lang="en-GB" sz="3600" dirty="0">
                <a:latin typeface="Comic Sans MS" panose="030F0702030302020204" pitchFamily="66" charset="0"/>
              </a:rPr>
              <a:t>forget to use fantastic adjectives.</a:t>
            </a:r>
            <a:br>
              <a:rPr lang="en-GB" sz="3600" dirty="0">
                <a:latin typeface="Comic Sans MS" panose="030F0702030302020204" pitchFamily="66" charset="0"/>
              </a:rPr>
            </a:br>
            <a:r>
              <a:rPr lang="en-GB" sz="3600" dirty="0">
                <a:latin typeface="Comic Sans MS" panose="030F0702030302020204" pitchFamily="66" charset="0"/>
              </a:rPr>
              <a:t>2. Now think about what you like to </a:t>
            </a:r>
            <a:br>
              <a:rPr lang="en-GB" sz="3600" dirty="0">
                <a:latin typeface="Comic Sans MS" panose="030F0702030302020204" pitchFamily="66" charset="0"/>
              </a:rPr>
            </a:br>
            <a:r>
              <a:rPr lang="en-GB" sz="3600" dirty="0">
                <a:latin typeface="Comic Sans MS" panose="030F0702030302020204" pitchFamily="66" charset="0"/>
              </a:rPr>
              <a:t>do in the snow.</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09165" y="784936"/>
            <a:ext cx="1214596" cy="1083346"/>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1677917" y="2746102"/>
            <a:ext cx="9950809"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397A3B22-85B5-49F2-9C17-B68324A9A93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230909" y="4494688"/>
            <a:ext cx="2563091" cy="1922318"/>
          </a:xfrm>
          <a:prstGeom prst="rect">
            <a:avLst/>
          </a:prstGeom>
        </p:spPr>
      </p:pic>
      <p:sp>
        <p:nvSpPr>
          <p:cNvPr id="6" name="TextBox 5">
            <a:extLst>
              <a:ext uri="{FF2B5EF4-FFF2-40B4-BE49-F238E27FC236}">
                <a16:creationId xmlns:a16="http://schemas.microsoft.com/office/drawing/2014/main" id="{09BB689D-2125-429E-96C7-F040E418AC20}"/>
              </a:ext>
            </a:extLst>
          </p:cNvPr>
          <p:cNvSpPr txBox="1"/>
          <p:nvPr/>
        </p:nvSpPr>
        <p:spPr>
          <a:xfrm>
            <a:off x="8104908" y="7026344"/>
            <a:ext cx="2563091" cy="369332"/>
          </a:xfrm>
          <a:prstGeom prst="rect">
            <a:avLst/>
          </a:prstGeom>
          <a:noFill/>
        </p:spPr>
        <p:txBody>
          <a:bodyPr wrap="square" rtlCol="0">
            <a:spAutoFit/>
          </a:bodyPr>
          <a:lstStyle/>
          <a:p>
            <a:r>
              <a:rPr lang="en-US" sz="900">
                <a:hlinkClick r:id="rId6" tooltip="https://walkingflagstaff.blogspot.com/2012/03/monday-morning-after-snow-storm.html"/>
              </a:rPr>
              <a:t>This Photo</a:t>
            </a:r>
            <a:r>
              <a:rPr lang="en-US" sz="900"/>
              <a:t> by Unknown Author is licensed under </a:t>
            </a:r>
            <a:r>
              <a:rPr lang="en-US" sz="900">
                <a:hlinkClick r:id="rId7" tooltip="https://creativecommons.org/licenses/by-nc-nd/3.0/"/>
              </a:rPr>
              <a:t>CC BY-NC-ND</a:t>
            </a:r>
            <a:endParaRPr lang="en-US" sz="900"/>
          </a:p>
        </p:txBody>
      </p:sp>
    </p:spTree>
    <p:extLst>
      <p:ext uri="{BB962C8B-B14F-4D97-AF65-F5344CB8AC3E}">
        <p14:creationId xmlns:p14="http://schemas.microsoft.com/office/powerpoint/2010/main" val="2139296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43345" y="1840205"/>
            <a:ext cx="11833090" cy="6629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09165" y="784936"/>
            <a:ext cx="1214596" cy="1083346"/>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959783" y="1846481"/>
            <a:ext cx="10193126" cy="4524315"/>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r>
              <a:rPr lang="en-GB" sz="3200" dirty="0">
                <a:latin typeface="Comic Sans MS" panose="030F0702030302020204" pitchFamily="66" charset="0"/>
              </a:rPr>
              <a:t>Using your ideas can you write your poem?</a:t>
            </a:r>
          </a:p>
          <a:p>
            <a:r>
              <a:rPr lang="en-GB" sz="3200" dirty="0">
                <a:latin typeface="Comic Sans MS" panose="030F0702030302020204" pitchFamily="66" charset="0"/>
              </a:rPr>
              <a:t>Begin each line with </a:t>
            </a:r>
          </a:p>
          <a:p>
            <a:r>
              <a:rPr lang="en-GB" sz="3200" b="1" dirty="0">
                <a:latin typeface="Comic Sans MS" panose="030F0702030302020204" pitchFamily="66" charset="0"/>
              </a:rPr>
              <a:t>I want to</a:t>
            </a:r>
          </a:p>
          <a:p>
            <a:endParaRPr lang="en-GB" sz="3200" dirty="0">
              <a:solidFill>
                <a:srgbClr val="FF0000"/>
              </a:solidFill>
              <a:latin typeface="Comic Sans MS" panose="030F0702030302020204" pitchFamily="66" charset="0"/>
            </a:endParaRPr>
          </a:p>
          <a:p>
            <a:r>
              <a:rPr lang="en-GB" sz="3200" i="1" dirty="0">
                <a:solidFill>
                  <a:srgbClr val="7030A0"/>
                </a:solidFill>
                <a:latin typeface="Comic Sans MS" panose="030F0702030302020204" pitchFamily="66" charset="0"/>
              </a:rPr>
              <a:t>I want to crunch my boots into the crisp snow.</a:t>
            </a:r>
          </a:p>
          <a:p>
            <a:r>
              <a:rPr lang="en-GB" sz="3200" i="1" dirty="0">
                <a:solidFill>
                  <a:srgbClr val="7030A0"/>
                </a:solidFill>
                <a:latin typeface="Comic Sans MS" panose="030F0702030302020204" pitchFamily="66" charset="0"/>
              </a:rPr>
              <a:t>I want to slip and slid along the icy lane.</a:t>
            </a:r>
          </a:p>
          <a:p>
            <a:endParaRPr lang="en-GB" sz="3200" i="1" dirty="0">
              <a:solidFill>
                <a:srgbClr val="7030A0"/>
              </a:solidFill>
              <a:latin typeface="Comic Sans MS" panose="030F0702030302020204" pitchFamily="66" charset="0"/>
            </a:endParaRPr>
          </a:p>
          <a:p>
            <a:r>
              <a:rPr lang="en-GB" sz="3200" dirty="0">
                <a:solidFill>
                  <a:srgbClr val="FF0000"/>
                </a:solidFill>
                <a:latin typeface="Comic Sans MS" panose="030F0702030302020204" pitchFamily="66" charset="0"/>
              </a:rPr>
              <a:t>Each line is a new idea. You don’t need lots of words.</a:t>
            </a:r>
          </a:p>
        </p:txBody>
      </p:sp>
    </p:spTree>
    <p:extLst>
      <p:ext uri="{BB962C8B-B14F-4D97-AF65-F5344CB8AC3E}">
        <p14:creationId xmlns:p14="http://schemas.microsoft.com/office/powerpoint/2010/main" val="339333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3043" y="2490689"/>
            <a:ext cx="10304082" cy="95349"/>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You are ready to think about how you can use these words in some super sentences.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Talk through your sentences with an adult, one sentence at a time.  When you are happy with your sentence,  ‘put your headphones on’ say it again and then write it down.</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 will look forward to reading your finished pieces of writing.</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591551" y="341769"/>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858308" y="267942"/>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334025" y="4780886"/>
            <a:ext cx="859611" cy="859611"/>
          </a:xfrm>
          <a:prstGeom prst="rect">
            <a:avLst/>
          </a:prstGeom>
        </p:spPr>
      </p:pic>
      <p:sp>
        <p:nvSpPr>
          <p:cNvPr id="3" name="Rectangle 2">
            <a:extLst>
              <a:ext uri="{FF2B5EF4-FFF2-40B4-BE49-F238E27FC236}">
                <a16:creationId xmlns:a16="http://schemas.microsoft.com/office/drawing/2014/main" id="{6A382521-344C-48CC-808D-5C6F376AF883}"/>
              </a:ext>
            </a:extLst>
          </p:cNvPr>
          <p:cNvSpPr/>
          <p:nvPr/>
        </p:nvSpPr>
        <p:spPr>
          <a:xfrm>
            <a:off x="1508837" y="4452274"/>
            <a:ext cx="9174326" cy="1077218"/>
          </a:xfrm>
          <a:prstGeom prst="rect">
            <a:avLst/>
          </a:prstGeom>
        </p:spPr>
        <p:txBody>
          <a:bodyPr wrap="square">
            <a:spAutoFit/>
          </a:bodyPr>
          <a:lstStyle/>
          <a:p>
            <a:pPr lvl="0"/>
            <a:r>
              <a:rPr lang="en-GB" sz="3200" dirty="0">
                <a:solidFill>
                  <a:srgbClr val="FF0000"/>
                </a:solidFill>
                <a:latin typeface="Comic Sans MS" panose="030F0702030302020204" pitchFamily="66" charset="0"/>
              </a:rPr>
              <a:t>Don’t forget to use neat handwriting, finger spaces, capital letters and full stops.</a:t>
            </a:r>
          </a:p>
        </p:txBody>
      </p:sp>
      <p:pic>
        <p:nvPicPr>
          <p:cNvPr id="13" name="Picture 12">
            <a:extLst>
              <a:ext uri="{FF2B5EF4-FFF2-40B4-BE49-F238E27FC236}">
                <a16:creationId xmlns:a16="http://schemas.microsoft.com/office/drawing/2014/main" id="{7B617499-95F7-475D-A9E0-1C31E0A54ED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193636" y="416876"/>
            <a:ext cx="1276782" cy="702666"/>
          </a:xfrm>
          <a:prstGeom prst="rect">
            <a:avLst/>
          </a:prstGeom>
        </p:spPr>
      </p:pic>
    </p:spTree>
    <p:extLst>
      <p:ext uri="{BB962C8B-B14F-4D97-AF65-F5344CB8AC3E}">
        <p14:creationId xmlns:p14="http://schemas.microsoft.com/office/powerpoint/2010/main" val="403437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Revision of Place Value to 20</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challenge sheet * or ** or *** (depending on the level of challenge you think will suit your child) </a:t>
            </a:r>
          </a:p>
          <a:p>
            <a:pPr>
              <a:buFontTx/>
              <a:buChar char="-"/>
            </a:pPr>
            <a:r>
              <a:rPr lang="en-GB" dirty="0">
                <a:latin typeface="Comic Sans MS" panose="030F0702030302020204" pitchFamily="66" charset="0"/>
              </a:rPr>
              <a:t>game again with varying challenge levels.</a:t>
            </a:r>
          </a:p>
          <a:p>
            <a:pPr>
              <a:buFontTx/>
              <a:buChar char="-"/>
            </a:pPr>
            <a:endParaRPr lang="en-GB" dirty="0">
              <a:latin typeface="Comic Sans MS" panose="030F0702030302020204" pitchFamily="66" charset="0"/>
            </a:endParaRPr>
          </a:p>
          <a:p>
            <a:pPr marL="0" indent="0">
              <a:buNone/>
            </a:pPr>
            <a:r>
              <a:rPr lang="en-GB" i="1" dirty="0">
                <a:solidFill>
                  <a:srgbClr val="FF0000"/>
                </a:solidFill>
                <a:latin typeface="Comic Sans MS" panose="030F0702030302020204" pitchFamily="66" charset="0"/>
              </a:rPr>
              <a:t>j</a:t>
            </a:r>
            <a:r>
              <a:rPr lang="en-GB" i="1">
                <a:solidFill>
                  <a:srgbClr val="FF0000"/>
                </a:solidFill>
                <a:latin typeface="Comic Sans MS" panose="030F0702030302020204" pitchFamily="66" charset="0"/>
              </a:rPr>
              <a:t>ust </a:t>
            </a:r>
            <a:r>
              <a:rPr lang="en-GB" i="1" dirty="0">
                <a:solidFill>
                  <a:srgbClr val="FF0000"/>
                </a:solidFill>
                <a:latin typeface="Comic Sans MS" panose="030F0702030302020204" pitchFamily="66" charset="0"/>
              </a:rPr>
              <a:t>print 1 page – not answers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pic>
        <p:nvPicPr>
          <p:cNvPr id="6" name="Picture 5">
            <a:extLst>
              <a:ext uri="{FF2B5EF4-FFF2-40B4-BE49-F238E27FC236}">
                <a16:creationId xmlns:a16="http://schemas.microsoft.com/office/drawing/2014/main" id="{32A5363C-597A-4BB5-829D-ACF10DBD4D34}"/>
              </a:ext>
            </a:extLst>
          </p:cNvPr>
          <p:cNvPicPr>
            <a:picLocks noChangeAspect="1"/>
          </p:cNvPicPr>
          <p:nvPr/>
        </p:nvPicPr>
        <p:blipFill>
          <a:blip r:embed="rId5"/>
          <a:stretch>
            <a:fillRect/>
          </a:stretch>
        </p:blipFill>
        <p:spPr>
          <a:xfrm>
            <a:off x="8605373" y="4741353"/>
            <a:ext cx="1517615" cy="1517615"/>
          </a:xfrm>
          <a:prstGeom prst="rect">
            <a:avLst/>
          </a:prstGeom>
        </p:spPr>
      </p:pic>
      <p:pic>
        <p:nvPicPr>
          <p:cNvPr id="7" name="Picture 6">
            <a:extLst>
              <a:ext uri="{FF2B5EF4-FFF2-40B4-BE49-F238E27FC236}">
                <a16:creationId xmlns:a16="http://schemas.microsoft.com/office/drawing/2014/main" id="{AA92B2BC-CBCF-4D97-B569-5014302089DA}"/>
              </a:ext>
            </a:extLst>
          </p:cNvPr>
          <p:cNvPicPr>
            <a:picLocks noChangeAspect="1"/>
          </p:cNvPicPr>
          <p:nvPr/>
        </p:nvPicPr>
        <p:blipFill>
          <a:blip r:embed="rId6"/>
          <a:stretch>
            <a:fillRect/>
          </a:stretch>
        </p:blipFill>
        <p:spPr>
          <a:xfrm>
            <a:off x="10256016" y="5205958"/>
            <a:ext cx="1517615" cy="1539141"/>
          </a:xfrm>
          <a:prstGeom prst="rect">
            <a:avLst/>
          </a:prstGeom>
        </p:spPr>
      </p:pic>
      <p:pic>
        <p:nvPicPr>
          <p:cNvPr id="9" name="Picture 8">
            <a:extLst>
              <a:ext uri="{FF2B5EF4-FFF2-40B4-BE49-F238E27FC236}">
                <a16:creationId xmlns:a16="http://schemas.microsoft.com/office/drawing/2014/main" id="{399B6C04-F8A2-480C-AABE-6740C4C849C5}"/>
              </a:ext>
            </a:extLst>
          </p:cNvPr>
          <p:cNvPicPr>
            <a:picLocks noChangeAspect="1"/>
          </p:cNvPicPr>
          <p:nvPr/>
        </p:nvPicPr>
        <p:blipFill>
          <a:blip r:embed="rId7"/>
          <a:stretch>
            <a:fillRect/>
          </a:stretch>
        </p:blipFill>
        <p:spPr>
          <a:xfrm>
            <a:off x="6954731" y="5205958"/>
            <a:ext cx="1517615" cy="1432115"/>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sp>
        <p:nvSpPr>
          <p:cNvPr id="5" name="TextBox 4">
            <a:extLst>
              <a:ext uri="{FF2B5EF4-FFF2-40B4-BE49-F238E27FC236}">
                <a16:creationId xmlns:a16="http://schemas.microsoft.com/office/drawing/2014/main" id="{342E357F-F357-458A-9FF2-DEA06972E97A}"/>
              </a:ext>
            </a:extLst>
          </p:cNvPr>
          <p:cNvSpPr txBox="1"/>
          <p:nvPr/>
        </p:nvSpPr>
        <p:spPr>
          <a:xfrm>
            <a:off x="321571" y="5833771"/>
            <a:ext cx="11593337" cy="584775"/>
          </a:xfrm>
          <a:prstGeom prst="rect">
            <a:avLst/>
          </a:prstGeom>
          <a:noFill/>
        </p:spPr>
        <p:txBody>
          <a:bodyPr wrap="square" rtlCol="0">
            <a:spAutoFit/>
          </a:bodyPr>
          <a:lstStyle/>
          <a:p>
            <a:pPr algn="ctr"/>
            <a:r>
              <a:rPr lang="en-GB" sz="3200" dirty="0">
                <a:latin typeface="Comic Sans MS" panose="030F0702030302020204" pitchFamily="66" charset="0"/>
              </a:rPr>
              <a:t>Talk about this to your adult.</a:t>
            </a:r>
            <a:endParaRPr lang="en-US" sz="3200" dirty="0">
              <a:latin typeface="Comic Sans MS" panose="030F0702030302020204" pitchFamily="66" charset="0"/>
            </a:endParaRPr>
          </a:p>
        </p:txBody>
      </p:sp>
      <p:pic>
        <p:nvPicPr>
          <p:cNvPr id="6" name="Picture 5">
            <a:extLst>
              <a:ext uri="{FF2B5EF4-FFF2-40B4-BE49-F238E27FC236}">
                <a16:creationId xmlns:a16="http://schemas.microsoft.com/office/drawing/2014/main" id="{B8909E64-7A50-44DD-A42E-1197B78B38A9}"/>
              </a:ext>
            </a:extLst>
          </p:cNvPr>
          <p:cNvPicPr>
            <a:picLocks noChangeAspect="1"/>
          </p:cNvPicPr>
          <p:nvPr/>
        </p:nvPicPr>
        <p:blipFill>
          <a:blip r:embed="rId5"/>
          <a:stretch>
            <a:fillRect/>
          </a:stretch>
        </p:blipFill>
        <p:spPr>
          <a:xfrm>
            <a:off x="2503296" y="1579386"/>
            <a:ext cx="6024594" cy="4154892"/>
          </a:xfrm>
          <a:prstGeom prst="rect">
            <a:avLst/>
          </a:prstGeom>
        </p:spPr>
      </p:pic>
    </p:spTree>
    <p:extLst>
      <p:ext uri="{BB962C8B-B14F-4D97-AF65-F5344CB8AC3E}">
        <p14:creationId xmlns:p14="http://schemas.microsoft.com/office/powerpoint/2010/main" val="35907446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pic>
        <p:nvPicPr>
          <p:cNvPr id="4" name="Picture 3">
            <a:extLst>
              <a:ext uri="{FF2B5EF4-FFF2-40B4-BE49-F238E27FC236}">
                <a16:creationId xmlns:a16="http://schemas.microsoft.com/office/drawing/2014/main" id="{62452C31-8D08-48FD-AF7B-461AD5132571}"/>
              </a:ext>
            </a:extLst>
          </p:cNvPr>
          <p:cNvPicPr>
            <a:picLocks noChangeAspect="1"/>
          </p:cNvPicPr>
          <p:nvPr/>
        </p:nvPicPr>
        <p:blipFill>
          <a:blip r:embed="rId5"/>
          <a:stretch>
            <a:fillRect/>
          </a:stretch>
        </p:blipFill>
        <p:spPr>
          <a:xfrm>
            <a:off x="2733675" y="1773093"/>
            <a:ext cx="5979102" cy="4204325"/>
          </a:xfrm>
          <a:prstGeom prst="rect">
            <a:avLst/>
          </a:prstGeom>
        </p:spPr>
      </p:pic>
    </p:spTree>
    <p:extLst>
      <p:ext uri="{BB962C8B-B14F-4D97-AF65-F5344CB8AC3E}">
        <p14:creationId xmlns:p14="http://schemas.microsoft.com/office/powerpoint/2010/main" val="39736760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1025525"/>
            <a:ext cx="10515600" cy="5265206"/>
          </a:xfrm>
        </p:spPr>
        <p:txBody>
          <a:bodyPr>
            <a:normAutofit fontScale="92500" lnSpcReduction="20000"/>
          </a:bodyPr>
          <a:lstStyle/>
          <a:p>
            <a:pPr marL="0" marR="0" indent="0" algn="ctr">
              <a:lnSpc>
                <a:spcPct val="107000"/>
              </a:lnSpc>
              <a:spcBef>
                <a:spcPts val="0"/>
              </a:spcBef>
              <a:spcAft>
                <a:spcPts val="800"/>
              </a:spcAft>
              <a:buNone/>
              <a:tabLst>
                <a:tab pos="0" algn="l"/>
              </a:tabLst>
            </a:pPr>
            <a:endParaRPr lang="en-GB" sz="3200" dirty="0">
              <a:latin typeface="Comic Sans MS" panose="030F0702030302020204" pitchFamily="66" charset="0"/>
            </a:endParaRPr>
          </a:p>
          <a:p>
            <a:pPr marL="0" marR="0" indent="0">
              <a:lnSpc>
                <a:spcPct val="107000"/>
              </a:lnSpc>
              <a:spcBef>
                <a:spcPts val="0"/>
              </a:spcBef>
              <a:spcAft>
                <a:spcPts val="800"/>
              </a:spcAft>
              <a:buNone/>
              <a:tabLst>
                <a:tab pos="0" algn="l"/>
              </a:tabLst>
            </a:pPr>
            <a:r>
              <a:rPr lang="en-GB" sz="3500" dirty="0">
                <a:latin typeface="Comic Sans MS" panose="030F0702030302020204" pitchFamily="66" charset="0"/>
              </a:rPr>
              <a:t>Today we don’t have a video link as it is the end of the unit on Place Value to 20.</a:t>
            </a:r>
          </a:p>
          <a:p>
            <a:pPr marL="0" marR="0" indent="0">
              <a:lnSpc>
                <a:spcPct val="107000"/>
              </a:lnSpc>
              <a:spcBef>
                <a:spcPts val="0"/>
              </a:spcBef>
              <a:spcAft>
                <a:spcPts val="800"/>
              </a:spcAft>
              <a:buNone/>
              <a:tabLst>
                <a:tab pos="0" algn="l"/>
              </a:tabLst>
            </a:pPr>
            <a:r>
              <a:rPr lang="en-GB" sz="3500" dirty="0">
                <a:latin typeface="Comic Sans MS" panose="030F0702030302020204" pitchFamily="66" charset="0"/>
              </a:rPr>
              <a:t>I am so pleased to see how well your child has managed with this and they all seem to have a good understanding of what we have covered.</a:t>
            </a:r>
          </a:p>
          <a:p>
            <a:pPr marL="0" marR="0" indent="0">
              <a:lnSpc>
                <a:spcPct val="107000"/>
              </a:lnSpc>
              <a:spcBef>
                <a:spcPts val="0"/>
              </a:spcBef>
              <a:spcAft>
                <a:spcPts val="800"/>
              </a:spcAft>
              <a:buNone/>
              <a:tabLst>
                <a:tab pos="0" algn="l"/>
              </a:tabLst>
            </a:pPr>
            <a:endParaRPr lang="en-GB" sz="3500" dirty="0">
              <a:latin typeface="Comic Sans MS" panose="030F0702030302020204" pitchFamily="66" charset="0"/>
            </a:endParaRPr>
          </a:p>
          <a:p>
            <a:pPr marL="0" marR="0" indent="0">
              <a:lnSpc>
                <a:spcPct val="107000"/>
              </a:lnSpc>
              <a:spcBef>
                <a:spcPts val="0"/>
              </a:spcBef>
              <a:spcAft>
                <a:spcPts val="800"/>
              </a:spcAft>
              <a:buNone/>
              <a:tabLst>
                <a:tab pos="0" algn="l"/>
              </a:tabLst>
            </a:pPr>
            <a:r>
              <a:rPr lang="en-GB" sz="3500" dirty="0">
                <a:latin typeface="Comic Sans MS" panose="030F0702030302020204" pitchFamily="66" charset="0"/>
              </a:rPr>
              <a:t>Choose the level of challenge that you feel is right for your child(</a:t>
            </a:r>
            <a:r>
              <a:rPr lang="en-GB" sz="3500" dirty="0">
                <a:solidFill>
                  <a:srgbClr val="FF0000"/>
                </a:solidFill>
                <a:latin typeface="Comic Sans MS" panose="030F0702030302020204" pitchFamily="66" charset="0"/>
              </a:rPr>
              <a:t>*</a:t>
            </a:r>
            <a:r>
              <a:rPr lang="en-GB" sz="3500" dirty="0">
                <a:latin typeface="Comic Sans MS" panose="030F0702030302020204" pitchFamily="66" charset="0"/>
              </a:rPr>
              <a:t> easiest to </a:t>
            </a:r>
            <a:r>
              <a:rPr lang="en-GB" sz="3500" dirty="0">
                <a:solidFill>
                  <a:srgbClr val="FF0000"/>
                </a:solidFill>
                <a:latin typeface="Comic Sans MS" panose="030F0702030302020204" pitchFamily="66" charset="0"/>
              </a:rPr>
              <a:t>***</a:t>
            </a:r>
            <a:r>
              <a:rPr lang="en-GB" sz="3500" dirty="0">
                <a:latin typeface="Comic Sans MS" panose="030F0702030302020204" pitchFamily="66" charset="0"/>
              </a:rPr>
              <a:t>the most challenging). You know which level is best as you have been working with your child throughout the past 2 weeks.</a:t>
            </a:r>
            <a:endParaRPr lang="en-US" sz="3500"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1025525"/>
            <a:ext cx="10515600" cy="5265206"/>
          </a:xfrm>
        </p:spPr>
        <p:txBody>
          <a:bodyPr>
            <a:normAutofit/>
          </a:bodyPr>
          <a:lstStyle/>
          <a:p>
            <a:pPr marL="0" marR="0" indent="0" algn="ctr">
              <a:lnSpc>
                <a:spcPct val="107000"/>
              </a:lnSpc>
              <a:spcBef>
                <a:spcPts val="0"/>
              </a:spcBef>
              <a:spcAft>
                <a:spcPts val="800"/>
              </a:spcAft>
              <a:buNone/>
              <a:tabLst>
                <a:tab pos="0" algn="l"/>
              </a:tabLst>
            </a:pPr>
            <a:endParaRPr lang="en-GB" sz="3200" dirty="0">
              <a:latin typeface="Comic Sans MS" panose="030F0702030302020204" pitchFamily="66" charset="0"/>
            </a:endParaRPr>
          </a:p>
          <a:p>
            <a:pPr marL="0" marR="0" indent="0">
              <a:lnSpc>
                <a:spcPct val="107000"/>
              </a:lnSpc>
              <a:spcBef>
                <a:spcPts val="0"/>
              </a:spcBef>
              <a:spcAft>
                <a:spcPts val="800"/>
              </a:spcAft>
              <a:buNone/>
              <a:tabLst>
                <a:tab pos="0" algn="l"/>
              </a:tabLst>
            </a:pPr>
            <a:r>
              <a:rPr lang="en-GB" sz="3500" dirty="0">
                <a:latin typeface="Comic Sans MS" panose="030F0702030302020204" pitchFamily="66" charset="0"/>
              </a:rPr>
              <a:t>One way that we do this in class is to cut up the sheet into the 8 different questions and ask your child to choose one to work on, stick it into their book and then to work out the answer.</a:t>
            </a:r>
          </a:p>
          <a:p>
            <a:pPr marL="0" marR="0" indent="0">
              <a:lnSpc>
                <a:spcPct val="107000"/>
              </a:lnSpc>
              <a:spcBef>
                <a:spcPts val="0"/>
              </a:spcBef>
              <a:spcAft>
                <a:spcPts val="800"/>
              </a:spcAft>
              <a:buNone/>
              <a:tabLst>
                <a:tab pos="0" algn="l"/>
              </a:tabLst>
            </a:pPr>
            <a:r>
              <a:rPr lang="en-GB" sz="3500" dirty="0">
                <a:latin typeface="Comic Sans MS" panose="030F0702030302020204" pitchFamily="66" charset="0"/>
              </a:rPr>
              <a:t>Repeat with the other questions.</a:t>
            </a:r>
          </a:p>
          <a:p>
            <a:pPr marL="0" marR="0" indent="0">
              <a:lnSpc>
                <a:spcPct val="107000"/>
              </a:lnSpc>
              <a:spcBef>
                <a:spcPts val="0"/>
              </a:spcBef>
              <a:spcAft>
                <a:spcPts val="800"/>
              </a:spcAft>
              <a:buNone/>
              <a:tabLst>
                <a:tab pos="0" algn="l"/>
              </a:tabLst>
            </a:pPr>
            <a:endParaRPr lang="en-GB" sz="3500" dirty="0">
              <a:latin typeface="Comic Sans MS" panose="030F0702030302020204" pitchFamily="66" charset="0"/>
            </a:endParaRPr>
          </a:p>
          <a:p>
            <a:pPr marL="0" marR="0" indent="0">
              <a:lnSpc>
                <a:spcPct val="107000"/>
              </a:lnSpc>
              <a:spcBef>
                <a:spcPts val="0"/>
              </a:spcBef>
              <a:spcAft>
                <a:spcPts val="800"/>
              </a:spcAft>
              <a:buNone/>
              <a:tabLst>
                <a:tab pos="0" algn="l"/>
              </a:tabLst>
            </a:pPr>
            <a:r>
              <a:rPr lang="en-GB" sz="3500" dirty="0">
                <a:latin typeface="Comic Sans MS" panose="030F0702030302020204" pitchFamily="66" charset="0"/>
              </a:rPr>
              <a:t>After that enjoy the game.</a:t>
            </a:r>
            <a:endParaRPr lang="en-US" sz="3500"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4" name="Picture 3">
            <a:extLst>
              <a:ext uri="{FF2B5EF4-FFF2-40B4-BE49-F238E27FC236}">
                <a16:creationId xmlns:a16="http://schemas.microsoft.com/office/drawing/2014/main" id="{62A0A64B-601D-4250-8991-33C88088D93D}"/>
              </a:ext>
            </a:extLst>
          </p:cNvPr>
          <p:cNvPicPr>
            <a:picLocks noChangeAspect="1"/>
          </p:cNvPicPr>
          <p:nvPr/>
        </p:nvPicPr>
        <p:blipFill>
          <a:blip r:embed="rId3"/>
          <a:stretch>
            <a:fillRect/>
          </a:stretch>
        </p:blipFill>
        <p:spPr>
          <a:xfrm>
            <a:off x="9396845" y="3658128"/>
            <a:ext cx="1714500" cy="2495550"/>
          </a:xfrm>
          <a:prstGeom prst="rect">
            <a:avLst/>
          </a:prstGeom>
        </p:spPr>
      </p:pic>
    </p:spTree>
    <p:extLst>
      <p:ext uri="{BB962C8B-B14F-4D97-AF65-F5344CB8AC3E}">
        <p14:creationId xmlns:p14="http://schemas.microsoft.com/office/powerpoint/2010/main" val="18032587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the front of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We will continue with some White Rose teaching again tomorrow.</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p>
          <a:p>
            <a:pPr marL="0" indent="0">
              <a:buNone/>
            </a:pPr>
            <a:r>
              <a:rPr lang="en-GB" sz="11200" dirty="0">
                <a:latin typeface="Comic Sans MS" panose="030F0702030302020204" pitchFamily="66" charset="0"/>
              </a:rPr>
              <a:t>This afternoon there is a PE session </a:t>
            </a:r>
          </a:p>
          <a:p>
            <a:pPr marL="0" indent="0">
              <a:buNone/>
            </a:pPr>
            <a:r>
              <a:rPr lang="en-GB" sz="11200" dirty="0">
                <a:latin typeface="Comic Sans MS" panose="030F0702030302020204" pitchFamily="66" charset="0"/>
              </a:rPr>
              <a:t>and after that it is Golden Time. </a:t>
            </a:r>
          </a:p>
          <a:p>
            <a:pPr marL="0" indent="0">
              <a:buNone/>
            </a:pPr>
            <a:r>
              <a:rPr lang="en-GB" sz="11200" dirty="0">
                <a:latin typeface="Comic Sans MS" panose="030F0702030302020204" pitchFamily="66" charset="0"/>
              </a:rPr>
              <a:t>First of all go and enjoy your lunch.</a:t>
            </a:r>
          </a:p>
          <a:p>
            <a:pPr marL="0" indent="0">
              <a:buNone/>
            </a:pPr>
            <a:r>
              <a:rPr lang="en-GB" sz="11200" dirty="0">
                <a:latin typeface="Comic Sans MS" panose="030F0702030302020204" pitchFamily="66" charset="0"/>
              </a:rPr>
              <a:t> </a:t>
            </a: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588819" y="3525982"/>
            <a:ext cx="6597978" cy="1779972"/>
          </a:xfrm>
          <a:prstGeom prst="wedgeRoundRectCallout">
            <a:avLst>
              <a:gd name="adj1" fmla="val 56200"/>
              <a:gd name="adj2" fmla="val 8318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Big Joe</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fontScale="92500" lnSpcReduction="20000"/>
          </a:bodyPr>
          <a:lstStyle/>
          <a:p>
            <a:pPr marL="0" indent="0">
              <a:buNone/>
            </a:pPr>
            <a:r>
              <a:rPr lang="en-US" sz="3500" dirty="0">
                <a:latin typeface="Comic Sans MS" panose="030F0702030302020204" pitchFamily="66" charset="0"/>
              </a:rPr>
              <a:t>Most importantly encourage </a:t>
            </a:r>
            <a:r>
              <a:rPr lang="en-US" sz="3500" b="1" dirty="0">
                <a:latin typeface="Comic Sans MS" panose="030F0702030302020204" pitchFamily="66" charset="0"/>
              </a:rPr>
              <a:t>your child to read</a:t>
            </a:r>
            <a:r>
              <a:rPr lang="en-US" sz="3500" dirty="0">
                <a:latin typeface="Comic Sans MS" panose="030F0702030302020204" pitchFamily="66" charset="0"/>
              </a:rPr>
              <a:t> a suitable  book to you.  Later on it would be great if you could </a:t>
            </a:r>
            <a:r>
              <a:rPr lang="en-US" sz="3500" b="1" dirty="0">
                <a:latin typeface="Comic Sans MS" panose="030F0702030302020204" pitchFamily="66" charset="0"/>
              </a:rPr>
              <a:t>read</a:t>
            </a:r>
            <a:r>
              <a:rPr lang="en-US" sz="3500" dirty="0">
                <a:latin typeface="Comic Sans MS" panose="030F0702030302020204" pitchFamily="66" charset="0"/>
              </a:rPr>
              <a:t> a bedtime story to them or let them watch this clip of the Little Polar Bear story. </a:t>
            </a:r>
          </a:p>
          <a:p>
            <a:pPr marL="0" indent="0">
              <a:buNone/>
            </a:pPr>
            <a:endParaRPr lang="en-GB" dirty="0">
              <a:latin typeface="Comic Sans MS" panose="030F0702030302020204" pitchFamily="66" charset="0"/>
            </a:endParaRPr>
          </a:p>
          <a:p>
            <a:pPr marL="0" indent="0">
              <a:buNone/>
            </a:pPr>
            <a:endParaRPr lang="en-GB" sz="2000" dirty="0">
              <a:solidFill>
                <a:schemeClr val="accent1">
                  <a:lumMod val="75000"/>
                </a:schemeClr>
              </a:solidFill>
              <a:latin typeface="Comic Sans MS" panose="030F0702030302020204" pitchFamily="66" charset="0"/>
            </a:endParaRPr>
          </a:p>
          <a:p>
            <a:pPr marL="2743200" indent="-2743200">
              <a:buNone/>
            </a:pPr>
            <a:r>
              <a:rPr lang="en-GB" sz="2600" dirty="0">
                <a:solidFill>
                  <a:schemeClr val="accent1">
                    <a:lumMod val="75000"/>
                  </a:schemeClr>
                </a:solidFill>
                <a:latin typeface="Comic Sans MS" panose="030F0702030302020204" pitchFamily="66" charset="0"/>
              </a:rPr>
              <a:t>                                                                          </a:t>
            </a:r>
            <a:r>
              <a:rPr lang="en-GB" sz="2600" dirty="0">
                <a:solidFill>
                  <a:schemeClr val="bg1">
                    <a:lumMod val="50000"/>
                  </a:schemeClr>
                </a:solidFill>
                <a:latin typeface="Comic Sans MS" panose="030F0702030302020204" pitchFamily="66" charset="0"/>
                <a:hlinkClick r:id="rId2">
                  <a:extLst>
                    <a:ext uri="{A12FA001-AC4F-418D-AE19-62706E023703}">
                      <ahyp:hlinkClr xmlns:ahyp="http://schemas.microsoft.com/office/drawing/2018/hyperlinkcolor" val="tx"/>
                    </a:ext>
                  </a:extLst>
                </a:hlinkClick>
              </a:rPr>
              <a:t>https://www.youtube.com/watch?v=CAIwd_Uemqs</a:t>
            </a:r>
            <a:endParaRPr lang="en-GB" sz="2600" dirty="0">
              <a:solidFill>
                <a:schemeClr val="bg1">
                  <a:lumMod val="50000"/>
                </a:schemeClr>
              </a:solidFill>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US" sz="3500" dirty="0">
                <a:solidFill>
                  <a:srgbClr val="FF0000"/>
                </a:solidFill>
                <a:latin typeface="Comic Sans MS" panose="030F0702030302020204" pitchFamily="66" charset="0"/>
              </a:rPr>
              <a:t>Please remember to send an email containing the completed work to </a:t>
            </a:r>
            <a:r>
              <a:rPr lang="en-US" sz="3500" u="sng" dirty="0">
                <a:latin typeface="Comic Sans MS" panose="030F0702030302020204" pitchFamily="66" charset="0"/>
                <a:hlinkClick r:id="rId3"/>
              </a:rPr>
              <a:t>teacher@kingslandengland.hereford.sch.uk</a:t>
            </a:r>
            <a:endParaRPr lang="en-US" sz="3500" dirty="0">
              <a:solidFill>
                <a:srgbClr val="FF0000"/>
              </a:solidFill>
              <a:latin typeface="Comic Sans MS" panose="030F0702030302020204" pitchFamily="66" charset="0"/>
            </a:endParaRPr>
          </a:p>
        </p:txBody>
      </p:sp>
      <p:pic>
        <p:nvPicPr>
          <p:cNvPr id="2" name="Picture 1">
            <a:extLst>
              <a:ext uri="{FF2B5EF4-FFF2-40B4-BE49-F238E27FC236}">
                <a16:creationId xmlns:a16="http://schemas.microsoft.com/office/drawing/2014/main" id="{D961C8E8-3848-49C5-ACE3-58669B1E063A}"/>
              </a:ext>
            </a:extLst>
          </p:cNvPr>
          <p:cNvPicPr>
            <a:picLocks noChangeAspect="1"/>
          </p:cNvPicPr>
          <p:nvPr/>
        </p:nvPicPr>
        <p:blipFill>
          <a:blip r:embed="rId4"/>
          <a:stretch>
            <a:fillRect/>
          </a:stretch>
        </p:blipFill>
        <p:spPr>
          <a:xfrm>
            <a:off x="1738745" y="2295580"/>
            <a:ext cx="1641764" cy="226683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2363</TotalTime>
  <Words>1672</Words>
  <Application>Microsoft Office PowerPoint</Application>
  <PresentationFormat>Widescreen</PresentationFormat>
  <Paragraphs>171</Paragraphs>
  <Slides>29</Slides>
  <Notes>0</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Comic Sans MS</vt:lpstr>
      <vt:lpstr>Times New Roman</vt:lpstr>
      <vt:lpstr>Office Theme</vt:lpstr>
      <vt:lpstr>    Friday 22nd January 2021</vt:lpstr>
      <vt:lpstr>             RWI      This is our final day on these books.                Rainbow Group                       Sunshine Group                                      The Web                                 Snow                       book                                       book                                                                              ‘Weekly Writing sheet’ RWI (from                         your pack)                                           </vt:lpstr>
      <vt:lpstr>             Rainbow Group                </vt:lpstr>
      <vt:lpstr>             Sunshine Group                </vt:lpstr>
      <vt:lpstr>             Sunshine and Rainbow Groups                </vt:lpstr>
      <vt:lpstr>             Sunshine and Rainbow Groups                </vt:lpstr>
      <vt:lpstr>             Sunshine and Rainbow Groups                </vt:lpstr>
      <vt:lpstr>             Sunshine and Rainbow Groups                </vt:lpstr>
      <vt:lpstr>Continue with RWI</vt:lpstr>
      <vt:lpstr>Continue with RWI</vt:lpstr>
      <vt:lpstr>Continue with RWI</vt:lpstr>
      <vt:lpstr>                 Star Big Write Work                </vt:lpstr>
      <vt:lpstr>                     Star Big Write Work                </vt:lpstr>
      <vt:lpstr>Our Structure for RWI</vt:lpstr>
      <vt:lpstr>                                                                                                                                                               Rainbow Group - Big Write   Today we are thinking about Spin the spider. What is thinking about when he is in his web?  I would like you pretend that you are Spin in your web and are looking at  the bugs.  How are they making you feel?        </vt:lpstr>
      <vt:lpstr>                                                                                                                          Rainbow Group - Big Write   I would like you and your adult to think of some words to help you with your writing:  1. Think about how you are feeling?   2. What can you see?  3. Describe what you going to do.  Now use this to help you to begin your writing. </vt:lpstr>
      <vt:lpstr>                                                                                                        Rainbow Group - Big Write   Here is an example of how to begin.  Today I am feeling very hungry. In my web I can see a huge spotty bug. I want to gobble and crunch it up. Then I won’t feel hungry anymore.   Think of at least two different things you will eat. Don’t forget to use adjectives (describing words) and the wow words from yesterday’s Build a Sentence.   </vt:lpstr>
      <vt:lpstr>                        Big Write                                                Sunshine Group - Big Write   Today we are going to write a snow poem. Just to remind you that poems don’t have to rhyme.  1. Talk to your adult about some different ways that you can describe the snow. Don’t forget to use fantastic adjectives. 2. Now think about what you like to  do in the snow.    </vt:lpstr>
      <vt:lpstr>                                                      Sunshine Group - Big Write              </vt:lpstr>
      <vt:lpstr>                                                                                Big Write  You are ready to think about how you can use these words in some super sentences.   Talk through your sentences with an adult, one sentence at a time.  When you are happy with your sentence,  ‘put your headphones on’ say it again and then write it down.    I will look forward to reading your finished pieces of writing.</vt:lpstr>
      <vt:lpstr>        Stick your sentence on the next page at the front of your purple book.     Thank you for working hard.                                         Now have a break and a snack.  </vt:lpstr>
      <vt:lpstr>                          White Rose Maths</vt:lpstr>
      <vt:lpstr>                          White Rose Maths</vt:lpstr>
      <vt:lpstr>                          White Rose Maths</vt:lpstr>
      <vt:lpstr>                  White Rose Maths  </vt:lpstr>
      <vt:lpstr>                  White Rose Maths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137</cp:revision>
  <dcterms:created xsi:type="dcterms:W3CDTF">2021-01-05T21:58:22Z</dcterms:created>
  <dcterms:modified xsi:type="dcterms:W3CDTF">2021-01-21T15:26:51Z</dcterms:modified>
</cp:coreProperties>
</file>