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87" r:id="rId5"/>
    <p:sldId id="293" r:id="rId6"/>
    <p:sldId id="295" r:id="rId7"/>
    <p:sldId id="279" r:id="rId8"/>
    <p:sldId id="289" r:id="rId9"/>
    <p:sldId id="291" r:id="rId10"/>
    <p:sldId id="269" r:id="rId11"/>
    <p:sldId id="275" r:id="rId12"/>
    <p:sldId id="296" r:id="rId13"/>
    <p:sldId id="270" r:id="rId14"/>
    <p:sldId id="294" r:id="rId15"/>
    <p:sldId id="290" r:id="rId16"/>
    <p:sldId id="288" r:id="rId17"/>
    <p:sldId id="277" r:id="rId18"/>
    <p:sldId id="284" r:id="rId19"/>
    <p:sldId id="262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65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836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748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329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144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838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39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118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621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1329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257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4555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27531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49809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06944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35350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16159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6855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485308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614073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872696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084383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10020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855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53330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hyperlink" Target="https://www.twinkl.co.uk/go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Relationship Id="rId4" Type="http://schemas.openxmlformats.org/officeDocument/2006/relationships/hyperlink" Target="https://www.youtube.com/watch?v=EgppUh8ukZ8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hiterosemaths.com/homelearning/year-3/week-1-number-multiplication-division/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SNFXWEXaCQw" TargetMode="External"/><Relationship Id="rId7" Type="http://schemas.openxmlformats.org/officeDocument/2006/relationships/image" Target="../media/image16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Relationship Id="rId6" Type="http://schemas.openxmlformats.org/officeDocument/2006/relationships/hyperlink" Target="https://www.topmarks.co.uk/maths-games/hit-the-button" TargetMode="External"/><Relationship Id="rId5" Type="http://schemas.openxmlformats.org/officeDocument/2006/relationships/hyperlink" Target="https://play.ttrockstars.com/auth/school/student/78867" TargetMode="External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topics/zymykqt/articles/zgqfyrd" TargetMode="External"/><Relationship Id="rId2" Type="http://schemas.openxmlformats.org/officeDocument/2006/relationships/hyperlink" Target="https://www.bbc.co.uk/bitesize/topics/zymykqt/articles/zgwnsbk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s://www.youtube.com/watch?v=lJPvEs8qpQc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KhfkYzUwYFk" TargetMode="Externa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mailto:teacher@kingslandengland.hereford.sch.uk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967567A-65EF-4D29-8592-92AB5CD2EC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7019922"/>
              </p:ext>
            </p:extLst>
          </p:nvPr>
        </p:nvGraphicFramePr>
        <p:xfrm>
          <a:off x="500136" y="475349"/>
          <a:ext cx="10985621" cy="68167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39933">
                  <a:extLst>
                    <a:ext uri="{9D8B030D-6E8A-4147-A177-3AD203B41FA5}">
                      <a16:colId xmlns:a16="http://schemas.microsoft.com/office/drawing/2014/main" val="909745361"/>
                    </a:ext>
                  </a:extLst>
                </a:gridCol>
                <a:gridCol w="2145248">
                  <a:extLst>
                    <a:ext uri="{9D8B030D-6E8A-4147-A177-3AD203B41FA5}">
                      <a16:colId xmlns:a16="http://schemas.microsoft.com/office/drawing/2014/main" val="3760883491"/>
                    </a:ext>
                  </a:extLst>
                </a:gridCol>
                <a:gridCol w="2667063">
                  <a:extLst>
                    <a:ext uri="{9D8B030D-6E8A-4147-A177-3AD203B41FA5}">
                      <a16:colId xmlns:a16="http://schemas.microsoft.com/office/drawing/2014/main" val="1791884129"/>
                    </a:ext>
                  </a:extLst>
                </a:gridCol>
                <a:gridCol w="3633377">
                  <a:extLst>
                    <a:ext uri="{9D8B030D-6E8A-4147-A177-3AD203B41FA5}">
                      <a16:colId xmlns:a16="http://schemas.microsoft.com/office/drawing/2014/main" val="1377707245"/>
                    </a:ext>
                  </a:extLst>
                </a:gridCol>
              </a:tblGrid>
              <a:tr h="393404">
                <a:tc>
                  <a:txBody>
                    <a:bodyPr/>
                    <a:lstStyle/>
                    <a:p>
                      <a:r>
                        <a:rPr lang="en-GB" dirty="0"/>
                        <a:t>Subject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Subject/Website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Topic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Activity/ Instruction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298939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US" dirty="0"/>
                        <a:t>English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/>
                        <a:t>Spag</a:t>
                      </a:r>
                      <a:r>
                        <a:rPr lang="en-US" dirty="0"/>
                        <a:t> Mat 4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Spelling, punctuation and grammar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Worksheet is in the English folder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713289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Imperative Verbs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Using bossy verbs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PPT</a:t>
                      </a:r>
                    </a:p>
                    <a:p>
                      <a:r>
                        <a:rPr lang="en-US" dirty="0"/>
                        <a:t>Worksheet in the folder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225236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Written Task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 Ridiculous Recipe  </a:t>
                      </a:r>
                      <a:r>
                        <a:rPr lang="en-US" b="1" dirty="0"/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 Read or Listen again to the Chapter: ‘The Wormy Spaghetti’</a:t>
                      </a:r>
                    </a:p>
                    <a:p>
                      <a:r>
                        <a:rPr lang="en-US" dirty="0"/>
                        <a:t>Sheet to complete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1553205"/>
                  </a:ext>
                </a:extLst>
              </a:tr>
              <a:tr h="162879">
                <a:tc>
                  <a:txBody>
                    <a:bodyPr/>
                    <a:lstStyle/>
                    <a:p>
                      <a:r>
                        <a:rPr lang="en-GB" dirty="0"/>
                        <a:t>Maths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White Rose </a:t>
                      </a:r>
                    </a:p>
                    <a:p>
                      <a:r>
                        <a:rPr lang="en-GB" dirty="0"/>
                        <a:t>Year 3 Spring Block</a:t>
                      </a:r>
                    </a:p>
                    <a:p>
                      <a:r>
                        <a:rPr lang="en-GB" dirty="0"/>
                        <a:t>Multiplication and Division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  Comparing     </a:t>
                      </a:r>
                    </a:p>
                    <a:p>
                      <a:r>
                        <a:rPr lang="en-GB" dirty="0"/>
                        <a:t>   Statements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Watch the White Rose video and pause to complete the activities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In the Math’s Folder you will find a related White Rose sheet and extension sheets.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3710108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r>
                        <a:rPr lang="en-US" dirty="0"/>
                        <a:t> PE/Dance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 Go -Noodle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 Footloose</a:t>
                      </a:r>
                    </a:p>
                    <a:p>
                      <a:r>
                        <a:rPr lang="en-US" dirty="0"/>
                        <a:t>  I Can’t Stop the Feeling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Watch the video clip and get up and move</a:t>
                      </a:r>
                    </a:p>
                    <a:p>
                      <a:r>
                        <a:rPr lang="en-US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1006576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r>
                        <a:rPr lang="en-US" dirty="0"/>
                        <a:t>ICT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Digital Literacy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What is the Internet?</a:t>
                      </a:r>
                    </a:p>
                    <a:p>
                      <a:r>
                        <a:rPr lang="en-US" dirty="0"/>
                        <a:t>How can you use the internet?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 Follow the BBC link and complete the activity sheet in the folder.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7107258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r>
                        <a:rPr lang="en-US" dirty="0"/>
                        <a:t>Worship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Mark Harrington,</a:t>
                      </a:r>
                    </a:p>
                    <a:p>
                      <a:r>
                        <a:rPr lang="en-US" sz="1800" dirty="0"/>
                        <a:t>Hereford Diocese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Links are emailed or can be found in the ‘Whole School ‘folder.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6137581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A6748567-6D2B-4A3A-85CD-633C9CDB100D}"/>
              </a:ext>
            </a:extLst>
          </p:cNvPr>
          <p:cNvSpPr txBox="1"/>
          <p:nvPr/>
        </p:nvSpPr>
        <p:spPr>
          <a:xfrm>
            <a:off x="2491408" y="106017"/>
            <a:ext cx="64072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An Outline of Today’s Work         Thursday    28th  January 2021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15233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2E5D232-AA99-4181-A0A4-4A407A1BAE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0037" y="566737"/>
            <a:ext cx="10010898" cy="572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78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7BBBCE0-3B5D-4AED-A45F-34F9A6CDAA67}"/>
              </a:ext>
            </a:extLst>
          </p:cNvPr>
          <p:cNvSpPr txBox="1"/>
          <p:nvPr/>
        </p:nvSpPr>
        <p:spPr>
          <a:xfrm>
            <a:off x="1672683" y="554772"/>
            <a:ext cx="7761249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                       </a:t>
            </a:r>
            <a:r>
              <a:rPr lang="en-GB" sz="3200" b="1" dirty="0">
                <a:solidFill>
                  <a:srgbClr val="7030A0"/>
                </a:solidFill>
              </a:rPr>
              <a:t>Twinkle Go!</a:t>
            </a:r>
          </a:p>
          <a:p>
            <a:r>
              <a:rPr lang="en-GB" sz="3200" b="1" dirty="0"/>
              <a:t>Let’s Have a Go!</a:t>
            </a:r>
          </a:p>
          <a:p>
            <a:endParaRPr lang="en-GB" dirty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/>
              <a:t>Please could you try to log in to ‘Twinkle Go’ for a PPT about </a:t>
            </a:r>
            <a:r>
              <a:rPr lang="en-GB" b="1" dirty="0"/>
              <a:t>Imperative Verbs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GB" dirty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/>
              <a:t>The same PPT is available in the Year 3 folder in case your login does not work.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GB" dirty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/>
              <a:t>I would like to use this site occasionally for access to interactive PPTs and files that are too large to upload onto the website.  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GB" dirty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/>
              <a:t>The login details should be in the email sent to you today, if not let me know and I’ll resend it.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GB" dirty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/>
              <a:t> If you personalise passwords, please keep these details as I will not have  a record of the changes you have made.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GB" dirty="0"/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Please let me know how you get on and if you now have access.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3" name="Flowchart: Document 2">
            <a:extLst>
              <a:ext uri="{FF2B5EF4-FFF2-40B4-BE49-F238E27FC236}">
                <a16:creationId xmlns:a16="http://schemas.microsoft.com/office/drawing/2014/main" id="{D877AA48-C9F3-4357-9D40-76E6064885A1}"/>
              </a:ext>
            </a:extLst>
          </p:cNvPr>
          <p:cNvSpPr/>
          <p:nvPr/>
        </p:nvSpPr>
        <p:spPr>
          <a:xfrm>
            <a:off x="9645805" y="4114800"/>
            <a:ext cx="1884556" cy="1962615"/>
          </a:xfrm>
          <a:prstGeom prst="flowChartDocument">
            <a:avLst/>
          </a:prstGeom>
          <a:solidFill>
            <a:schemeClr val="accent3">
              <a:lumMod val="20000"/>
              <a:lumOff val="80000"/>
            </a:schemeClr>
          </a:solidFill>
          <a:ln w="5715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Step by step instructions are on the next slide.</a:t>
            </a:r>
          </a:p>
        </p:txBody>
      </p:sp>
    </p:spTree>
    <p:extLst>
      <p:ext uri="{BB962C8B-B14F-4D97-AF65-F5344CB8AC3E}">
        <p14:creationId xmlns:p14="http://schemas.microsoft.com/office/powerpoint/2010/main" val="13311794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ED3B5FE-2A59-4D32-AF05-1B51CD948236}"/>
              </a:ext>
            </a:extLst>
          </p:cNvPr>
          <p:cNvSpPr txBox="1"/>
          <p:nvPr/>
        </p:nvSpPr>
        <p:spPr>
          <a:xfrm>
            <a:off x="3752384" y="93363"/>
            <a:ext cx="2202367" cy="52322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TWINKLE GO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D2597BD-B728-4D7E-8319-5A2123B474C8}"/>
              </a:ext>
            </a:extLst>
          </p:cNvPr>
          <p:cNvSpPr txBox="1"/>
          <p:nvPr/>
        </p:nvSpPr>
        <p:spPr>
          <a:xfrm>
            <a:off x="2333681" y="624472"/>
            <a:ext cx="53191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Follow the instructions to have access to Twinkle Go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75FCA4C-7641-415E-96CB-9938EDB745AC}"/>
              </a:ext>
            </a:extLst>
          </p:cNvPr>
          <p:cNvSpPr txBox="1"/>
          <p:nvPr/>
        </p:nvSpPr>
        <p:spPr>
          <a:xfrm>
            <a:off x="630043" y="1163784"/>
            <a:ext cx="1795347" cy="369332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Follow this link: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C9FCCDA-DCCA-4681-B7A3-34BBA890A952}"/>
              </a:ext>
            </a:extLst>
          </p:cNvPr>
          <p:cNvSpPr txBox="1"/>
          <p:nvPr/>
        </p:nvSpPr>
        <p:spPr>
          <a:xfrm>
            <a:off x="2405677" y="1145182"/>
            <a:ext cx="3367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ato"/>
                <a:ea typeface="+mn-ea"/>
                <a:cs typeface="+mn-cs"/>
                <a:hlinkClick r:id="rId2"/>
              </a:rPr>
              <a:t> https://www.twinkl.co.uk/go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B2996CB-2FC1-4AF7-B600-24484BEE3AA8}"/>
              </a:ext>
            </a:extLst>
          </p:cNvPr>
          <p:cNvSpPr txBox="1"/>
          <p:nvPr/>
        </p:nvSpPr>
        <p:spPr>
          <a:xfrm>
            <a:off x="591012" y="1882145"/>
            <a:ext cx="5809785" cy="646331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Select the ‘Pupil Sign In’ button in the top, right hand corner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5118D42-65E0-46ED-81C8-08598075B381}"/>
              </a:ext>
            </a:extLst>
          </p:cNvPr>
          <p:cNvSpPr txBox="1"/>
          <p:nvPr/>
        </p:nvSpPr>
        <p:spPr>
          <a:xfrm>
            <a:off x="1527717" y="6400800"/>
            <a:ext cx="36464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3D71AEB-1AAE-4C5C-9351-E619454820B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81924" y="1690937"/>
            <a:ext cx="2919064" cy="1509766"/>
          </a:xfrm>
          <a:prstGeom prst="rect">
            <a:avLst/>
          </a:prstGeom>
        </p:spPr>
      </p:pic>
      <p:sp>
        <p:nvSpPr>
          <p:cNvPr id="13" name="Arrow: Right 12">
            <a:extLst>
              <a:ext uri="{FF2B5EF4-FFF2-40B4-BE49-F238E27FC236}">
                <a16:creationId xmlns:a16="http://schemas.microsoft.com/office/drawing/2014/main" id="{F4315720-6BD0-4118-B939-8F16F66ACA85}"/>
              </a:ext>
            </a:extLst>
          </p:cNvPr>
          <p:cNvSpPr/>
          <p:nvPr/>
        </p:nvSpPr>
        <p:spPr>
          <a:xfrm>
            <a:off x="6372114" y="1759866"/>
            <a:ext cx="3603159" cy="3693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323516A-E753-449A-BC33-A6A40441F294}"/>
              </a:ext>
            </a:extLst>
          </p:cNvPr>
          <p:cNvSpPr txBox="1"/>
          <p:nvPr/>
        </p:nvSpPr>
        <p:spPr>
          <a:xfrm>
            <a:off x="730403" y="3076168"/>
            <a:ext cx="3021981" cy="369332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Enter the PIN code: DO5423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E24DCE1-911D-4EBB-BA0E-D991790BA348}"/>
              </a:ext>
            </a:extLst>
          </p:cNvPr>
          <p:cNvSpPr txBox="1"/>
          <p:nvPr/>
        </p:nvSpPr>
        <p:spPr>
          <a:xfrm>
            <a:off x="600955" y="4277389"/>
            <a:ext cx="6130151" cy="369332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Now fill in the Username and password e-mailed to you.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2727A1B-CF39-4567-B338-995B4147E89D}"/>
              </a:ext>
            </a:extLst>
          </p:cNvPr>
          <p:cNvSpPr txBox="1"/>
          <p:nvPr/>
        </p:nvSpPr>
        <p:spPr>
          <a:xfrm>
            <a:off x="1126271" y="5215157"/>
            <a:ext cx="5720575" cy="646331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This is your account. Click on the account icon to see resources shared.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93DB56FD-EC67-46D7-B195-D9E122DEC89A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4957" y="2682616"/>
            <a:ext cx="2452687" cy="138588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31C2FBB1-58DA-4883-B695-8C08B75379F0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72924" y="3919734"/>
            <a:ext cx="1888134" cy="249465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54A3C069-987A-4070-BA60-77B5D64A318C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57118">
            <a:off x="3801153" y="2482985"/>
            <a:ext cx="1648659" cy="1299952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1CABFC5B-5B21-4253-8706-06FB346922E3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172803">
            <a:off x="6773716" y="3983748"/>
            <a:ext cx="2389402" cy="974802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7876C039-B3E3-4762-A7C3-6A4FE03CB67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118" y="5952616"/>
            <a:ext cx="2200275" cy="1400175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E967DA63-3F01-41AF-A674-29B1645EFD7C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9375331">
            <a:off x="2075171" y="5068590"/>
            <a:ext cx="1690752" cy="2210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41029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F601C00-7656-480F-9745-033698E1DEB4}"/>
              </a:ext>
            </a:extLst>
          </p:cNvPr>
          <p:cNvSpPr txBox="1"/>
          <p:nvPr/>
        </p:nvSpPr>
        <p:spPr>
          <a:xfrm>
            <a:off x="903249" y="1460810"/>
            <a:ext cx="9723863" cy="646331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If you have successfully logged in to Twinkle Go,</a:t>
            </a:r>
          </a:p>
          <a:p>
            <a:r>
              <a:rPr lang="en-GB" dirty="0"/>
              <a:t> watch the PPT  on Imperative Verbs and then complete the sheet in the folder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C04EC57-59B2-4D8F-9DFC-B4760BE12A2F}"/>
              </a:ext>
            </a:extLst>
          </p:cNvPr>
          <p:cNvSpPr txBox="1"/>
          <p:nvPr/>
        </p:nvSpPr>
        <p:spPr>
          <a:xfrm>
            <a:off x="903248" y="3452413"/>
            <a:ext cx="8764859" cy="646331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r>
              <a:rPr lang="en-GB" dirty="0"/>
              <a:t>If you have not successfully logged in to Twinkle Go,</a:t>
            </a:r>
          </a:p>
          <a:p>
            <a:r>
              <a:rPr lang="en-GB" dirty="0"/>
              <a:t> watch the PPT  on Imperative Verbs in the folder and then complete the sheet in the folder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6388C5C-3C6D-4B41-A0D3-6FF0CF2EAFC8}"/>
              </a:ext>
            </a:extLst>
          </p:cNvPr>
          <p:cNvSpPr txBox="1"/>
          <p:nvPr/>
        </p:nvSpPr>
        <p:spPr>
          <a:xfrm>
            <a:off x="3033132" y="2475571"/>
            <a:ext cx="14942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OR</a:t>
            </a:r>
          </a:p>
        </p:txBody>
      </p:sp>
    </p:spTree>
    <p:extLst>
      <p:ext uri="{BB962C8B-B14F-4D97-AF65-F5344CB8AC3E}">
        <p14:creationId xmlns:p14="http://schemas.microsoft.com/office/powerpoint/2010/main" val="5425467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FA69AAE0-49D5-4C8B-8BA2-55898C00E0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1B56C15-1895-4747-BA3C-35D92B7D9D3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6478" y="233444"/>
            <a:ext cx="7278158" cy="6624536"/>
          </a:xfrm>
          <a:custGeom>
            <a:avLst/>
            <a:gdLst/>
            <a:ahLst/>
            <a:cxnLst/>
            <a:rect l="l" t="t" r="r" b="b"/>
            <a:pathLst>
              <a:path w="7534640" h="6857984">
                <a:moveTo>
                  <a:pt x="0" y="0"/>
                </a:moveTo>
                <a:lnTo>
                  <a:pt x="7534640" y="0"/>
                </a:lnTo>
                <a:lnTo>
                  <a:pt x="7534640" y="3832811"/>
                </a:lnTo>
                <a:lnTo>
                  <a:pt x="7344853" y="3826712"/>
                </a:lnTo>
                <a:cubicBezTo>
                  <a:pt x="7344853" y="3826712"/>
                  <a:pt x="7341511" y="3826712"/>
                  <a:pt x="7341511" y="3826712"/>
                </a:cubicBezTo>
                <a:cubicBezTo>
                  <a:pt x="7274667" y="3823370"/>
                  <a:pt x="7211169" y="3823370"/>
                  <a:pt x="7144324" y="3820027"/>
                </a:cubicBezTo>
                <a:cubicBezTo>
                  <a:pt x="6913719" y="3820027"/>
                  <a:pt x="6683113" y="3820027"/>
                  <a:pt x="6455848" y="3820027"/>
                </a:cubicBezTo>
                <a:cubicBezTo>
                  <a:pt x="6231926" y="3910265"/>
                  <a:pt x="5987951" y="3833396"/>
                  <a:pt x="5767372" y="3903581"/>
                </a:cubicBezTo>
                <a:cubicBezTo>
                  <a:pt x="5533423" y="3900239"/>
                  <a:pt x="5312845" y="3970423"/>
                  <a:pt x="5082238" y="4000503"/>
                </a:cubicBezTo>
                <a:cubicBezTo>
                  <a:pt x="4908446" y="4013871"/>
                  <a:pt x="4731314" y="3997160"/>
                  <a:pt x="4570892" y="4067345"/>
                </a:cubicBezTo>
                <a:cubicBezTo>
                  <a:pt x="4447233" y="4124161"/>
                  <a:pt x="4350312" y="4197688"/>
                  <a:pt x="4483996" y="4348083"/>
                </a:cubicBezTo>
                <a:cubicBezTo>
                  <a:pt x="4644419" y="4344742"/>
                  <a:pt x="4627708" y="4598742"/>
                  <a:pt x="4788129" y="4561979"/>
                </a:cubicBezTo>
                <a:cubicBezTo>
                  <a:pt x="4754709" y="4678954"/>
                  <a:pt x="4641076" y="4618795"/>
                  <a:pt x="4600971" y="4705690"/>
                </a:cubicBezTo>
                <a:cubicBezTo>
                  <a:pt x="4684524" y="4779217"/>
                  <a:pt x="4844945" y="4725744"/>
                  <a:pt x="4871683" y="4879480"/>
                </a:cubicBezTo>
                <a:cubicBezTo>
                  <a:pt x="4838262" y="5039902"/>
                  <a:pt x="4945210" y="5019849"/>
                  <a:pt x="5032105" y="5029876"/>
                </a:cubicBezTo>
                <a:cubicBezTo>
                  <a:pt x="5239317" y="5049930"/>
                  <a:pt x="5439843" y="5063297"/>
                  <a:pt x="5643713" y="5096719"/>
                </a:cubicBezTo>
                <a:cubicBezTo>
                  <a:pt x="5693844" y="5106745"/>
                  <a:pt x="5810819" y="5083350"/>
                  <a:pt x="5800794" y="5186956"/>
                </a:cubicBezTo>
                <a:cubicBezTo>
                  <a:pt x="5790767" y="5270508"/>
                  <a:pt x="5700529" y="5240431"/>
                  <a:pt x="5643713" y="5243772"/>
                </a:cubicBezTo>
                <a:cubicBezTo>
                  <a:pt x="5329553" y="5283879"/>
                  <a:pt x="5012052" y="5220378"/>
                  <a:pt x="4701235" y="5223719"/>
                </a:cubicBezTo>
                <a:cubicBezTo>
                  <a:pt x="4664472" y="5223719"/>
                  <a:pt x="4657787" y="5334009"/>
                  <a:pt x="4577576" y="5297246"/>
                </a:cubicBezTo>
                <a:cubicBezTo>
                  <a:pt x="4788129" y="5397510"/>
                  <a:pt x="5767372" y="5424248"/>
                  <a:pt x="6094900" y="5477721"/>
                </a:cubicBezTo>
                <a:cubicBezTo>
                  <a:pt x="5754004" y="5858724"/>
                  <a:pt x="5429817" y="5628117"/>
                  <a:pt x="5159105" y="5842012"/>
                </a:cubicBezTo>
                <a:cubicBezTo>
                  <a:pt x="5159105" y="5842012"/>
                  <a:pt x="5212580" y="5842012"/>
                  <a:pt x="5443187" y="5912197"/>
                </a:cubicBezTo>
                <a:cubicBezTo>
                  <a:pt x="5627002" y="5969012"/>
                  <a:pt x="5536765" y="6049223"/>
                  <a:pt x="6001321" y="6202962"/>
                </a:cubicBezTo>
                <a:cubicBezTo>
                  <a:pt x="5824188" y="6253093"/>
                  <a:pt x="5593581" y="6156172"/>
                  <a:pt x="5506685" y="6416857"/>
                </a:cubicBezTo>
                <a:cubicBezTo>
                  <a:pt x="5643713" y="6463648"/>
                  <a:pt x="5807477" y="6420200"/>
                  <a:pt x="5904398" y="6543858"/>
                </a:cubicBezTo>
                <a:cubicBezTo>
                  <a:pt x="5934478" y="6580622"/>
                  <a:pt x="5964557" y="6604017"/>
                  <a:pt x="6001321" y="6624068"/>
                </a:cubicBezTo>
                <a:cubicBezTo>
                  <a:pt x="5984612" y="6630754"/>
                  <a:pt x="5964557" y="6637437"/>
                  <a:pt x="5951188" y="6644121"/>
                </a:cubicBezTo>
                <a:cubicBezTo>
                  <a:pt x="5977925" y="6667518"/>
                  <a:pt x="6663060" y="6794517"/>
                  <a:pt x="6836850" y="6797860"/>
                </a:cubicBezTo>
                <a:cubicBezTo>
                  <a:pt x="6761652" y="6822926"/>
                  <a:pt x="6636845" y="6844075"/>
                  <a:pt x="6553814" y="6856412"/>
                </a:cubicBezTo>
                <a:lnTo>
                  <a:pt x="6542822" y="6857984"/>
                </a:lnTo>
                <a:lnTo>
                  <a:pt x="0" y="6857984"/>
                </a:lnTo>
                <a:close/>
              </a:path>
            </a:pathLst>
          </a:cu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0018145-00BD-49C5-86DC-A067F0C3804C}"/>
              </a:ext>
            </a:extLst>
          </p:cNvPr>
          <p:cNvSpPr txBox="1"/>
          <p:nvPr/>
        </p:nvSpPr>
        <p:spPr>
          <a:xfrm>
            <a:off x="6343650" y="3962400"/>
            <a:ext cx="5505814" cy="169040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                        The Twits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                     By Roald Dahl</a:t>
            </a:r>
          </a:p>
        </p:txBody>
      </p:sp>
      <p:pic>
        <p:nvPicPr>
          <p:cNvPr id="1026" name="Picture 2" descr="The Twits (Colour Edition): Amazon.co.uk: Dahl, Roald, Blake, Quentin:  9780141369341: Books">
            <a:extLst>
              <a:ext uri="{FF2B5EF4-FFF2-40B4-BE49-F238E27FC236}">
                <a16:creationId xmlns:a16="http://schemas.microsoft.com/office/drawing/2014/main" id="{B607445D-18BA-4E67-8F80-156743CE360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861610" y="177761"/>
            <a:ext cx="4330394" cy="3699492"/>
          </a:xfrm>
          <a:custGeom>
            <a:avLst/>
            <a:gdLst/>
            <a:ahLst/>
            <a:cxnLst/>
            <a:rect l="l" t="t" r="r" b="b"/>
            <a:pathLst>
              <a:path w="4538463" h="3877247">
                <a:moveTo>
                  <a:pt x="0" y="0"/>
                </a:moveTo>
                <a:lnTo>
                  <a:pt x="4538463" y="0"/>
                </a:lnTo>
                <a:lnTo>
                  <a:pt x="4538463" y="3437173"/>
                </a:lnTo>
                <a:lnTo>
                  <a:pt x="4530710" y="3429000"/>
                </a:lnTo>
                <a:cubicBezTo>
                  <a:pt x="4370289" y="3495842"/>
                  <a:pt x="4239946" y="3686344"/>
                  <a:pt x="4056129" y="3636211"/>
                </a:cubicBezTo>
                <a:cubicBezTo>
                  <a:pt x="3872313" y="3589422"/>
                  <a:pt x="3788760" y="3830055"/>
                  <a:pt x="3618310" y="3756528"/>
                </a:cubicBezTo>
                <a:cubicBezTo>
                  <a:pt x="3394389" y="3823371"/>
                  <a:pt x="3163783" y="3823371"/>
                  <a:pt x="2933176" y="3810002"/>
                </a:cubicBezTo>
                <a:cubicBezTo>
                  <a:pt x="2702570" y="3840081"/>
                  <a:pt x="2471962" y="3873503"/>
                  <a:pt x="2238015" y="3850107"/>
                </a:cubicBezTo>
                <a:cubicBezTo>
                  <a:pt x="2007408" y="3870161"/>
                  <a:pt x="1783486" y="3883529"/>
                  <a:pt x="1552880" y="3863476"/>
                </a:cubicBezTo>
                <a:cubicBezTo>
                  <a:pt x="1322274" y="3886870"/>
                  <a:pt x="1091667" y="3876844"/>
                  <a:pt x="864402" y="3860134"/>
                </a:cubicBezTo>
                <a:cubicBezTo>
                  <a:pt x="757455" y="3860134"/>
                  <a:pt x="653849" y="3856792"/>
                  <a:pt x="546902" y="3856792"/>
                </a:cubicBezTo>
                <a:cubicBezTo>
                  <a:pt x="404861" y="3850108"/>
                  <a:pt x="262821" y="3845095"/>
                  <a:pt x="120363" y="3840499"/>
                </a:cubicBezTo>
                <a:lnTo>
                  <a:pt x="0" y="3836632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93ABDCF-D649-48B2-855D-D525433B20A2}"/>
              </a:ext>
            </a:extLst>
          </p:cNvPr>
          <p:cNvSpPr txBox="1"/>
          <p:nvPr/>
        </p:nvSpPr>
        <p:spPr>
          <a:xfrm>
            <a:off x="6865433" y="5886062"/>
            <a:ext cx="53265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4"/>
              </a:rPr>
              <a:t>https://www.youtube.com/watch?v=EgppUh8ukZ8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656895E-E07C-486D-A602-4DC0F391339E}"/>
              </a:ext>
            </a:extLst>
          </p:cNvPr>
          <p:cNvSpPr txBox="1"/>
          <p:nvPr/>
        </p:nvSpPr>
        <p:spPr>
          <a:xfrm>
            <a:off x="8894738" y="6372021"/>
            <a:ext cx="1594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Audio Book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8A91202-41C3-4D9F-9B01-85B985F24A6F}"/>
              </a:ext>
            </a:extLst>
          </p:cNvPr>
          <p:cNvSpPr txBox="1"/>
          <p:nvPr/>
        </p:nvSpPr>
        <p:spPr>
          <a:xfrm>
            <a:off x="5988205" y="4326673"/>
            <a:ext cx="1873405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9:31</a:t>
            </a:r>
          </a:p>
          <a:p>
            <a:r>
              <a:rPr lang="en-GB" dirty="0"/>
              <a:t>Wormy Spaghetti</a:t>
            </a:r>
          </a:p>
        </p:txBody>
      </p:sp>
    </p:spTree>
    <p:extLst>
      <p:ext uri="{BB962C8B-B14F-4D97-AF65-F5344CB8AC3E}">
        <p14:creationId xmlns:p14="http://schemas.microsoft.com/office/powerpoint/2010/main" val="29302393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D0BF33-7432-4C31-97F3-F41C1F874A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2912" y="552264"/>
            <a:ext cx="4244473" cy="5753472"/>
          </a:xfrm>
          <a:prstGeom prst="rect">
            <a:avLst/>
          </a:prstGeom>
        </p:spPr>
      </p:pic>
      <p:sp>
        <p:nvSpPr>
          <p:cNvPr id="6" name="Arrow: Left 5">
            <a:extLst>
              <a:ext uri="{FF2B5EF4-FFF2-40B4-BE49-F238E27FC236}">
                <a16:creationId xmlns:a16="http://schemas.microsoft.com/office/drawing/2014/main" id="{B8B00AD4-6542-4982-94A5-17B40BA38828}"/>
              </a:ext>
            </a:extLst>
          </p:cNvPr>
          <p:cNvSpPr/>
          <p:nvPr/>
        </p:nvSpPr>
        <p:spPr>
          <a:xfrm>
            <a:off x="5934686" y="2639806"/>
            <a:ext cx="1438508" cy="20335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7538F05-3122-43AB-B1C0-95ECDBBEC5E2}"/>
              </a:ext>
            </a:extLst>
          </p:cNvPr>
          <p:cNvSpPr txBox="1"/>
          <p:nvPr/>
        </p:nvSpPr>
        <p:spPr>
          <a:xfrm>
            <a:off x="7589840" y="2556815"/>
            <a:ext cx="31892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sheet is in the Year 3 folder for you to complete</a:t>
            </a:r>
          </a:p>
        </p:txBody>
      </p:sp>
    </p:spTree>
    <p:extLst>
      <p:ext uri="{BB962C8B-B14F-4D97-AF65-F5344CB8AC3E}">
        <p14:creationId xmlns:p14="http://schemas.microsoft.com/office/powerpoint/2010/main" val="26308983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9F2EB6-58F6-44C8-8A35-25B9370BF1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2218" y="699375"/>
            <a:ext cx="6751134" cy="545925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D1B5664-0C8B-4A7C-883E-F422A882AC9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28378" y="699375"/>
            <a:ext cx="3122807" cy="2471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05207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ar: 5 Points 3">
            <a:extLst>
              <a:ext uri="{FF2B5EF4-FFF2-40B4-BE49-F238E27FC236}">
                <a16:creationId xmlns:a16="http://schemas.microsoft.com/office/drawing/2014/main" id="{98AF23E8-310B-4D8E-83E4-8C870CBA18FB}"/>
              </a:ext>
            </a:extLst>
          </p:cNvPr>
          <p:cNvSpPr/>
          <p:nvPr/>
        </p:nvSpPr>
        <p:spPr>
          <a:xfrm>
            <a:off x="425605" y="407018"/>
            <a:ext cx="3735657" cy="3166948"/>
          </a:xfrm>
          <a:prstGeom prst="star5">
            <a:avLst/>
          </a:prstGeom>
          <a:solidFill>
            <a:schemeClr val="accent5">
              <a:lumMod val="20000"/>
              <a:lumOff val="80000"/>
            </a:schemeClr>
          </a:solidFill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F077CFF-B84F-4BEB-9664-41F60D438E3A}"/>
              </a:ext>
            </a:extLst>
          </p:cNvPr>
          <p:cNvSpPr txBox="1"/>
          <p:nvPr/>
        </p:nvSpPr>
        <p:spPr>
          <a:xfrm>
            <a:off x="4259766" y="2854712"/>
            <a:ext cx="38137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accent2">
                    <a:lumMod val="75000"/>
                  </a:schemeClr>
                </a:solidFill>
              </a:rPr>
              <a:t>    Super Work! </a:t>
            </a:r>
          </a:p>
          <a:p>
            <a:pPr algn="ctr"/>
            <a:r>
              <a:rPr lang="en-GB" dirty="0"/>
              <a:t>Have a short break and then start on the English Tasks.</a:t>
            </a:r>
          </a:p>
        </p:txBody>
      </p:sp>
      <p:sp>
        <p:nvSpPr>
          <p:cNvPr id="6" name="Star: 5 Points 5">
            <a:extLst>
              <a:ext uri="{FF2B5EF4-FFF2-40B4-BE49-F238E27FC236}">
                <a16:creationId xmlns:a16="http://schemas.microsoft.com/office/drawing/2014/main" id="{A31160B6-312D-486E-B0C8-7289AC88ACA7}"/>
              </a:ext>
            </a:extLst>
          </p:cNvPr>
          <p:cNvSpPr/>
          <p:nvPr/>
        </p:nvSpPr>
        <p:spPr>
          <a:xfrm>
            <a:off x="8073483" y="3111190"/>
            <a:ext cx="3735657" cy="3166948"/>
          </a:xfrm>
          <a:prstGeom prst="star5">
            <a:avLst/>
          </a:prstGeom>
          <a:solidFill>
            <a:schemeClr val="accent5">
              <a:lumMod val="20000"/>
              <a:lumOff val="80000"/>
            </a:schemeClr>
          </a:solidFill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8044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6CDF695-2724-445D-B22C-04BED297D6A0}"/>
              </a:ext>
            </a:extLst>
          </p:cNvPr>
          <p:cNvSpPr txBox="1"/>
          <p:nvPr/>
        </p:nvSpPr>
        <p:spPr>
          <a:xfrm>
            <a:off x="903249" y="1706138"/>
            <a:ext cx="2720897" cy="269689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                                  </a:t>
            </a:r>
            <a:r>
              <a:rPr kumimoji="0" lang="en-US" sz="33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Maths</a:t>
            </a: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3300" b="1" dirty="0">
                <a:solidFill>
                  <a:srgbClr val="FFFFFF"/>
                </a:solidFill>
                <a:latin typeface="Calibri Light" panose="020F0302020204030204"/>
              </a:rPr>
              <a:t>Comparing Statements</a:t>
            </a: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CA6D35C-3822-4D9C-9778-D8A34F0936C6}"/>
              </a:ext>
            </a:extLst>
          </p:cNvPr>
          <p:cNvSpPr txBox="1"/>
          <p:nvPr/>
        </p:nvSpPr>
        <p:spPr>
          <a:xfrm>
            <a:off x="4705478" y="1956420"/>
            <a:ext cx="6769100" cy="1472580"/>
          </a:xfrm>
          <a:prstGeom prst="rect">
            <a:avLst/>
          </a:prstGeom>
          <a:noFill/>
        </p:spPr>
        <p:txBody>
          <a:bodyPr wrap="square" rtlCol="0" anchor="t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Follow this link to the White Rose website to watch the video clip and pause to complete the activities. Have paper, a pencil and rubber ready to jot down your answers.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09087ED-1BC5-4EF1-9482-802A4C27DB76}"/>
              </a:ext>
            </a:extLst>
          </p:cNvPr>
          <p:cNvSpPr txBox="1"/>
          <p:nvPr/>
        </p:nvSpPr>
        <p:spPr>
          <a:xfrm>
            <a:off x="5675584" y="5058888"/>
            <a:ext cx="5267093" cy="137083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txBody>
          <a:bodyPr wrap="square" rtlCol="0" anchor="t">
            <a:norm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You will find related worksheets in the math’s folder on the Kingsland Website.   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2CACE69-8A32-4634-ADE0-DEAC7607E9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0695" y="128410"/>
            <a:ext cx="7804936" cy="127786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39F3BDC-861F-4E3F-A174-79D56716E2E1}"/>
              </a:ext>
            </a:extLst>
          </p:cNvPr>
          <p:cNvSpPr txBox="1"/>
          <p:nvPr/>
        </p:nvSpPr>
        <p:spPr>
          <a:xfrm>
            <a:off x="4216526" y="3607744"/>
            <a:ext cx="7702232" cy="59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3"/>
              </a:rPr>
              <a:t>https://whiterosemaths.com/homelearning/year-3/week-1-number-multiplication-division/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009838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DF865EFF-B234-480F-8351-2F6C4B8C3B9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6414" y="3267294"/>
            <a:ext cx="4801183" cy="270067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43A46C2-422D-4A47-BA24-24D74ACB2499}"/>
              </a:ext>
            </a:extLst>
          </p:cNvPr>
          <p:cNvSpPr txBox="1"/>
          <p:nvPr/>
        </p:nvSpPr>
        <p:spPr>
          <a:xfrm>
            <a:off x="896414" y="6150226"/>
            <a:ext cx="5113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https://www.youtube.com/watch?v=SNFXWEXaCQw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AD99A87-D640-48CF-B6B1-BE3B37D2111F}"/>
              </a:ext>
            </a:extLst>
          </p:cNvPr>
          <p:cNvSpPr txBox="1"/>
          <p:nvPr/>
        </p:nvSpPr>
        <p:spPr>
          <a:xfrm>
            <a:off x="970716" y="5250953"/>
            <a:ext cx="13492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8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8x table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AC9747-DD41-4BD2-94A9-CF9A27D66698}"/>
              </a:ext>
            </a:extLst>
          </p:cNvPr>
          <p:cNvSpPr txBox="1"/>
          <p:nvPr/>
        </p:nvSpPr>
        <p:spPr>
          <a:xfrm>
            <a:off x="5697597" y="169221"/>
            <a:ext cx="1911927" cy="3693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Times Tables Rock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003C155-7C7D-42CB-86A6-6F2243EF3082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35151" y="707774"/>
            <a:ext cx="10236820" cy="1251547"/>
          </a:xfrm>
          <a:prstGeom prst="rect">
            <a:avLst/>
          </a:prstGeom>
        </p:spPr>
      </p:pic>
      <p:sp>
        <p:nvSpPr>
          <p:cNvPr id="11" name="Arrow: Right 10">
            <a:extLst>
              <a:ext uri="{FF2B5EF4-FFF2-40B4-BE49-F238E27FC236}">
                <a16:creationId xmlns:a16="http://schemas.microsoft.com/office/drawing/2014/main" id="{2123099F-39F6-4B5C-BC55-1B0E70FCF8B5}"/>
              </a:ext>
            </a:extLst>
          </p:cNvPr>
          <p:cNvSpPr/>
          <p:nvPr/>
        </p:nvSpPr>
        <p:spPr>
          <a:xfrm rot="1118204">
            <a:off x="1501932" y="1502468"/>
            <a:ext cx="2754352" cy="839770"/>
          </a:xfrm>
          <a:prstGeom prst="rightArrow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8DFFF81-7A98-4C79-836D-22A326FA1CD3}"/>
              </a:ext>
            </a:extLst>
          </p:cNvPr>
          <p:cNvSpPr txBox="1"/>
          <p:nvPr/>
        </p:nvSpPr>
        <p:spPr>
          <a:xfrm>
            <a:off x="4285500" y="2235489"/>
            <a:ext cx="5965903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https://play.ttrockstars.com/auth/school/student/78867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267276B-3D63-4C62-A922-B31C2DDE1A39}"/>
              </a:ext>
            </a:extLst>
          </p:cNvPr>
          <p:cNvSpPr txBox="1"/>
          <p:nvPr/>
        </p:nvSpPr>
        <p:spPr>
          <a:xfrm>
            <a:off x="6548554" y="6152027"/>
            <a:ext cx="56434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https://www.topmarks.co.uk/maths-games/hit-the-button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E53F227-E8FD-4EE3-90DB-8EDFFA5AD8A6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83160" y="3241210"/>
            <a:ext cx="4370549" cy="2824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04567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50528A1-AD30-422E-8747-BA43C3B6FDB3}"/>
              </a:ext>
            </a:extLst>
          </p:cNvPr>
          <p:cNvSpPr/>
          <p:nvPr/>
        </p:nvSpPr>
        <p:spPr>
          <a:xfrm>
            <a:off x="1304693" y="1750741"/>
            <a:ext cx="10158761" cy="3780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latin typeface="Abadi" panose="020B0604020104020204" pitchFamily="34" charset="0"/>
              </a:rPr>
              <a:t>Have a lunch break!</a:t>
            </a:r>
          </a:p>
        </p:txBody>
      </p:sp>
    </p:spTree>
    <p:extLst>
      <p:ext uri="{BB962C8B-B14F-4D97-AF65-F5344CB8AC3E}">
        <p14:creationId xmlns:p14="http://schemas.microsoft.com/office/powerpoint/2010/main" val="2134920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ED3FA09-9D09-4740-BE7F-4777A1C4D7E1}"/>
              </a:ext>
            </a:extLst>
          </p:cNvPr>
          <p:cNvSpPr txBox="1"/>
          <p:nvPr/>
        </p:nvSpPr>
        <p:spPr>
          <a:xfrm>
            <a:off x="4809506" y="451263"/>
            <a:ext cx="1615045" cy="36933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Digital Literacy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E94E05A-0B42-4A97-8750-8694328ABD69}"/>
              </a:ext>
            </a:extLst>
          </p:cNvPr>
          <p:cNvSpPr txBox="1"/>
          <p:nvPr/>
        </p:nvSpPr>
        <p:spPr>
          <a:xfrm>
            <a:off x="2042555" y="1092529"/>
            <a:ext cx="830085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This term we will be following the BBC Bitesize computing curriculum.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We will  be using both KS1 and KS2 lessons where appropriate for Year 3.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Each short lesson contains games, interactive programmes or video clips to help you understand the topic.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As the lessons are short we may cover two in one session.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                         </a:t>
            </a:r>
            <a:r>
              <a:rPr kumimoji="0" lang="en-GB" sz="18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This week we will be looking at: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73C7C63-6425-482B-B5D7-35C9DA279C9A}"/>
              </a:ext>
            </a:extLst>
          </p:cNvPr>
          <p:cNvSpPr txBox="1"/>
          <p:nvPr/>
        </p:nvSpPr>
        <p:spPr>
          <a:xfrm>
            <a:off x="2489111" y="3449791"/>
            <a:ext cx="6255834" cy="64633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Lesson 1:   What is the Internet?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                There is </a:t>
            </a:r>
            <a:r>
              <a:rPr lang="en-GB" dirty="0">
                <a:solidFill>
                  <a:prstClr val="black"/>
                </a:solidFill>
                <a:latin typeface="Calibri" panose="020F0502020204030204"/>
              </a:rPr>
              <a:t>a video clip to watch.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6E1760D-72C5-4022-B276-ABA9CE05A621}"/>
              </a:ext>
            </a:extLst>
          </p:cNvPr>
          <p:cNvSpPr txBox="1"/>
          <p:nvPr/>
        </p:nvSpPr>
        <p:spPr>
          <a:xfrm>
            <a:off x="2489111" y="4422059"/>
            <a:ext cx="640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2"/>
              </a:rPr>
              <a:t>https://www.bbc.co.uk/bitesize/topics/zymykqt/articles/zgwnsbk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5ED3C56-F2A1-41FB-A338-3CC1E98360FC}"/>
              </a:ext>
            </a:extLst>
          </p:cNvPr>
          <p:cNvSpPr txBox="1"/>
          <p:nvPr/>
        </p:nvSpPr>
        <p:spPr>
          <a:xfrm>
            <a:off x="2653990" y="5252224"/>
            <a:ext cx="6235921" cy="64633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Lesson2: How can you use the internet?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          There is an interactive activity.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24FB18A-80FF-4059-8A1F-BE3DC4FEE516}"/>
              </a:ext>
            </a:extLst>
          </p:cNvPr>
          <p:cNvSpPr txBox="1"/>
          <p:nvPr/>
        </p:nvSpPr>
        <p:spPr>
          <a:xfrm>
            <a:off x="2408663" y="6089596"/>
            <a:ext cx="62359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3"/>
              </a:rPr>
              <a:t>https://www.bbc.co.uk/bitesize/topics/zymykqt/articles/zgqfyrd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26" name="Picture 2" descr="Laptop Computer Clip Art - Cartoon Clip Art Computer - Png Download  (#2419224) - PikPng">
            <a:extLst>
              <a:ext uri="{FF2B5EF4-FFF2-40B4-BE49-F238E27FC236}">
                <a16:creationId xmlns:a16="http://schemas.microsoft.com/office/drawing/2014/main" id="{EBB2C4B9-358A-4F45-8807-E51AB8BE2F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375579" y="2174139"/>
            <a:ext cx="2350130" cy="2031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10665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1C90F4-4045-443E-8A82-B91B94B0FB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9304" y="539115"/>
            <a:ext cx="5713392" cy="5838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10338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9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5BB3CB-B779-4ABF-A5A1-2DDDE3C15B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067" y="3225095"/>
            <a:ext cx="4368602" cy="407809"/>
          </a:xfrm>
        </p:spPr>
        <p:txBody>
          <a:bodyPr anchor="b">
            <a:normAutofit/>
          </a:bodyPr>
          <a:lstStyle/>
          <a:p>
            <a:r>
              <a:rPr lang="en-GB" sz="1400" dirty="0">
                <a:hlinkClick r:id="rId2"/>
              </a:rPr>
              <a:t>https://www.youtube.com/watch?v=lJPvEs8qpQc</a:t>
            </a:r>
            <a:endParaRPr lang="en-GB" sz="1400" dirty="0"/>
          </a:p>
        </p:txBody>
      </p:sp>
      <p:sp>
        <p:nvSpPr>
          <p:cNvPr id="12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2B8309-BB60-466D-A628-21FD3FD4C4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67414" y="1239023"/>
            <a:ext cx="2502420" cy="728158"/>
          </a:xfrm>
        </p:spPr>
        <p:txBody>
          <a:bodyPr>
            <a:normAutofit fontScale="32500" lnSpcReduction="20000"/>
          </a:bodyPr>
          <a:lstStyle/>
          <a:p>
            <a:pPr marL="0" indent="0">
              <a:buNone/>
            </a:pPr>
            <a:r>
              <a:rPr lang="en-GB" sz="2200" dirty="0"/>
              <a:t>                </a:t>
            </a:r>
          </a:p>
          <a:p>
            <a:pPr marL="0" indent="0">
              <a:buNone/>
            </a:pPr>
            <a:endParaRPr lang="en-GB" sz="2200" dirty="0"/>
          </a:p>
          <a:p>
            <a:pPr marL="0" indent="0">
              <a:buNone/>
            </a:pPr>
            <a:r>
              <a:rPr lang="en-GB" sz="3800" dirty="0"/>
              <a:t>        </a:t>
            </a:r>
            <a:r>
              <a:rPr lang="en-GB" sz="5000" dirty="0"/>
              <a:t>Get Up and Dance!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BA9A39B-9807-4810-B18B-3E5A40C9EB5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AEA4F4E-BD37-430B-9140-7B4359BF17E9}"/>
              </a:ext>
            </a:extLst>
          </p:cNvPr>
          <p:cNvSpPr/>
          <p:nvPr/>
        </p:nvSpPr>
        <p:spPr>
          <a:xfrm>
            <a:off x="1076968" y="170186"/>
            <a:ext cx="32447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Go Noodle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216FD29-DFA9-46EB-B9D8-0460BCCC7510}"/>
              </a:ext>
            </a:extLst>
          </p:cNvPr>
          <p:cNvSpPr txBox="1"/>
          <p:nvPr/>
        </p:nvSpPr>
        <p:spPr>
          <a:xfrm>
            <a:off x="515066" y="4572000"/>
            <a:ext cx="423473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hlinkClick r:id="rId4"/>
              </a:rPr>
              <a:t>https://www.youtube.com/watch?v=KhfkYzUwYFk</a:t>
            </a:r>
            <a:endParaRPr lang="en-GB" sz="14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C4D9703-9270-4CC7-814A-91D31D279659}"/>
              </a:ext>
            </a:extLst>
          </p:cNvPr>
          <p:cNvSpPr txBox="1"/>
          <p:nvPr/>
        </p:nvSpPr>
        <p:spPr>
          <a:xfrm>
            <a:off x="640080" y="3066585"/>
            <a:ext cx="21811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Footloose: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A5959DD-5BD9-4187-89E9-609A096BB1CB}"/>
              </a:ext>
            </a:extLst>
          </p:cNvPr>
          <p:cNvSpPr txBox="1"/>
          <p:nvPr/>
        </p:nvSpPr>
        <p:spPr>
          <a:xfrm>
            <a:off x="640080" y="4186612"/>
            <a:ext cx="23707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Can’t Stop the Feeling </a:t>
            </a:r>
          </a:p>
        </p:txBody>
      </p:sp>
    </p:spTree>
    <p:extLst>
      <p:ext uri="{BB962C8B-B14F-4D97-AF65-F5344CB8AC3E}">
        <p14:creationId xmlns:p14="http://schemas.microsoft.com/office/powerpoint/2010/main" val="11277734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231DE0B-C58B-4B44-939C-2B61D289851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-22"/>
            <a:ext cx="12191977" cy="685802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45E3FF3-96F8-4354-9B73-81EF19A2E30A}"/>
              </a:ext>
            </a:extLst>
          </p:cNvPr>
          <p:cNvSpPr txBox="1"/>
          <p:nvPr/>
        </p:nvSpPr>
        <p:spPr>
          <a:xfrm>
            <a:off x="1260088" y="643468"/>
            <a:ext cx="5591974" cy="170944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6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2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Follow the link for Today’s Worship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This can be found in the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 ‘Whole School’ folder.</a:t>
            </a:r>
            <a:endParaRPr kumimoji="0" lang="en-US" sz="5200" b="1" i="0" u="none" strike="noStrike" kern="1200" cap="none" spc="0" normalizeH="0" baseline="0" noProof="0" dirty="0">
              <a:ln>
                <a:noFill/>
              </a:ln>
              <a:solidFill>
                <a:srgbClr val="44546A">
                  <a:lumMod val="75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428158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ectangle 72">
            <a:extLst>
              <a:ext uri="{FF2B5EF4-FFF2-40B4-BE49-F238E27FC236}">
                <a16:creationId xmlns:a16="http://schemas.microsoft.com/office/drawing/2014/main" id="{0DE6A193-4755-479A-BC6F-A7EBCA73BE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Freeform: Shape 74">
            <a:extLst>
              <a:ext uri="{FF2B5EF4-FFF2-40B4-BE49-F238E27FC236}">
                <a16:creationId xmlns:a16="http://schemas.microsoft.com/office/drawing/2014/main" id="{5A55B759-31A7-423C-9BC2-A8BC09FE98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-478"/>
            <a:ext cx="6754318" cy="6858478"/>
          </a:xfrm>
          <a:custGeom>
            <a:avLst/>
            <a:gdLst>
              <a:gd name="connsiteX0" fmla="*/ 0 w 6754318"/>
              <a:gd name="connsiteY0" fmla="*/ 6858478 h 6858478"/>
              <a:gd name="connsiteX1" fmla="*/ 6754318 w 6754318"/>
              <a:gd name="connsiteY1" fmla="*/ 6858478 h 6858478"/>
              <a:gd name="connsiteX2" fmla="*/ 3577943 w 6754318"/>
              <a:gd name="connsiteY2" fmla="*/ 0 h 6858478"/>
              <a:gd name="connsiteX3" fmla="*/ 3572366 w 6754318"/>
              <a:gd name="connsiteY3" fmla="*/ 0 h 6858478"/>
              <a:gd name="connsiteX4" fmla="*/ 2506138 w 6754318"/>
              <a:gd name="connsiteY4" fmla="*/ 0 h 6858478"/>
              <a:gd name="connsiteX5" fmla="*/ 0 w 6754318"/>
              <a:gd name="connsiteY5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754318" h="6858478">
                <a:moveTo>
                  <a:pt x="0" y="6858478"/>
                </a:moveTo>
                <a:lnTo>
                  <a:pt x="6754318" y="6858478"/>
                </a:lnTo>
                <a:lnTo>
                  <a:pt x="3577943" y="0"/>
                </a:lnTo>
                <a:lnTo>
                  <a:pt x="3572366" y="0"/>
                </a:lnTo>
                <a:lnTo>
                  <a:pt x="2506138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7" name="Freeform: Shape 76">
            <a:extLst>
              <a:ext uri="{FF2B5EF4-FFF2-40B4-BE49-F238E27FC236}">
                <a16:creationId xmlns:a16="http://schemas.microsoft.com/office/drawing/2014/main" id="{F78796AF-79A0-47AC-BEFD-BFFC00F968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1" y="-478"/>
            <a:ext cx="5953780" cy="6858478"/>
          </a:xfrm>
          <a:custGeom>
            <a:avLst/>
            <a:gdLst>
              <a:gd name="connsiteX0" fmla="*/ 0 w 5953780"/>
              <a:gd name="connsiteY0" fmla="*/ 6858478 h 6858478"/>
              <a:gd name="connsiteX1" fmla="*/ 5953780 w 5953780"/>
              <a:gd name="connsiteY1" fmla="*/ 6858478 h 6858478"/>
              <a:gd name="connsiteX2" fmla="*/ 2777405 w 5953780"/>
              <a:gd name="connsiteY2" fmla="*/ 0 h 6858478"/>
              <a:gd name="connsiteX3" fmla="*/ 2771828 w 5953780"/>
              <a:gd name="connsiteY3" fmla="*/ 0 h 6858478"/>
              <a:gd name="connsiteX4" fmla="*/ 1705600 w 5953780"/>
              <a:gd name="connsiteY4" fmla="*/ 0 h 6858478"/>
              <a:gd name="connsiteX5" fmla="*/ 0 w 5953780"/>
              <a:gd name="connsiteY5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953780" h="6858478">
                <a:moveTo>
                  <a:pt x="0" y="6858478"/>
                </a:moveTo>
                <a:lnTo>
                  <a:pt x="5953780" y="6858478"/>
                </a:lnTo>
                <a:lnTo>
                  <a:pt x="2777405" y="0"/>
                </a:lnTo>
                <a:lnTo>
                  <a:pt x="2771828" y="0"/>
                </a:lnTo>
                <a:lnTo>
                  <a:pt x="170560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F15E247-A740-4809-8E0B-39250A087704}"/>
              </a:ext>
            </a:extLst>
          </p:cNvPr>
          <p:cNvSpPr txBox="1"/>
          <p:nvPr/>
        </p:nvSpPr>
        <p:spPr>
          <a:xfrm>
            <a:off x="804672" y="338328"/>
            <a:ext cx="3877056" cy="224942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000">
                <a:latin typeface="+mj-lt"/>
                <a:ea typeface="+mj-ea"/>
                <a:cs typeface="+mj-cs"/>
              </a:rPr>
              <a:t>Tomorrow, please could you have a sheet of paper (lined or blank) ready for our TEAMS meeting.</a:t>
            </a:r>
          </a:p>
        </p:txBody>
      </p:sp>
      <p:pic>
        <p:nvPicPr>
          <p:cNvPr id="1028" name="Picture 4" descr="Paper Clip Art Free Clipart Images 3 - Lined Paper Transparent Clipart -  Free Transparent PNG Clipart Images Download">
            <a:extLst>
              <a:ext uri="{FF2B5EF4-FFF2-40B4-BE49-F238E27FC236}">
                <a16:creationId xmlns:a16="http://schemas.microsoft.com/office/drawing/2014/main" id="{F02197BC-D7A0-49FA-AB63-C6DE9AD008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7352448" y="676784"/>
            <a:ext cx="4450517" cy="3438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Free Pencil Clipart Pencil Clip Art Images - Cliparts and Others ... -  ClipArt Best - ClipArt Best | Pencil clipart, Clip art, Art images">
            <a:extLst>
              <a:ext uri="{FF2B5EF4-FFF2-40B4-BE49-F238E27FC236}">
                <a16:creationId xmlns:a16="http://schemas.microsoft.com/office/drawing/2014/main" id="{E07D4FC2-2D7E-486C-867A-94D4C9BD4C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6238221" y="4114809"/>
            <a:ext cx="2977031" cy="2179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782504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5A9CF4D-11B1-42B9-B7F8-52C81A038B60}"/>
              </a:ext>
            </a:extLst>
          </p:cNvPr>
          <p:cNvSpPr txBox="1"/>
          <p:nvPr/>
        </p:nvSpPr>
        <p:spPr>
          <a:xfrm>
            <a:off x="747823" y="1052623"/>
            <a:ext cx="10696354" cy="532453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Have a super day, give of your best and please send me an e mail this afternoon with examples of your work.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sz="2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teacher@kingslandengland.hereford.sch.uk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en-GB" dirty="0"/>
          </a:p>
          <a:p>
            <a:pPr algn="ctr"/>
            <a:r>
              <a:rPr lang="en-GB" dirty="0"/>
              <a:t>In the subject line could you have :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     </a:t>
            </a:r>
            <a:r>
              <a:rPr lang="en-GB" sz="2400" b="1" dirty="0">
                <a:solidFill>
                  <a:srgbClr val="0070C0"/>
                </a:solidFill>
              </a:rPr>
              <a:t>Year 3  and  name of  your child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dirty="0"/>
              <a:t>Please only send </a:t>
            </a:r>
            <a:r>
              <a:rPr lang="en-GB" b="1" dirty="0"/>
              <a:t>one email a day </a:t>
            </a:r>
            <a:r>
              <a:rPr lang="en-GB" dirty="0"/>
              <a:t>with either attachments or a photo of work completed. </a:t>
            </a:r>
          </a:p>
          <a:p>
            <a:pPr algn="ctr"/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987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544</TotalTime>
  <Words>913</Words>
  <Application>Microsoft Office PowerPoint</Application>
  <PresentationFormat>Widescreen</PresentationFormat>
  <Paragraphs>132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18</vt:i4>
      </vt:variant>
    </vt:vector>
  </HeadingPairs>
  <TitlesOfParts>
    <vt:vector size="26" baseType="lpstr">
      <vt:lpstr>Abadi</vt:lpstr>
      <vt:lpstr>Arial</vt:lpstr>
      <vt:lpstr>Calibri</vt:lpstr>
      <vt:lpstr>Calibri Light</vt:lpstr>
      <vt:lpstr>Lato</vt:lpstr>
      <vt:lpstr>Wingdings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https://www.youtube.com/watch?v=lJPvEs8qpQc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Smith</dc:creator>
  <cp:lastModifiedBy>Caroline Smith</cp:lastModifiedBy>
  <cp:revision>30</cp:revision>
  <dcterms:created xsi:type="dcterms:W3CDTF">2021-01-19T13:11:43Z</dcterms:created>
  <dcterms:modified xsi:type="dcterms:W3CDTF">2021-01-27T13:27:55Z</dcterms:modified>
</cp:coreProperties>
</file>