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258" r:id="rId2"/>
    <p:sldId id="264" r:id="rId3"/>
    <p:sldId id="280" r:id="rId4"/>
    <p:sldId id="283" r:id="rId5"/>
    <p:sldId id="269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Sassoon Infant Md" panose="02000603050000020003" pitchFamily="50" charset="0"/>
      <p:regular r:id="rId24"/>
    </p:embeddedFont>
    <p:embeddedFont>
      <p:font typeface="Sassoon Infant Rg" panose="02000503030000020003" pitchFamily="50" charset="0"/>
      <p:regular r:id="rId25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317">
          <p15:clr>
            <a:srgbClr val="A4A3A4"/>
          </p15:clr>
        </p15:guide>
        <p15:guide id="3" orient="horz" pos="3997">
          <p15:clr>
            <a:srgbClr val="A4A3A4"/>
          </p15:clr>
        </p15:guide>
        <p15:guide id="4" pos="5443">
          <p15:clr>
            <a:srgbClr val="A4A3A4"/>
          </p15:clr>
        </p15:guide>
        <p15:guide id="5" orient="horz" pos="300">
          <p15:clr>
            <a:srgbClr val="A4A3A4"/>
          </p15:clr>
        </p15:guide>
        <p15:guide id="6" pos="476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38">
          <p15:clr>
            <a:srgbClr val="A4A3A4"/>
          </p15:clr>
        </p15:guide>
        <p15:guide id="9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CCF3"/>
    <a:srgbClr val="BACAF4"/>
    <a:srgbClr val="E0EBFA"/>
    <a:srgbClr val="E2CEB5"/>
    <a:srgbClr val="7798A7"/>
    <a:srgbClr val="BECEF5"/>
    <a:srgbClr val="BDCCF4"/>
    <a:srgbClr val="CDD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1386" y="78"/>
      </p:cViewPr>
      <p:guideLst>
        <p:guide orient="horz" pos="2183"/>
        <p:guide pos="317"/>
        <p:guide orient="horz" pos="3997"/>
        <p:guide pos="5443"/>
        <p:guide orient="horz" pos="300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670174A-544A-4208-BA60-A210911761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9F6DA7-9877-4478-995F-56EE108CAD1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B19A68B-5945-4173-A676-E98082DF4EBB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CD1E82-7894-4A3D-AD5C-93D2F2C5DF4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41B7AE-0237-4541-9B22-7A219620EF7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585323A-4A5C-4DB8-ADBB-71D96B61E1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EC9F027-9DF0-4C26-941F-282AEADD0D5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9263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A46D378-BE72-4F4D-AD3F-DBF1DB8521B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800225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70259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51784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92848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072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18EAFF52-B24A-46E9-BCA1-E276AB6BEA7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7066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0843D51-8F09-4159-B178-8CCA7F34C63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F04968D-19F7-4704-801F-63ED35D503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15" r:id="rId3"/>
    <p:sldLayoutId id="2147483716" r:id="rId4"/>
    <p:sldLayoutId id="2147483717" r:id="rId5"/>
    <p:sldLayoutId id="2147483720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6582AD-E3FB-4FB5-A699-A7BD3962EF8A}"/>
              </a:ext>
            </a:extLst>
          </p:cNvPr>
          <p:cNvSpPr/>
          <p:nvPr/>
        </p:nvSpPr>
        <p:spPr>
          <a:xfrm>
            <a:off x="755650" y="1476375"/>
            <a:ext cx="7632700" cy="4616450"/>
          </a:xfrm>
          <a:prstGeom prst="rect">
            <a:avLst/>
          </a:prstGeom>
          <a:solidFill>
            <a:schemeClr val="tx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95" name="Title 5">
            <a:extLst>
              <a:ext uri="{FF2B5EF4-FFF2-40B4-BE49-F238E27FC236}">
                <a16:creationId xmlns:a16="http://schemas.microsoft.com/office/drawing/2014/main" id="{96922558-1A8D-4CCC-9A26-B10D8A4CE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788" y="411163"/>
            <a:ext cx="8220075" cy="1065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Rocks/Stone</a:t>
            </a:r>
          </a:p>
        </p:txBody>
      </p:sp>
      <p:pic>
        <p:nvPicPr>
          <p:cNvPr id="6148" name="Whole Class">
            <a:extLst>
              <a:ext uri="{FF2B5EF4-FFF2-40B4-BE49-F238E27FC236}">
                <a16:creationId xmlns:a16="http://schemas.microsoft.com/office/drawing/2014/main" id="{AF8CFD3D-1CB0-45A1-9F33-ED3A65F8D0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1">
            <a:extLst>
              <a:ext uri="{FF2B5EF4-FFF2-40B4-BE49-F238E27FC236}">
                <a16:creationId xmlns:a16="http://schemas.microsoft.com/office/drawing/2014/main" id="{AA7C86DC-7FB9-48B1-97D1-336298E7E5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3288" y="1879600"/>
            <a:ext cx="3978275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01DAF9-6286-4941-B507-A3BA2768E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7763" y="1990725"/>
            <a:ext cx="5051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following slide, read about manmade rock.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A82D30-5467-4F1E-A176-D45B4E900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7763" y="2562225"/>
            <a:ext cx="46370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carefully at the identification chart and refer to it later.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84B316-9E91-4E1D-AC5E-B6FDE0197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7763" y="3429000"/>
            <a:ext cx="40195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Rock and stone are used all around us. Can you spot some uses in the following pictures?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03D443-8CB9-41E3-8A7B-135F64DF105E}"/>
              </a:ext>
            </a:extLst>
          </p:cNvPr>
          <p:cNvSpPr/>
          <p:nvPr/>
        </p:nvSpPr>
        <p:spPr>
          <a:xfrm>
            <a:off x="2290763" y="1206500"/>
            <a:ext cx="6032500" cy="1133475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7" name="Title 5">
            <a:extLst>
              <a:ext uri="{FF2B5EF4-FFF2-40B4-BE49-F238E27FC236}">
                <a16:creationId xmlns:a16="http://schemas.microsoft.com/office/drawing/2014/main" id="{EB9F633C-8AB3-4E66-9D3D-DD025E63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0541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Man-Made Rocks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D290146-5FBE-4E2E-9021-19F251967F03}"/>
              </a:ext>
            </a:extLst>
          </p:cNvPr>
          <p:cNvSpPr/>
          <p:nvPr/>
        </p:nvSpPr>
        <p:spPr>
          <a:xfrm>
            <a:off x="2322513" y="1181100"/>
            <a:ext cx="5227637" cy="1054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scientific name for man-made rocks is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anthropic</a:t>
            </a:r>
            <a:r>
              <a:rPr lang="en-GB" dirty="0">
                <a:solidFill>
                  <a:schemeClr val="tx1"/>
                </a:solidFill>
              </a:rPr>
              <a:t> rocks. Anthropic rocks are made, modified or moved by humans. They have been around for 100s of years.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B6E0660-A5CE-4C76-B662-0DAA739BDE37}"/>
              </a:ext>
            </a:extLst>
          </p:cNvPr>
          <p:cNvSpPr/>
          <p:nvPr/>
        </p:nvSpPr>
        <p:spPr>
          <a:xfrm>
            <a:off x="2374900" y="2693988"/>
            <a:ext cx="5895975" cy="1423987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67A6C80-0693-4B63-86B3-CB430B4D5AC8}"/>
              </a:ext>
            </a:extLst>
          </p:cNvPr>
          <p:cNvSpPr/>
          <p:nvPr/>
        </p:nvSpPr>
        <p:spPr>
          <a:xfrm>
            <a:off x="2322513" y="2692400"/>
            <a:ext cx="5967412" cy="14049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Concrete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Romans first invented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concrete.</a:t>
            </a: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Concrete is a mixture of water, aggregate (either sand, rock or gravel) and cement (a mixture of chalk and clay).</a:t>
            </a:r>
          </a:p>
        </p:txBody>
      </p:sp>
      <p:pic>
        <p:nvPicPr>
          <p:cNvPr id="7175" name="Picture 1">
            <a:extLst>
              <a:ext uri="{FF2B5EF4-FFF2-40B4-BE49-F238E27FC236}">
                <a16:creationId xmlns:a16="http://schemas.microsoft.com/office/drawing/2014/main" id="{E0DE2A33-F9CD-410E-A750-EF2B145F78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1900" y="547688"/>
            <a:ext cx="976313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20">
            <a:extLst>
              <a:ext uri="{FF2B5EF4-FFF2-40B4-BE49-F238E27FC236}">
                <a16:creationId xmlns:a16="http://schemas.microsoft.com/office/drawing/2014/main" id="{C5760827-F574-4E68-95B2-D46C6033EC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738" y="1392238"/>
            <a:ext cx="1755775" cy="482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6E2F305-B36D-494E-B741-B9258B6C5565}"/>
              </a:ext>
            </a:extLst>
          </p:cNvPr>
          <p:cNvSpPr txBox="1"/>
          <p:nvPr/>
        </p:nvSpPr>
        <p:spPr>
          <a:xfrm>
            <a:off x="2322513" y="4281488"/>
            <a:ext cx="6032500" cy="6461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Bricks</a:t>
            </a:r>
            <a:r>
              <a:rPr lang="en-GB" dirty="0"/>
              <a:t> are usually made of clay soil, sand and lime or concrete materials. They can be air dried or fire-hardened.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6D93F5-1FA8-4071-AF7A-18B3CC5189BE}"/>
              </a:ext>
            </a:extLst>
          </p:cNvPr>
          <p:cNvSpPr txBox="1"/>
          <p:nvPr/>
        </p:nvSpPr>
        <p:spPr>
          <a:xfrm>
            <a:off x="2290763" y="5030788"/>
            <a:ext cx="6207125" cy="120015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j-lt"/>
              </a:rPr>
              <a:t>Mock Rock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 Include </a:t>
            </a:r>
            <a:r>
              <a:rPr lang="en-GB" dirty="0" err="1">
                <a:latin typeface="+mj-lt"/>
              </a:rPr>
              <a:t>pulhamite</a:t>
            </a:r>
            <a:r>
              <a:rPr lang="en-GB" dirty="0">
                <a:latin typeface="+mj-lt"/>
              </a:rPr>
              <a:t>, </a:t>
            </a:r>
            <a:r>
              <a:rPr lang="en-GB" dirty="0"/>
              <a:t>which looked like gritty sandstone.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+mj-lt"/>
              </a:rPr>
              <a:t>Coade</a:t>
            </a:r>
            <a:r>
              <a:rPr lang="en-GB" dirty="0">
                <a:latin typeface="+mj-lt"/>
              </a:rPr>
              <a:t> stone </a:t>
            </a:r>
            <a:r>
              <a:rPr lang="en-GB" dirty="0"/>
              <a:t>(made from grog, flint, quartz, soda lime glass and clay) is another type of mock rock.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D7A8AA4-6C08-46E2-9D9B-1EF44AEDFF76}"/>
              </a:ext>
            </a:extLst>
          </p:cNvPr>
          <p:cNvSpPr/>
          <p:nvPr/>
        </p:nvSpPr>
        <p:spPr>
          <a:xfrm>
            <a:off x="755650" y="2636838"/>
            <a:ext cx="1806575" cy="3454400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915F505-3707-44EC-B298-AC62DD4A2EB2}"/>
              </a:ext>
            </a:extLst>
          </p:cNvPr>
          <p:cNvSpPr/>
          <p:nvPr/>
        </p:nvSpPr>
        <p:spPr>
          <a:xfrm>
            <a:off x="2687638" y="2636838"/>
            <a:ext cx="1806575" cy="3454400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81BAE1E-B868-4096-A96B-DAF3B4A22D61}"/>
              </a:ext>
            </a:extLst>
          </p:cNvPr>
          <p:cNvSpPr/>
          <p:nvPr/>
        </p:nvSpPr>
        <p:spPr>
          <a:xfrm>
            <a:off x="4643438" y="2636838"/>
            <a:ext cx="1806575" cy="3454400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1F5BF23-EE00-4304-AEFC-AC1F93A5F4C0}"/>
              </a:ext>
            </a:extLst>
          </p:cNvPr>
          <p:cNvSpPr/>
          <p:nvPr/>
        </p:nvSpPr>
        <p:spPr>
          <a:xfrm>
            <a:off x="6581775" y="2636838"/>
            <a:ext cx="1806575" cy="3454400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8" name="Picture 7">
            <a:extLst>
              <a:ext uri="{FF2B5EF4-FFF2-40B4-BE49-F238E27FC236}">
                <a16:creationId xmlns:a16="http://schemas.microsoft.com/office/drawing/2014/main" id="{AC292E02-B14E-457F-8970-1F73886E67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3125" y="2800350"/>
            <a:ext cx="1573213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8">
            <a:extLst>
              <a:ext uri="{FF2B5EF4-FFF2-40B4-BE49-F238E27FC236}">
                <a16:creationId xmlns:a16="http://schemas.microsoft.com/office/drawing/2014/main" id="{4349BC89-E767-49F9-B7B3-7CFCDB5F81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063" y="3884613"/>
            <a:ext cx="15589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34">
            <a:extLst>
              <a:ext uri="{FF2B5EF4-FFF2-40B4-BE49-F238E27FC236}">
                <a16:creationId xmlns:a16="http://schemas.microsoft.com/office/drawing/2014/main" id="{21C93782-1E47-403B-AA8D-D027DE94734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"/>
          <a:stretch>
            <a:fillRect/>
          </a:stretch>
        </p:blipFill>
        <p:spPr bwMode="auto">
          <a:xfrm>
            <a:off x="879475" y="4987925"/>
            <a:ext cx="1560513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35">
            <a:extLst>
              <a:ext uri="{FF2B5EF4-FFF2-40B4-BE49-F238E27FC236}">
                <a16:creationId xmlns:a16="http://schemas.microsoft.com/office/drawing/2014/main" id="{A2F59E32-43EB-450A-8970-D1B52032720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3050" y="2805113"/>
            <a:ext cx="1552575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36">
            <a:extLst>
              <a:ext uri="{FF2B5EF4-FFF2-40B4-BE49-F238E27FC236}">
                <a16:creationId xmlns:a16="http://schemas.microsoft.com/office/drawing/2014/main" id="{70807A47-922B-43CF-B87F-3633D7E1256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3050" y="3892550"/>
            <a:ext cx="15525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37">
            <a:extLst>
              <a:ext uri="{FF2B5EF4-FFF2-40B4-BE49-F238E27FC236}">
                <a16:creationId xmlns:a16="http://schemas.microsoft.com/office/drawing/2014/main" id="{D89A4D75-5591-4DC7-A33A-AA5E9D379A4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3050" y="4979988"/>
            <a:ext cx="15652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38">
            <a:extLst>
              <a:ext uri="{FF2B5EF4-FFF2-40B4-BE49-F238E27FC236}">
                <a16:creationId xmlns:a16="http://schemas.microsoft.com/office/drawing/2014/main" id="{99230472-797B-4D07-9E64-FD084B8A8F7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9325" y="2809875"/>
            <a:ext cx="1557338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39">
            <a:extLst>
              <a:ext uri="{FF2B5EF4-FFF2-40B4-BE49-F238E27FC236}">
                <a16:creationId xmlns:a16="http://schemas.microsoft.com/office/drawing/2014/main" id="{369576C1-DF50-415A-85D6-FA3E17DCC2E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0913" y="3887788"/>
            <a:ext cx="15652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Picture 40">
            <a:extLst>
              <a:ext uri="{FF2B5EF4-FFF2-40B4-BE49-F238E27FC236}">
                <a16:creationId xmlns:a16="http://schemas.microsoft.com/office/drawing/2014/main" id="{9398DD4E-AA21-4ACB-BADD-06FC867BAFE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1388" y="4983163"/>
            <a:ext cx="15652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41">
            <a:extLst>
              <a:ext uri="{FF2B5EF4-FFF2-40B4-BE49-F238E27FC236}">
                <a16:creationId xmlns:a16="http://schemas.microsoft.com/office/drawing/2014/main" id="{4676FD6C-0493-4864-905F-AD082700526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9250" y="2797175"/>
            <a:ext cx="15652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Picture 42">
            <a:extLst>
              <a:ext uri="{FF2B5EF4-FFF2-40B4-BE49-F238E27FC236}">
                <a16:creationId xmlns:a16="http://schemas.microsoft.com/office/drawing/2014/main" id="{38A6AFDD-A3BF-43F2-9FEF-9EE7037F4C37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7188" y="3879850"/>
            <a:ext cx="15652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9" name="Picture 43">
            <a:extLst>
              <a:ext uri="{FF2B5EF4-FFF2-40B4-BE49-F238E27FC236}">
                <a16:creationId xmlns:a16="http://schemas.microsoft.com/office/drawing/2014/main" id="{79097C77-5A76-4109-B619-646E416315A2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7188" y="4979988"/>
            <a:ext cx="155733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54C1685-7D27-44E7-91EC-8EA15B4A7574}"/>
              </a:ext>
            </a:extLst>
          </p:cNvPr>
          <p:cNvSpPr/>
          <p:nvPr/>
        </p:nvSpPr>
        <p:spPr>
          <a:xfrm>
            <a:off x="2687638" y="1490663"/>
            <a:ext cx="1806575" cy="646112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95" name="Title 5">
            <a:extLst>
              <a:ext uri="{FF2B5EF4-FFF2-40B4-BE49-F238E27FC236}">
                <a16:creationId xmlns:a16="http://schemas.microsoft.com/office/drawing/2014/main" id="{71F53A55-3A2A-4927-BC3E-78BF7A1A4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0541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Natural or Man-Made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47C48DC-351C-45B8-8653-36748C675BA8}"/>
              </a:ext>
            </a:extLst>
          </p:cNvPr>
          <p:cNvSpPr/>
          <p:nvPr/>
        </p:nvSpPr>
        <p:spPr>
          <a:xfrm>
            <a:off x="2687638" y="1490663"/>
            <a:ext cx="1806575" cy="6461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Natural Rocks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1AAD87-2348-4269-9BB8-D6DAC901DDF6}"/>
              </a:ext>
            </a:extLst>
          </p:cNvPr>
          <p:cNvSpPr/>
          <p:nvPr/>
        </p:nvSpPr>
        <p:spPr>
          <a:xfrm>
            <a:off x="6581775" y="1490663"/>
            <a:ext cx="1806575" cy="646112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FA72DFC-61CF-4852-8965-5B6D3F301868}"/>
              </a:ext>
            </a:extLst>
          </p:cNvPr>
          <p:cNvSpPr/>
          <p:nvPr/>
        </p:nvSpPr>
        <p:spPr>
          <a:xfrm>
            <a:off x="6581775" y="1490663"/>
            <a:ext cx="1806575" cy="6461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Man-Made Rocks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98DDF5-E69C-4F24-B91F-09D6B4723161}"/>
              </a:ext>
            </a:extLst>
          </p:cNvPr>
          <p:cNvSpPr/>
          <p:nvPr/>
        </p:nvSpPr>
        <p:spPr>
          <a:xfrm>
            <a:off x="755650" y="2249488"/>
            <a:ext cx="1806575" cy="260350"/>
          </a:xfrm>
          <a:prstGeom prst="rect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6D45B65-43E6-41DE-B810-ADB31D9C2256}"/>
              </a:ext>
            </a:extLst>
          </p:cNvPr>
          <p:cNvSpPr/>
          <p:nvPr/>
        </p:nvSpPr>
        <p:spPr>
          <a:xfrm>
            <a:off x="755650" y="22494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Igneous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390DA68-E747-4E37-B68D-BD049E448780}"/>
              </a:ext>
            </a:extLst>
          </p:cNvPr>
          <p:cNvSpPr/>
          <p:nvPr/>
        </p:nvSpPr>
        <p:spPr>
          <a:xfrm>
            <a:off x="2687638" y="2249488"/>
            <a:ext cx="1806575" cy="260350"/>
          </a:xfrm>
          <a:prstGeom prst="rect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DFDAE3B5-63BA-4484-8688-9A531F59271C}"/>
              </a:ext>
            </a:extLst>
          </p:cNvPr>
          <p:cNvSpPr/>
          <p:nvPr/>
        </p:nvSpPr>
        <p:spPr>
          <a:xfrm>
            <a:off x="2687638" y="22494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Sedimentary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F4D65AB-CCFF-4385-9BE4-C0AB8364E8A6}"/>
              </a:ext>
            </a:extLst>
          </p:cNvPr>
          <p:cNvSpPr/>
          <p:nvPr/>
        </p:nvSpPr>
        <p:spPr>
          <a:xfrm>
            <a:off x="4643438" y="2249488"/>
            <a:ext cx="1806575" cy="260350"/>
          </a:xfrm>
          <a:prstGeom prst="rect">
            <a:avLst/>
          </a:prstGeom>
          <a:solidFill>
            <a:schemeClr val="accent5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398AB20F-FBC1-41CA-A543-DCBF0DE3E3BF}"/>
              </a:ext>
            </a:extLst>
          </p:cNvPr>
          <p:cNvSpPr/>
          <p:nvPr/>
        </p:nvSpPr>
        <p:spPr>
          <a:xfrm>
            <a:off x="4643438" y="22494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Metamorphic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A649720E-B9DF-4901-9C57-568730B6E280}"/>
              </a:ext>
            </a:extLst>
          </p:cNvPr>
          <p:cNvSpPr/>
          <p:nvPr/>
        </p:nvSpPr>
        <p:spPr>
          <a:xfrm>
            <a:off x="755650" y="35956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Obsidian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527A37AF-14F6-42FC-AB05-C1F0489DC5A6}"/>
              </a:ext>
            </a:extLst>
          </p:cNvPr>
          <p:cNvSpPr/>
          <p:nvPr/>
        </p:nvSpPr>
        <p:spPr>
          <a:xfrm>
            <a:off x="755650" y="4683125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Granite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D0977368-E3EC-456A-8018-0A377CE25244}"/>
              </a:ext>
            </a:extLst>
          </p:cNvPr>
          <p:cNvSpPr/>
          <p:nvPr/>
        </p:nvSpPr>
        <p:spPr>
          <a:xfrm>
            <a:off x="757238" y="5780088"/>
            <a:ext cx="1804987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Basalt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E4F30A31-E278-443A-82D4-97F3BBC609CA}"/>
              </a:ext>
            </a:extLst>
          </p:cNvPr>
          <p:cNvSpPr/>
          <p:nvPr/>
        </p:nvSpPr>
        <p:spPr>
          <a:xfrm>
            <a:off x="2687638" y="35956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Chalk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316D34A7-4C81-444A-8A2F-4466DE4B09AB}"/>
              </a:ext>
            </a:extLst>
          </p:cNvPr>
          <p:cNvSpPr/>
          <p:nvPr/>
        </p:nvSpPr>
        <p:spPr>
          <a:xfrm>
            <a:off x="2687638" y="4683125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Sandstone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7E52FE51-7671-4B96-A615-BC2B4310764D}"/>
              </a:ext>
            </a:extLst>
          </p:cNvPr>
          <p:cNvSpPr/>
          <p:nvPr/>
        </p:nvSpPr>
        <p:spPr>
          <a:xfrm>
            <a:off x="2687638" y="57800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Limestone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2D95A900-2204-4BD1-87A5-73A6793BFA11}"/>
              </a:ext>
            </a:extLst>
          </p:cNvPr>
          <p:cNvSpPr/>
          <p:nvPr/>
        </p:nvSpPr>
        <p:spPr>
          <a:xfrm>
            <a:off x="4646613" y="35956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Marble</a:t>
            </a: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C3197DC1-87C6-405F-96DA-22A4AA8307EA}"/>
              </a:ext>
            </a:extLst>
          </p:cNvPr>
          <p:cNvSpPr/>
          <p:nvPr/>
        </p:nvSpPr>
        <p:spPr>
          <a:xfrm>
            <a:off x="4646613" y="4683125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Quartzite</a:t>
            </a: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9A365469-B12B-4DF0-ADB1-F4C5CBC419FF}"/>
              </a:ext>
            </a:extLst>
          </p:cNvPr>
          <p:cNvSpPr/>
          <p:nvPr/>
        </p:nvSpPr>
        <p:spPr>
          <a:xfrm>
            <a:off x="4646613" y="57800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Slate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D986D9B1-A5D4-48FD-92AD-544090FF66EF}"/>
              </a:ext>
            </a:extLst>
          </p:cNvPr>
          <p:cNvSpPr/>
          <p:nvPr/>
        </p:nvSpPr>
        <p:spPr>
          <a:xfrm>
            <a:off x="6583363" y="35956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Brick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152F9029-8D8E-4073-BE7E-6250A71A02C0}"/>
              </a:ext>
            </a:extLst>
          </p:cNvPr>
          <p:cNvSpPr/>
          <p:nvPr/>
        </p:nvSpPr>
        <p:spPr>
          <a:xfrm>
            <a:off x="6583363" y="4683125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Concrete</a:t>
            </a: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B9EF4F5B-82FC-486D-8848-4B955D0E6BBE}"/>
              </a:ext>
            </a:extLst>
          </p:cNvPr>
          <p:cNvSpPr/>
          <p:nvPr/>
        </p:nvSpPr>
        <p:spPr>
          <a:xfrm>
            <a:off x="6584950" y="5780088"/>
            <a:ext cx="1806575" cy="260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+mj-lt"/>
              </a:rPr>
              <a:t>Coade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Stone</a:t>
            </a:r>
          </a:p>
        </p:txBody>
      </p:sp>
      <p:pic>
        <p:nvPicPr>
          <p:cNvPr id="8233" name="Individual Work">
            <a:extLst>
              <a:ext uri="{FF2B5EF4-FFF2-40B4-BE49-F238E27FC236}">
                <a16:creationId xmlns:a16="http://schemas.microsoft.com/office/drawing/2014/main" id="{57D80387-9E16-40C2-A14A-00DD5052DE21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>
            <a:extLst>
              <a:ext uri="{FF2B5EF4-FFF2-40B4-BE49-F238E27FC236}">
                <a16:creationId xmlns:a16="http://schemas.microsoft.com/office/drawing/2014/main" id="{D4612D7E-54FC-4023-AC62-AE44E87ACB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771650"/>
            <a:ext cx="76327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5">
            <a:extLst>
              <a:ext uri="{FF2B5EF4-FFF2-40B4-BE49-F238E27FC236}">
                <a16:creationId xmlns:a16="http://schemas.microsoft.com/office/drawing/2014/main" id="{FF65B909-665B-4887-972F-550F38409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4414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4400" dirty="0"/>
              <a:t>Spot the Rocks</a:t>
            </a:r>
            <a:br>
              <a:rPr lang="en-GB" altLang="en-US" dirty="0"/>
            </a:br>
            <a:endParaRPr lang="en-GB" altLang="en-US" sz="3100" dirty="0"/>
          </a:p>
        </p:txBody>
      </p:sp>
      <p:pic>
        <p:nvPicPr>
          <p:cNvPr id="9220" name="Whole Class">
            <a:extLst>
              <a:ext uri="{FF2B5EF4-FFF2-40B4-BE49-F238E27FC236}">
                <a16:creationId xmlns:a16="http://schemas.microsoft.com/office/drawing/2014/main" id="{96197C9A-EE2E-484B-AC89-E2B5299D1C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Box 21">
            <a:extLst>
              <a:ext uri="{FF2B5EF4-FFF2-40B4-BE49-F238E27FC236}">
                <a16:creationId xmlns:a16="http://schemas.microsoft.com/office/drawing/2014/main" id="{9DF61077-83D8-4760-8CB1-1667BF5E5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6181725"/>
            <a:ext cx="3563937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Jimmy Harris (@flickr.com) - granted under creative commons licence – attribution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7967C3-3CF7-4CF6-8595-B822B590E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0050" y="5411788"/>
            <a:ext cx="1647825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Stone Wall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>
            <a:extLst>
              <a:ext uri="{FF2B5EF4-FFF2-40B4-BE49-F238E27FC236}">
                <a16:creationId xmlns:a16="http://schemas.microsoft.com/office/drawing/2014/main" id="{8E397985-34E7-4C3B-9353-6454C42C0D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300" y="1771650"/>
            <a:ext cx="763270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5">
            <a:extLst>
              <a:ext uri="{FF2B5EF4-FFF2-40B4-BE49-F238E27FC236}">
                <a16:creationId xmlns:a16="http://schemas.microsoft.com/office/drawing/2014/main" id="{085D9160-962B-4A22-8FF3-0458D6540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4414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4400" dirty="0"/>
              <a:t>Spot the Rocks</a:t>
            </a:r>
            <a:br>
              <a:rPr lang="en-GB" altLang="en-US" dirty="0"/>
            </a:br>
            <a:endParaRPr lang="en-GB" altLang="en-US" sz="3100" dirty="0"/>
          </a:p>
        </p:txBody>
      </p:sp>
      <p:pic>
        <p:nvPicPr>
          <p:cNvPr id="10244" name="Whole Class">
            <a:extLst>
              <a:ext uri="{FF2B5EF4-FFF2-40B4-BE49-F238E27FC236}">
                <a16:creationId xmlns:a16="http://schemas.microsoft.com/office/drawing/2014/main" id="{38938E9F-548F-4EFD-B7AC-51F27A1207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21">
            <a:extLst>
              <a:ext uri="{FF2B5EF4-FFF2-40B4-BE49-F238E27FC236}">
                <a16:creationId xmlns:a16="http://schemas.microsoft.com/office/drawing/2014/main" id="{5FB20203-6F0E-4193-80D8-7AAE4E219A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6181725"/>
            <a:ext cx="3563937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tsbl2000 (@flickr.com) - granted under creative commons licence – attribution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E3F12D-13E7-4B7C-BF94-1D2CDFE00442}"/>
              </a:ext>
            </a:extLst>
          </p:cNvPr>
          <p:cNvSpPr txBox="1"/>
          <p:nvPr/>
        </p:nvSpPr>
        <p:spPr>
          <a:xfrm>
            <a:off x="1254125" y="3616325"/>
            <a:ext cx="208438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Chalk Cliffs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D0E59BFC-7A06-4AC2-A2D3-E7E205D26F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13" y="1762125"/>
            <a:ext cx="7632700" cy="433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5">
            <a:extLst>
              <a:ext uri="{FF2B5EF4-FFF2-40B4-BE49-F238E27FC236}">
                <a16:creationId xmlns:a16="http://schemas.microsoft.com/office/drawing/2014/main" id="{F5EEBEA7-97CB-4C16-BA73-261BA83B8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4414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4400" dirty="0"/>
              <a:t>Spot the Rocks</a:t>
            </a:r>
            <a:br>
              <a:rPr lang="en-GB" altLang="en-US" dirty="0"/>
            </a:br>
            <a:r>
              <a:rPr lang="en-GB" altLang="en-US" sz="3100" dirty="0"/>
              <a:t> </a:t>
            </a:r>
          </a:p>
        </p:txBody>
      </p:sp>
      <p:pic>
        <p:nvPicPr>
          <p:cNvPr id="11268" name="Whole Class">
            <a:extLst>
              <a:ext uri="{FF2B5EF4-FFF2-40B4-BE49-F238E27FC236}">
                <a16:creationId xmlns:a16="http://schemas.microsoft.com/office/drawing/2014/main" id="{DD114CCA-8DA2-409C-99A0-1D7B6BCA0E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21">
            <a:extLst>
              <a:ext uri="{FF2B5EF4-FFF2-40B4-BE49-F238E27FC236}">
                <a16:creationId xmlns:a16="http://schemas.microsoft.com/office/drawing/2014/main" id="{3481814F-3C47-415B-BAFD-9E36043C7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6181725"/>
            <a:ext cx="3563937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Marianne Bevis (@flickr.com) - granted under creative commons licence – attribution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1682B5-062E-46B8-A592-DF77C62121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6850" y="5337175"/>
            <a:ext cx="4456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Small pebbles and stones in the mud</a:t>
            </a:r>
            <a:r>
              <a:rPr lang="en-GB" altLang="en-US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>
            <a:extLst>
              <a:ext uri="{FF2B5EF4-FFF2-40B4-BE49-F238E27FC236}">
                <a16:creationId xmlns:a16="http://schemas.microsoft.com/office/drawing/2014/main" id="{E3B65DB1-089C-4CB7-BF83-009C3AC371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13" y="1746250"/>
            <a:ext cx="7632700" cy="434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5">
            <a:extLst>
              <a:ext uri="{FF2B5EF4-FFF2-40B4-BE49-F238E27FC236}">
                <a16:creationId xmlns:a16="http://schemas.microsoft.com/office/drawing/2014/main" id="{C9ADF1DF-451D-4D4C-8C64-A1559D82F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4414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4400" dirty="0"/>
              <a:t>Spot the Rocks</a:t>
            </a:r>
            <a:br>
              <a:rPr lang="en-GB" altLang="en-US" dirty="0"/>
            </a:br>
            <a:endParaRPr lang="en-GB" altLang="en-US" sz="3100" dirty="0"/>
          </a:p>
        </p:txBody>
      </p:sp>
      <p:pic>
        <p:nvPicPr>
          <p:cNvPr id="12292" name="Whole Class">
            <a:extLst>
              <a:ext uri="{FF2B5EF4-FFF2-40B4-BE49-F238E27FC236}">
                <a16:creationId xmlns:a16="http://schemas.microsoft.com/office/drawing/2014/main" id="{8C12349E-4F14-4D7A-8921-528D6290C7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21">
            <a:extLst>
              <a:ext uri="{FF2B5EF4-FFF2-40B4-BE49-F238E27FC236}">
                <a16:creationId xmlns:a16="http://schemas.microsoft.com/office/drawing/2014/main" id="{9F5727B5-8B5A-46F7-B8C2-05E894D5E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6181725"/>
            <a:ext cx="3563937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joncandy (@flickr.com) - granted under creative commons licence – attribution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8A7B95-432D-447D-99A7-7DB5C0920A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7663" y="5584825"/>
            <a:ext cx="3563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Stone slabs on the walk way</a:t>
            </a:r>
            <a:r>
              <a:rPr lang="en-GB" altLang="en-US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itle 5">
            <a:extLst>
              <a:ext uri="{FF2B5EF4-FFF2-40B4-BE49-F238E27FC236}">
                <a16:creationId xmlns:a16="http://schemas.microsoft.com/office/drawing/2014/main" id="{97DA202B-367C-42B9-89DB-48A406E1F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4414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4400" dirty="0"/>
              <a:t>Spot the Rock/Stone</a:t>
            </a:r>
            <a:br>
              <a:rPr lang="en-GB" altLang="en-US" dirty="0"/>
            </a:br>
            <a:r>
              <a:rPr lang="en-GB" altLang="en-US" sz="3100" dirty="0"/>
              <a:t> </a:t>
            </a:r>
          </a:p>
        </p:txBody>
      </p:sp>
      <p:pic>
        <p:nvPicPr>
          <p:cNvPr id="2" name="Whole Class">
            <a:extLst>
              <a:ext uri="{FF2B5EF4-FFF2-40B4-BE49-F238E27FC236}">
                <a16:creationId xmlns:a16="http://schemas.microsoft.com/office/drawing/2014/main" id="{15EBDB4B-BAFA-4C4E-BA71-9CE94908C4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21">
            <a:extLst>
              <a:ext uri="{FF2B5EF4-FFF2-40B4-BE49-F238E27FC236}">
                <a16:creationId xmlns:a16="http://schemas.microsoft.com/office/drawing/2014/main" id="{38D63EA8-9D0C-4277-9A16-3D359A7A1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6181725"/>
            <a:ext cx="3563937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mikecogh (@flickr.com) - granted under creative commons licence – attribution</a:t>
            </a:r>
          </a:p>
        </p:txBody>
      </p:sp>
      <p:pic>
        <p:nvPicPr>
          <p:cNvPr id="13317" name="Picture 2">
            <a:extLst>
              <a:ext uri="{FF2B5EF4-FFF2-40B4-BE49-F238E27FC236}">
                <a16:creationId xmlns:a16="http://schemas.microsoft.com/office/drawing/2014/main" id="{6801A212-A106-45EE-9751-76F20B02E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963" y="2328863"/>
            <a:ext cx="6434137" cy="340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1BB609-AC8A-4EF8-AF36-CAD5E0A52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163" y="3795713"/>
            <a:ext cx="3806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Brick wall-is it man made or natural?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1C1CB2-4CD0-4392-B8C5-17CCF8F13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2575" y="5273675"/>
            <a:ext cx="4316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stone ground cover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itle 5">
            <a:extLst>
              <a:ext uri="{FF2B5EF4-FFF2-40B4-BE49-F238E27FC236}">
                <a16:creationId xmlns:a16="http://schemas.microsoft.com/office/drawing/2014/main" id="{7FC16439-B3B3-4B27-BB6D-E7617C88D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4414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4400" dirty="0"/>
              <a:t>Spot the Rock</a:t>
            </a:r>
            <a:br>
              <a:rPr lang="en-GB" altLang="en-US" dirty="0"/>
            </a:br>
            <a:endParaRPr lang="en-GB" altLang="en-US" sz="3100" dirty="0"/>
          </a:p>
        </p:txBody>
      </p:sp>
      <p:pic>
        <p:nvPicPr>
          <p:cNvPr id="14339" name="Whole Class">
            <a:extLst>
              <a:ext uri="{FF2B5EF4-FFF2-40B4-BE49-F238E27FC236}">
                <a16:creationId xmlns:a16="http://schemas.microsoft.com/office/drawing/2014/main" id="{E6F3BB15-E87F-437E-8DB9-5A728FC036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21">
            <a:extLst>
              <a:ext uri="{FF2B5EF4-FFF2-40B4-BE49-F238E27FC236}">
                <a16:creationId xmlns:a16="http://schemas.microsoft.com/office/drawing/2014/main" id="{F9CCFEDD-16C4-4AEC-84F7-BAA65F58BF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6181725"/>
            <a:ext cx="3563937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coolinsights (@flickr.com) - granted under creative commons licence – attribution</a:t>
            </a:r>
          </a:p>
        </p:txBody>
      </p:sp>
      <p:pic>
        <p:nvPicPr>
          <p:cNvPr id="14341" name="Picture 2">
            <a:extLst>
              <a:ext uri="{FF2B5EF4-FFF2-40B4-BE49-F238E27FC236}">
                <a16:creationId xmlns:a16="http://schemas.microsoft.com/office/drawing/2014/main" id="{C4C9864D-F8F7-47F3-BD66-5D2681879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0950" y="1287463"/>
            <a:ext cx="622935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2F8FF7-2740-4725-83A6-9F5BB9920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5507038"/>
            <a:ext cx="196691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marble statue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itle 5">
            <a:extLst>
              <a:ext uri="{FF2B5EF4-FFF2-40B4-BE49-F238E27FC236}">
                <a16:creationId xmlns:a16="http://schemas.microsoft.com/office/drawing/2014/main" id="{8ED361AB-813D-46B9-95F4-61AAC3493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4414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4400" dirty="0"/>
              <a:t>Spot the Rock/Stone</a:t>
            </a:r>
            <a:br>
              <a:rPr lang="en-GB" altLang="en-US" dirty="0"/>
            </a:br>
            <a:endParaRPr lang="en-GB" altLang="en-US" sz="3100" dirty="0"/>
          </a:p>
        </p:txBody>
      </p:sp>
      <p:pic>
        <p:nvPicPr>
          <p:cNvPr id="15363" name="Whole Class">
            <a:extLst>
              <a:ext uri="{FF2B5EF4-FFF2-40B4-BE49-F238E27FC236}">
                <a16:creationId xmlns:a16="http://schemas.microsoft.com/office/drawing/2014/main" id="{02BD3593-A6AF-4579-8DBE-9AC65A4871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21">
            <a:extLst>
              <a:ext uri="{FF2B5EF4-FFF2-40B4-BE49-F238E27FC236}">
                <a16:creationId xmlns:a16="http://schemas.microsoft.com/office/drawing/2014/main" id="{63D4E502-7FFD-46ED-ACB7-FC9C4DA5C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6181725"/>
            <a:ext cx="3563937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Doug Scortegagna (@flickr.com) - granted under creative commons licence – attribution</a:t>
            </a:r>
          </a:p>
        </p:txBody>
      </p:sp>
      <p:pic>
        <p:nvPicPr>
          <p:cNvPr id="15365" name="Picture 2">
            <a:extLst>
              <a:ext uri="{FF2B5EF4-FFF2-40B4-BE49-F238E27FC236}">
                <a16:creationId xmlns:a16="http://schemas.microsoft.com/office/drawing/2014/main" id="{E7A9B6BB-FEB9-4A5E-A7FD-D8C0A387B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9700" y="2363788"/>
            <a:ext cx="6316663" cy="333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561CE5-9807-47F5-9071-B8CC10A819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300" y="2530475"/>
            <a:ext cx="158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slate roof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40F60D-6715-40EF-9EC6-97D46BD73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443538"/>
            <a:ext cx="1319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brick walls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Whole Class">
            <a:extLst>
              <a:ext uri="{FF2B5EF4-FFF2-40B4-BE49-F238E27FC236}">
                <a16:creationId xmlns:a16="http://schemas.microsoft.com/office/drawing/2014/main" id="{F2865D17-1FB5-4812-BF68-DA291F5FC9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1">
            <a:extLst>
              <a:ext uri="{FF2B5EF4-FFF2-40B4-BE49-F238E27FC236}">
                <a16:creationId xmlns:a16="http://schemas.microsoft.com/office/drawing/2014/main" id="{39F7CAAF-3027-4093-AC87-41C5B39960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6181725"/>
            <a:ext cx="3563937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zemistor (@flickr.com) - granted under creative commons licence – attribution</a:t>
            </a:r>
          </a:p>
        </p:txBody>
      </p:sp>
      <p:sp>
        <p:nvSpPr>
          <p:cNvPr id="16388" name="Title 1">
            <a:extLst>
              <a:ext uri="{FF2B5EF4-FFF2-40B4-BE49-F238E27FC236}">
                <a16:creationId xmlns:a16="http://schemas.microsoft.com/office/drawing/2014/main" id="{FF1C8331-B046-4D67-99FE-401EF6F38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6825"/>
          </a:xfrm>
        </p:spPr>
        <p:txBody>
          <a:bodyPr/>
          <a:lstStyle/>
          <a:p>
            <a:r>
              <a:rPr lang="en-GB" altLang="en-US"/>
              <a:t>Rock/Stone in the Kitchen</a:t>
            </a:r>
          </a:p>
        </p:txBody>
      </p:sp>
      <p:pic>
        <p:nvPicPr>
          <p:cNvPr id="16389" name="Picture 3">
            <a:extLst>
              <a:ext uri="{FF2B5EF4-FFF2-40B4-BE49-F238E27FC236}">
                <a16:creationId xmlns:a16="http://schemas.microsoft.com/office/drawing/2014/main" id="{0BBEE292-7142-478A-84D3-1EDAE6EC1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1875" y="1655763"/>
            <a:ext cx="7250113" cy="471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C26C5A-CEBE-4790-8D6E-BB7B47D5C7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8925" y="5880100"/>
            <a:ext cx="255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marble work top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4EFE943-EA10-4AE1-910C-61285782F223}"/>
              </a:ext>
            </a:extLst>
          </p:cNvPr>
          <p:cNvSpPr/>
          <p:nvPr/>
        </p:nvSpPr>
        <p:spPr>
          <a:xfrm>
            <a:off x="755650" y="1481138"/>
            <a:ext cx="5356225" cy="493712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3" name="Title 5">
            <a:extLst>
              <a:ext uri="{FF2B5EF4-FFF2-40B4-BE49-F238E27FC236}">
                <a16:creationId xmlns:a16="http://schemas.microsoft.com/office/drawing/2014/main" id="{C0C931C6-2CFC-4B5D-AC47-3846EB354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6563"/>
            <a:ext cx="8220075" cy="10398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Fact or Fiction?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7845B39-D5B2-4541-BCE6-5DDA0AA6AB10}"/>
              </a:ext>
            </a:extLst>
          </p:cNvPr>
          <p:cNvSpPr/>
          <p:nvPr/>
        </p:nvSpPr>
        <p:spPr>
          <a:xfrm>
            <a:off x="755650" y="1481138"/>
            <a:ext cx="535622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Igneous rock is formed by magma and lava. </a:t>
            </a:r>
          </a:p>
        </p:txBody>
      </p:sp>
      <p:pic>
        <p:nvPicPr>
          <p:cNvPr id="17413" name="Talking Partners">
            <a:extLst>
              <a:ext uri="{FF2B5EF4-FFF2-40B4-BE49-F238E27FC236}">
                <a16:creationId xmlns:a16="http://schemas.microsoft.com/office/drawing/2014/main" id="{1384A694-B091-4D07-A61C-56D39F77C7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5F9E8B3-41E0-42E8-AF5C-E3458E0667AA}"/>
              </a:ext>
            </a:extLst>
          </p:cNvPr>
          <p:cNvSpPr/>
          <p:nvPr/>
        </p:nvSpPr>
        <p:spPr>
          <a:xfrm>
            <a:off x="7458075" y="148113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2FF23221-E65C-481D-9F2A-B79B962CD232}"/>
              </a:ext>
            </a:extLst>
          </p:cNvPr>
          <p:cNvSpPr/>
          <p:nvPr/>
        </p:nvSpPr>
        <p:spPr>
          <a:xfrm>
            <a:off x="7458075" y="148113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Fiction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682DA06-7A6A-4BE2-9918-790562372FBD}"/>
              </a:ext>
            </a:extLst>
          </p:cNvPr>
          <p:cNvSpPr/>
          <p:nvPr/>
        </p:nvSpPr>
        <p:spPr>
          <a:xfrm>
            <a:off x="6319838" y="148113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8287DF47-D9D2-4B81-B7C0-3858A13C49EB}"/>
              </a:ext>
            </a:extLst>
          </p:cNvPr>
          <p:cNvSpPr/>
          <p:nvPr/>
        </p:nvSpPr>
        <p:spPr>
          <a:xfrm>
            <a:off x="6319838" y="148113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Fact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A2EA95-E137-4074-A5FD-4CEC12C36456}"/>
              </a:ext>
            </a:extLst>
          </p:cNvPr>
          <p:cNvSpPr/>
          <p:nvPr/>
        </p:nvSpPr>
        <p:spPr>
          <a:xfrm>
            <a:off x="755650" y="2166938"/>
            <a:ext cx="5356225" cy="493712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8581B5C-FF6F-4591-AA08-633CA8319122}"/>
              </a:ext>
            </a:extLst>
          </p:cNvPr>
          <p:cNvSpPr/>
          <p:nvPr/>
        </p:nvSpPr>
        <p:spPr>
          <a:xfrm>
            <a:off x="755650" y="2166938"/>
            <a:ext cx="535622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Metamorphic rock turns into liquid.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4B7B947-74A0-449D-A9CF-19E5D00A4875}"/>
              </a:ext>
            </a:extLst>
          </p:cNvPr>
          <p:cNvSpPr/>
          <p:nvPr/>
        </p:nvSpPr>
        <p:spPr>
          <a:xfrm>
            <a:off x="7458075" y="216693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85829882-C180-4959-A9B3-D159D8D9E526}"/>
              </a:ext>
            </a:extLst>
          </p:cNvPr>
          <p:cNvSpPr/>
          <p:nvPr/>
        </p:nvSpPr>
        <p:spPr>
          <a:xfrm>
            <a:off x="7458075" y="216693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Fiction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659BE4-788F-486E-A830-C626F5FBAAE3}"/>
              </a:ext>
            </a:extLst>
          </p:cNvPr>
          <p:cNvSpPr/>
          <p:nvPr/>
        </p:nvSpPr>
        <p:spPr>
          <a:xfrm>
            <a:off x="6319838" y="216693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5E9BDE15-93D2-4C0C-BF45-482E73EB34A6}"/>
              </a:ext>
            </a:extLst>
          </p:cNvPr>
          <p:cNvSpPr/>
          <p:nvPr/>
        </p:nvSpPr>
        <p:spPr>
          <a:xfrm>
            <a:off x="6319838" y="216693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Fact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0EC7178-BD64-4555-B18F-7FF61AA793FD}"/>
              </a:ext>
            </a:extLst>
          </p:cNvPr>
          <p:cNvSpPr/>
          <p:nvPr/>
        </p:nvSpPr>
        <p:spPr>
          <a:xfrm>
            <a:off x="755650" y="2852738"/>
            <a:ext cx="5356225" cy="493712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96F91636-145A-4E81-B13B-535A67FC9C14}"/>
              </a:ext>
            </a:extLst>
          </p:cNvPr>
          <p:cNvSpPr/>
          <p:nvPr/>
        </p:nvSpPr>
        <p:spPr>
          <a:xfrm>
            <a:off x="755650" y="2852738"/>
            <a:ext cx="535622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Sedimentary rock forms on land.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10617B2-DBEC-4333-9A03-D6020D654414}"/>
              </a:ext>
            </a:extLst>
          </p:cNvPr>
          <p:cNvSpPr/>
          <p:nvPr/>
        </p:nvSpPr>
        <p:spPr>
          <a:xfrm>
            <a:off x="7458075" y="285273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C315D7B-32BF-441B-B0A0-70A5BDA6F9E5}"/>
              </a:ext>
            </a:extLst>
          </p:cNvPr>
          <p:cNvSpPr/>
          <p:nvPr/>
        </p:nvSpPr>
        <p:spPr>
          <a:xfrm>
            <a:off x="7458075" y="285273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Fiction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9C6B9A4-7548-492E-BB0F-8B697190B883}"/>
              </a:ext>
            </a:extLst>
          </p:cNvPr>
          <p:cNvSpPr/>
          <p:nvPr/>
        </p:nvSpPr>
        <p:spPr>
          <a:xfrm>
            <a:off x="6319838" y="285273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FC9DF978-975A-40F0-B1A6-636B3BF85506}"/>
              </a:ext>
            </a:extLst>
          </p:cNvPr>
          <p:cNvSpPr/>
          <p:nvPr/>
        </p:nvSpPr>
        <p:spPr>
          <a:xfrm>
            <a:off x="6319838" y="285273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Fact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2DD715F-A162-4568-9FE8-C4F8EB398F1D}"/>
              </a:ext>
            </a:extLst>
          </p:cNvPr>
          <p:cNvSpPr/>
          <p:nvPr/>
        </p:nvSpPr>
        <p:spPr>
          <a:xfrm>
            <a:off x="755650" y="3517900"/>
            <a:ext cx="5356225" cy="493713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25E398E7-A548-430F-BA5C-D9BBC18EFC78}"/>
              </a:ext>
            </a:extLst>
          </p:cNvPr>
          <p:cNvSpPr/>
          <p:nvPr/>
        </p:nvSpPr>
        <p:spPr>
          <a:xfrm>
            <a:off x="755650" y="3517900"/>
            <a:ext cx="5356225" cy="4937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There are two types of igneous rock.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33A6DDA-E226-4627-8B18-46328A3D5094}"/>
              </a:ext>
            </a:extLst>
          </p:cNvPr>
          <p:cNvSpPr/>
          <p:nvPr/>
        </p:nvSpPr>
        <p:spPr>
          <a:xfrm>
            <a:off x="7458075" y="3517900"/>
            <a:ext cx="930275" cy="493713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307ECEB0-131D-45C2-BDCD-B1F5256ACCDA}"/>
              </a:ext>
            </a:extLst>
          </p:cNvPr>
          <p:cNvSpPr/>
          <p:nvPr/>
        </p:nvSpPr>
        <p:spPr>
          <a:xfrm>
            <a:off x="7458075" y="3517900"/>
            <a:ext cx="930275" cy="4937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Fiction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329F23-624C-4F35-9B0C-EC0419F94195}"/>
              </a:ext>
            </a:extLst>
          </p:cNvPr>
          <p:cNvSpPr/>
          <p:nvPr/>
        </p:nvSpPr>
        <p:spPr>
          <a:xfrm>
            <a:off x="6319838" y="3517900"/>
            <a:ext cx="930275" cy="493713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5970BFD4-2F11-4E5D-B5CE-049D949B54D2}"/>
              </a:ext>
            </a:extLst>
          </p:cNvPr>
          <p:cNvSpPr/>
          <p:nvPr/>
        </p:nvSpPr>
        <p:spPr>
          <a:xfrm>
            <a:off x="6319838" y="3517900"/>
            <a:ext cx="930275" cy="4937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Fact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B1726C5-DC48-4E07-8352-14590C1D49B4}"/>
              </a:ext>
            </a:extLst>
          </p:cNvPr>
          <p:cNvSpPr/>
          <p:nvPr/>
        </p:nvSpPr>
        <p:spPr>
          <a:xfrm>
            <a:off x="755650" y="4211638"/>
            <a:ext cx="5356225" cy="493712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2A3C4D02-46C0-4CA5-BDD3-2FDBF67BA5BA}"/>
              </a:ext>
            </a:extLst>
          </p:cNvPr>
          <p:cNvSpPr/>
          <p:nvPr/>
        </p:nvSpPr>
        <p:spPr>
          <a:xfrm>
            <a:off x="755650" y="4211638"/>
            <a:ext cx="535622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Chalk is a type of man-made rock.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303A0FD-9F66-46E9-8DF4-33C7E18F89FA}"/>
              </a:ext>
            </a:extLst>
          </p:cNvPr>
          <p:cNvSpPr/>
          <p:nvPr/>
        </p:nvSpPr>
        <p:spPr>
          <a:xfrm>
            <a:off x="7458075" y="421163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97098812-836E-4981-AD17-B3D0E9DC52A4}"/>
              </a:ext>
            </a:extLst>
          </p:cNvPr>
          <p:cNvSpPr/>
          <p:nvPr/>
        </p:nvSpPr>
        <p:spPr>
          <a:xfrm>
            <a:off x="7458075" y="421163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Fiction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82DA980-FA9F-4F08-B322-64A917D9A050}"/>
              </a:ext>
            </a:extLst>
          </p:cNvPr>
          <p:cNvSpPr/>
          <p:nvPr/>
        </p:nvSpPr>
        <p:spPr>
          <a:xfrm>
            <a:off x="6319838" y="421163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3F319200-82B4-441E-B48C-8A9DBBDCEFD3}"/>
              </a:ext>
            </a:extLst>
          </p:cNvPr>
          <p:cNvSpPr/>
          <p:nvPr/>
        </p:nvSpPr>
        <p:spPr>
          <a:xfrm>
            <a:off x="6319838" y="421163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Fact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E3C5D25-2765-45EB-90DC-FFF3EA9B3BD5}"/>
              </a:ext>
            </a:extLst>
          </p:cNvPr>
          <p:cNvSpPr/>
          <p:nvPr/>
        </p:nvSpPr>
        <p:spPr>
          <a:xfrm>
            <a:off x="755650" y="4906963"/>
            <a:ext cx="5356225" cy="493712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111B011D-055B-44DE-8A47-0635C5338CDF}"/>
              </a:ext>
            </a:extLst>
          </p:cNvPr>
          <p:cNvSpPr/>
          <p:nvPr/>
        </p:nvSpPr>
        <p:spPr>
          <a:xfrm>
            <a:off x="755650" y="4906963"/>
            <a:ext cx="535622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Man-made rocks do contain natural rocks as well.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DED30A7-AE3D-4726-B25A-097BB1F31ADB}"/>
              </a:ext>
            </a:extLst>
          </p:cNvPr>
          <p:cNvSpPr/>
          <p:nvPr/>
        </p:nvSpPr>
        <p:spPr>
          <a:xfrm>
            <a:off x="7458075" y="4906963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16FFCA6D-4B4C-4FA6-8AA9-5FAFC4FABBDD}"/>
              </a:ext>
            </a:extLst>
          </p:cNvPr>
          <p:cNvSpPr/>
          <p:nvPr/>
        </p:nvSpPr>
        <p:spPr>
          <a:xfrm>
            <a:off x="7458075" y="4906963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Fiction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D20D103-3E5E-4E89-B780-9D3954F29D61}"/>
              </a:ext>
            </a:extLst>
          </p:cNvPr>
          <p:cNvSpPr/>
          <p:nvPr/>
        </p:nvSpPr>
        <p:spPr>
          <a:xfrm>
            <a:off x="6319838" y="4906963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8D898788-5AB9-4A1E-89DE-86BE1E2BE3B0}"/>
              </a:ext>
            </a:extLst>
          </p:cNvPr>
          <p:cNvSpPr/>
          <p:nvPr/>
        </p:nvSpPr>
        <p:spPr>
          <a:xfrm>
            <a:off x="6319838" y="4906963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Fact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1A46941-D275-4272-8181-32B88796B05E}"/>
              </a:ext>
            </a:extLst>
          </p:cNvPr>
          <p:cNvSpPr/>
          <p:nvPr/>
        </p:nvSpPr>
        <p:spPr>
          <a:xfrm>
            <a:off x="755650" y="5602288"/>
            <a:ext cx="5356225" cy="493712"/>
          </a:xfrm>
          <a:prstGeom prst="rect">
            <a:avLst/>
          </a:prstGeom>
          <a:solidFill>
            <a:schemeClr val="tx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59478BFC-145F-4A03-92C9-8340997E73B8}"/>
              </a:ext>
            </a:extLst>
          </p:cNvPr>
          <p:cNvSpPr/>
          <p:nvPr/>
        </p:nvSpPr>
        <p:spPr>
          <a:xfrm>
            <a:off x="755650" y="5602288"/>
            <a:ext cx="535622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man who invented </a:t>
            </a:r>
            <a:r>
              <a:rPr lang="en-GB" sz="1600" dirty="0" err="1">
                <a:solidFill>
                  <a:schemeClr val="tx1"/>
                </a:solidFill>
              </a:rPr>
              <a:t>pulhamite</a:t>
            </a:r>
            <a:r>
              <a:rPr lang="en-GB" sz="1600" dirty="0">
                <a:solidFill>
                  <a:schemeClr val="tx1"/>
                </a:solidFill>
              </a:rPr>
              <a:t> took the recipe to the grave. 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21D8B24-3E67-493D-B99A-A391B639F202}"/>
              </a:ext>
            </a:extLst>
          </p:cNvPr>
          <p:cNvSpPr/>
          <p:nvPr/>
        </p:nvSpPr>
        <p:spPr>
          <a:xfrm>
            <a:off x="7458075" y="560228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EA43EDB1-972C-4174-ABA5-8E9AD78AFCC5}"/>
              </a:ext>
            </a:extLst>
          </p:cNvPr>
          <p:cNvSpPr/>
          <p:nvPr/>
        </p:nvSpPr>
        <p:spPr>
          <a:xfrm>
            <a:off x="7458075" y="560228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Fiction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EC75A1-9819-4440-B903-74FCEA9D552D}"/>
              </a:ext>
            </a:extLst>
          </p:cNvPr>
          <p:cNvSpPr/>
          <p:nvPr/>
        </p:nvSpPr>
        <p:spPr>
          <a:xfrm>
            <a:off x="6319838" y="5602288"/>
            <a:ext cx="930275" cy="493712"/>
          </a:xfrm>
          <a:prstGeom prst="rect">
            <a:avLst/>
          </a:prstGeom>
          <a:solidFill>
            <a:srgbClr val="BCCCF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56E1B60F-DDFE-4DE1-8B41-085269626266}"/>
              </a:ext>
            </a:extLst>
          </p:cNvPr>
          <p:cNvSpPr/>
          <p:nvPr/>
        </p:nvSpPr>
        <p:spPr>
          <a:xfrm>
            <a:off x="6319838" y="5602288"/>
            <a:ext cx="930275" cy="4937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Fact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24" grpId="0" animBg="1"/>
      <p:bldP spid="32" grpId="0" animBg="1"/>
      <p:bldP spid="36" grpId="0" animBg="1"/>
      <p:bldP spid="44" grpId="0" animBg="1"/>
      <p:bldP spid="5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1338</TotalTime>
  <Words>485</Words>
  <Application>Microsoft Office PowerPoint</Application>
  <PresentationFormat>On-screen Show (4:3)</PresentationFormat>
  <Paragraphs>79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Sassoon Infant Md</vt:lpstr>
      <vt:lpstr>Arial</vt:lpstr>
      <vt:lpstr>Sassoon Infant Rg</vt:lpstr>
      <vt:lpstr>BPreplay</vt:lpstr>
      <vt:lpstr>Office Theme</vt:lpstr>
      <vt:lpstr>PowerPoint Presentation</vt:lpstr>
      <vt:lpstr>Rocks/Stone</vt:lpstr>
      <vt:lpstr>Man-Made Rocks</vt:lpstr>
      <vt:lpstr>Natural or Man-Made</vt:lpstr>
      <vt:lpstr>Spot the Rocks </vt:lpstr>
      <vt:lpstr>Spot the Rocks </vt:lpstr>
      <vt:lpstr>Spot the Rocks  </vt:lpstr>
      <vt:lpstr>Spot the Rocks </vt:lpstr>
      <vt:lpstr>Spot the Rock/Stone  </vt:lpstr>
      <vt:lpstr>Spot the Rock </vt:lpstr>
      <vt:lpstr>Spot the Rock/Stone </vt:lpstr>
      <vt:lpstr>Rock/Stone in the Kitchen</vt:lpstr>
      <vt:lpstr>Fact or Fiction?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Caroline Smith</cp:lastModifiedBy>
  <cp:revision>107</cp:revision>
  <dcterms:created xsi:type="dcterms:W3CDTF">2014-10-01T16:09:27Z</dcterms:created>
  <dcterms:modified xsi:type="dcterms:W3CDTF">2021-02-22T12:06:21Z</dcterms:modified>
</cp:coreProperties>
</file>