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75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71" r:id="rId13"/>
    <p:sldId id="287" r:id="rId14"/>
    <p:sldId id="288" r:id="rId15"/>
    <p:sldId id="289" r:id="rId16"/>
    <p:sldId id="290" r:id="rId17"/>
    <p:sldId id="291" r:id="rId18"/>
    <p:sldId id="292" r:id="rId19"/>
    <p:sldId id="293" r:id="rId20"/>
  </p:sldIdLst>
  <p:sldSz cx="9144000" cy="6858000" type="screen4x3"/>
  <p:notesSz cx="6797675" cy="9926638"/>
  <p:embeddedFontLst>
    <p:embeddedFont>
      <p:font typeface="Twinkl" panose="020B0604020202020204" charset="0"/>
      <p:regular r:id="rId23"/>
      <p:bold r:id="rId24"/>
    </p:embeddedFont>
    <p:embeddedFont>
      <p:font typeface="Twinkl SemiBold" charset="0"/>
      <p:bold r:id="rId25"/>
    </p:embeddedFont>
    <p:embeddedFont>
      <p:font typeface="Twinkl Light" charset="0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B1E3"/>
    <a:srgbClr val="DCE11D"/>
    <a:srgbClr val="18A0DB"/>
    <a:srgbClr val="DE1E5A"/>
    <a:srgbClr val="BC0105"/>
    <a:srgbClr val="80C1EB"/>
    <a:srgbClr val="ACDDFC"/>
    <a:srgbClr val="FFFFFF"/>
    <a:srgbClr val="4AA1D9"/>
    <a:srgbClr val="21A6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446" y="108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twinkl.co.uk/" TargetMode="Externa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2" name="Rectangle 1">
            <a:hlinkClick r:id="rId4"/>
          </p:cNvPr>
          <p:cNvSpPr/>
          <p:nvPr userDrawn="1"/>
        </p:nvSpPr>
        <p:spPr>
          <a:xfrm>
            <a:off x="4137660" y="5561814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4" name="Rectangle 3">
            <a:hlinkClick r:id="rId3"/>
          </p:cNvPr>
          <p:cNvSpPr/>
          <p:nvPr userDrawn="1"/>
        </p:nvSpPr>
        <p:spPr>
          <a:xfrm>
            <a:off x="4137660" y="3152488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">
            <a:extLst>
              <a:ext uri="{FF2B5EF4-FFF2-40B4-BE49-F238E27FC236}">
                <a16:creationId xmlns="" xmlns:a16="http://schemas.microsoft.com/office/drawing/2014/main" id="{343A5FB2-E637-4197-9E27-86A94BEA349D}"/>
              </a:ext>
            </a:extLst>
          </p:cNvPr>
          <p:cNvSpPr/>
          <p:nvPr userDrawn="1"/>
        </p:nvSpPr>
        <p:spPr bwMode="auto">
          <a:xfrm>
            <a:off x="468313" y="457200"/>
            <a:ext cx="8207375" cy="5940425"/>
          </a:xfrm>
          <a:prstGeom prst="roundRect">
            <a:avLst>
              <a:gd name="adj" fmla="val 0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solidFill>
                  <a:prstClr val="white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33068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  <p:sldLayoutId id="214748366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winkl.co.uk/resources/integrated-units-3-4-australia/year-3-integrated-units-integrated-units-3-4-australia/what-am-i-year-3-integrated-units-integrated-units-3-4-australia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2"/>
          </p:cNvPr>
          <p:cNvSpPr/>
          <p:nvPr/>
        </p:nvSpPr>
        <p:spPr>
          <a:xfrm>
            <a:off x="3993160" y="5905850"/>
            <a:ext cx="1065401" cy="5956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00843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" y="1200150"/>
            <a:ext cx="7937500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4306887" y="4640263"/>
            <a:ext cx="2316163" cy="369887"/>
          </a:xfrm>
          <a:prstGeom prst="rect">
            <a:avLst/>
          </a:prstGeom>
          <a:solidFill>
            <a:srgbClr val="4DB1E3"/>
          </a:solidFill>
          <a:ln w="25400">
            <a:solidFill>
              <a:srgbClr val="0078C4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GB" altLang="en-US">
                <a:solidFill>
                  <a:schemeClr val="bg1"/>
                </a:solidFill>
              </a:rPr>
              <a:t>Arid</a:t>
            </a:r>
          </a:p>
        </p:txBody>
      </p:sp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4306887" y="3930650"/>
            <a:ext cx="2316163" cy="647700"/>
          </a:xfrm>
          <a:prstGeom prst="rect">
            <a:avLst/>
          </a:prstGeom>
          <a:solidFill>
            <a:srgbClr val="B9D26B"/>
          </a:solidFill>
          <a:ln w="25400">
            <a:solidFill>
              <a:srgbClr val="87BD3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en-GB" altLang="en-US" dirty="0"/>
              <a:t>What is the climate in central Australia?</a:t>
            </a:r>
          </a:p>
        </p:txBody>
      </p:sp>
      <p:sp>
        <p:nvSpPr>
          <p:cNvPr id="6" name="Arrow: Down 9">
            <a:extLst>
              <a:ext uri="{FF2B5EF4-FFF2-40B4-BE49-F238E27FC236}">
                <a16:creationId xmlns="" xmlns:a16="http://schemas.microsoft.com/office/drawing/2014/main" id="{08530680-F597-4C8F-8B4D-04A9E03C80CB}"/>
              </a:ext>
            </a:extLst>
          </p:cNvPr>
          <p:cNvSpPr/>
          <p:nvPr/>
        </p:nvSpPr>
        <p:spPr>
          <a:xfrm rot="16200000">
            <a:off x="6724650" y="4006850"/>
            <a:ext cx="331788" cy="382587"/>
          </a:xfrm>
          <a:prstGeom prst="downArrow">
            <a:avLst/>
          </a:prstGeom>
          <a:solidFill>
            <a:srgbClr val="B9D26B"/>
          </a:solidFill>
          <a:ln w="22225">
            <a:solidFill>
              <a:srgbClr val="87B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6850" y="569277"/>
            <a:ext cx="7239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274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" y="1525587"/>
            <a:ext cx="7937500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2435225" y="3287712"/>
            <a:ext cx="2198687" cy="369888"/>
          </a:xfrm>
          <a:prstGeom prst="rect">
            <a:avLst/>
          </a:prstGeom>
          <a:solidFill>
            <a:srgbClr val="4DB1E3"/>
          </a:solidFill>
          <a:ln w="25400">
            <a:solidFill>
              <a:srgbClr val="0078C4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GB" altLang="en-US">
                <a:solidFill>
                  <a:schemeClr val="bg1"/>
                </a:solidFill>
              </a:rPr>
              <a:t>Temperate</a:t>
            </a:r>
          </a:p>
        </p:txBody>
      </p:sp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2435225" y="2578100"/>
            <a:ext cx="2198687" cy="647700"/>
          </a:xfrm>
          <a:prstGeom prst="rect">
            <a:avLst/>
          </a:prstGeom>
          <a:solidFill>
            <a:srgbClr val="B9D26B"/>
          </a:solidFill>
          <a:ln w="25400">
            <a:solidFill>
              <a:srgbClr val="87BD3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en-GB" altLang="en-US"/>
              <a:t>What is the climate in eastern USA?</a:t>
            </a:r>
          </a:p>
        </p:txBody>
      </p:sp>
      <p:sp>
        <p:nvSpPr>
          <p:cNvPr id="6" name="Arrow: Down 9">
            <a:extLst>
              <a:ext uri="{FF2B5EF4-FFF2-40B4-BE49-F238E27FC236}">
                <a16:creationId xmlns="" xmlns:a16="http://schemas.microsoft.com/office/drawing/2014/main" id="{08530680-F597-4C8F-8B4D-04A9E03C80CB}"/>
              </a:ext>
            </a:extLst>
          </p:cNvPr>
          <p:cNvSpPr/>
          <p:nvPr/>
        </p:nvSpPr>
        <p:spPr>
          <a:xfrm rot="5400000">
            <a:off x="2010569" y="2551906"/>
            <a:ext cx="331787" cy="384175"/>
          </a:xfrm>
          <a:prstGeom prst="downArrow">
            <a:avLst/>
          </a:prstGeom>
          <a:solidFill>
            <a:srgbClr val="B9D26B"/>
          </a:solidFill>
          <a:ln w="22225">
            <a:solidFill>
              <a:srgbClr val="87B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6850" y="604746"/>
            <a:ext cx="7239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10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>
            <a:extLst>
              <a:ext uri="{FF2B5EF4-FFF2-40B4-BE49-F238E27FC236}">
                <a16:creationId xmlns="" xmlns:a16="http://schemas.microsoft.com/office/drawing/2014/main" id="{37690866-9335-4CE0-B479-49CD351C12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338" y="1711325"/>
            <a:ext cx="6261100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1">
            <a:extLst>
              <a:ext uri="{FF2B5EF4-FFF2-40B4-BE49-F238E27FC236}">
                <a16:creationId xmlns="" xmlns:a16="http://schemas.microsoft.com/office/drawing/2014/main" id="{828C6A3B-2196-4A08-9181-3546A8360C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1316038"/>
            <a:ext cx="77755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eaLnBrk="1" hangingPunct="1"/>
            <a:r>
              <a:rPr lang="en-GB" altLang="en-US">
                <a:solidFill>
                  <a:srgbClr val="0D0D0D"/>
                </a:solidFill>
                <a:cs typeface="Clear Sans Light" pitchFamily="34" charset="0"/>
              </a:rPr>
              <a:t>How would you describe a polar climate?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9217320E-2813-4EC1-9CC5-353A650C7555}"/>
              </a:ext>
            </a:extLst>
          </p:cNvPr>
          <p:cNvSpPr/>
          <p:nvPr/>
        </p:nvSpPr>
        <p:spPr>
          <a:xfrm>
            <a:off x="684213" y="544513"/>
            <a:ext cx="7775575" cy="771525"/>
          </a:xfrm>
          <a:prstGeom prst="rect">
            <a:avLst/>
          </a:prstGeom>
        </p:spPr>
        <p:txBody>
          <a:bodyPr lIns="0" tIns="108000" rIns="0" bIns="108000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600" dirty="0">
                <a:solidFill>
                  <a:schemeClr val="accent3"/>
                </a:solidFill>
                <a:latin typeface="Twinkl SemiBold"/>
                <a:cs typeface="Clear Sans Light" panose="020B0303030202020304" pitchFamily="34" charset="0"/>
              </a:rPr>
              <a:t>Polar Climate Zone</a:t>
            </a:r>
          </a:p>
        </p:txBody>
      </p:sp>
      <p:pic>
        <p:nvPicPr>
          <p:cNvPr id="11269" name="Picture 6">
            <a:extLst>
              <a:ext uri="{FF2B5EF4-FFF2-40B4-BE49-F238E27FC236}">
                <a16:creationId xmlns="" xmlns:a16="http://schemas.microsoft.com/office/drawing/2014/main" id="{8DC09BE9-DA23-45F2-A1FD-E73FF06FD9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544513"/>
            <a:ext cx="7239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1E8261DE-12E5-4E9A-9751-4EFE54C98CDC}"/>
              </a:ext>
            </a:extLst>
          </p:cNvPr>
          <p:cNvSpPr/>
          <p:nvPr/>
        </p:nvSpPr>
        <p:spPr>
          <a:xfrm>
            <a:off x="1430338" y="5119688"/>
            <a:ext cx="6283325" cy="104775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txBody>
          <a:bodyPr lIns="180000" tIns="108000" rIns="180000" bIns="10800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Polar climates have temperatures which are usually below freezing and can reach -60°C in winter. Polar areas are usually covered by snow and ice throughout the year.</a:t>
            </a:r>
            <a:endParaRPr lang="en-GB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>
            <a:extLst>
              <a:ext uri="{FF2B5EF4-FFF2-40B4-BE49-F238E27FC236}">
                <a16:creationId xmlns="" xmlns:a16="http://schemas.microsoft.com/office/drawing/2014/main" id="{2D40D651-7A65-474E-9474-FF34F8872C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1316038"/>
            <a:ext cx="77755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eaLnBrk="1" hangingPunct="1"/>
            <a:r>
              <a:rPr lang="en-GB" altLang="en-US">
                <a:solidFill>
                  <a:srgbClr val="0D0D0D"/>
                </a:solidFill>
                <a:cs typeface="Clear Sans Light" pitchFamily="34" charset="0"/>
              </a:rPr>
              <a:t>How would you describe a temperate climate?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9AE18D4-F7E5-4FA8-84A7-FFAED1ED9337}"/>
              </a:ext>
            </a:extLst>
          </p:cNvPr>
          <p:cNvSpPr/>
          <p:nvPr/>
        </p:nvSpPr>
        <p:spPr>
          <a:xfrm>
            <a:off x="684213" y="544513"/>
            <a:ext cx="7775575" cy="771525"/>
          </a:xfrm>
          <a:prstGeom prst="rect">
            <a:avLst/>
          </a:prstGeom>
        </p:spPr>
        <p:txBody>
          <a:bodyPr lIns="0" tIns="108000" rIns="0" bIns="108000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600" dirty="0">
                <a:solidFill>
                  <a:schemeClr val="accent3"/>
                </a:solidFill>
                <a:latin typeface="Twinkl SemiBold"/>
                <a:cs typeface="Clear Sans Light" panose="020B0303030202020304" pitchFamily="34" charset="0"/>
              </a:rPr>
              <a:t>Temperate Climate Zone</a:t>
            </a:r>
          </a:p>
        </p:txBody>
      </p:sp>
      <p:pic>
        <p:nvPicPr>
          <p:cNvPr id="12292" name="Picture 6">
            <a:extLst>
              <a:ext uri="{FF2B5EF4-FFF2-40B4-BE49-F238E27FC236}">
                <a16:creationId xmlns="" xmlns:a16="http://schemas.microsoft.com/office/drawing/2014/main" id="{50C87D7A-410B-4659-8DBD-C97A00C886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544513"/>
            <a:ext cx="7239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E090EBB2-399C-4E1F-9E57-214BAF2609BB}"/>
              </a:ext>
            </a:extLst>
          </p:cNvPr>
          <p:cNvSpPr/>
          <p:nvPr/>
        </p:nvSpPr>
        <p:spPr>
          <a:xfrm>
            <a:off x="1943100" y="5429250"/>
            <a:ext cx="5257800" cy="7715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txBody>
          <a:bodyPr lIns="180000" tIns="108000" rIns="180000" bIns="10800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latin typeface="+mn-lt"/>
              </a:rPr>
              <a:t>Temperate climates vary greatly at different times of year, with four distinct seasons. </a:t>
            </a:r>
          </a:p>
        </p:txBody>
      </p:sp>
      <p:pic>
        <p:nvPicPr>
          <p:cNvPr id="12294" name="Picture 5">
            <a:extLst>
              <a:ext uri="{FF2B5EF4-FFF2-40B4-BE49-F238E27FC236}">
                <a16:creationId xmlns="" xmlns:a16="http://schemas.microsoft.com/office/drawing/2014/main" id="{C935FECB-F72F-49E1-BA55-F16D37286E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450" y="1711325"/>
            <a:ext cx="6261100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>
            <a:extLst>
              <a:ext uri="{FF2B5EF4-FFF2-40B4-BE49-F238E27FC236}">
                <a16:creationId xmlns="" xmlns:a16="http://schemas.microsoft.com/office/drawing/2014/main" id="{AE3330DA-FBC4-44CC-A75E-AF94CDD74D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1316038"/>
            <a:ext cx="77755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eaLnBrk="1" hangingPunct="1"/>
            <a:r>
              <a:rPr lang="en-GB" altLang="en-US">
                <a:solidFill>
                  <a:srgbClr val="0D0D0D"/>
                </a:solidFill>
                <a:cs typeface="Clear Sans Light" pitchFamily="34" charset="0"/>
              </a:rPr>
              <a:t>How would you describe a Mediterranean climate?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7F24ED91-F9E2-42EC-97B0-756FAD0B382E}"/>
              </a:ext>
            </a:extLst>
          </p:cNvPr>
          <p:cNvSpPr/>
          <p:nvPr/>
        </p:nvSpPr>
        <p:spPr>
          <a:xfrm>
            <a:off x="684213" y="544513"/>
            <a:ext cx="7775575" cy="771525"/>
          </a:xfrm>
          <a:prstGeom prst="rect">
            <a:avLst/>
          </a:prstGeom>
        </p:spPr>
        <p:txBody>
          <a:bodyPr lIns="0" tIns="108000" rIns="0" bIns="108000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600" dirty="0">
                <a:solidFill>
                  <a:schemeClr val="accent3"/>
                </a:solidFill>
                <a:latin typeface="Twinkl SemiBold"/>
                <a:cs typeface="Clear Sans Light" panose="020B0303030202020304" pitchFamily="34" charset="0"/>
              </a:rPr>
              <a:t>Mediterranean Climate Zone</a:t>
            </a:r>
          </a:p>
        </p:txBody>
      </p:sp>
      <p:pic>
        <p:nvPicPr>
          <p:cNvPr id="13316" name="Picture 6">
            <a:extLst>
              <a:ext uri="{FF2B5EF4-FFF2-40B4-BE49-F238E27FC236}">
                <a16:creationId xmlns="" xmlns:a16="http://schemas.microsoft.com/office/drawing/2014/main" id="{7AC6AC60-48B7-4A5B-8C17-736F404859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544513"/>
            <a:ext cx="7239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3EEC57D6-602D-4620-AFB7-902D91D326C5}"/>
              </a:ext>
            </a:extLst>
          </p:cNvPr>
          <p:cNvSpPr/>
          <p:nvPr/>
        </p:nvSpPr>
        <p:spPr>
          <a:xfrm>
            <a:off x="2122488" y="5429250"/>
            <a:ext cx="4878387" cy="7715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txBody>
          <a:bodyPr lIns="180000" tIns="108000" rIns="180000" bIns="10800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latin typeface="+mn-lt"/>
              </a:rPr>
              <a:t>Mediterranean climates have long, warm, dry summers and wet winters.</a:t>
            </a:r>
          </a:p>
        </p:txBody>
      </p:sp>
      <p:pic>
        <p:nvPicPr>
          <p:cNvPr id="13318" name="Picture 5">
            <a:extLst>
              <a:ext uri="{FF2B5EF4-FFF2-40B4-BE49-F238E27FC236}">
                <a16:creationId xmlns="" xmlns:a16="http://schemas.microsoft.com/office/drawing/2014/main" id="{8460E5FC-97A5-4516-A1D9-B8C4933870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588" y="1711325"/>
            <a:ext cx="6072187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>
            <a:extLst>
              <a:ext uri="{FF2B5EF4-FFF2-40B4-BE49-F238E27FC236}">
                <a16:creationId xmlns="" xmlns:a16="http://schemas.microsoft.com/office/drawing/2014/main" id="{D1020765-3288-460B-A52C-5C3A6E8674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1316038"/>
            <a:ext cx="77755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eaLnBrk="1" hangingPunct="1"/>
            <a:r>
              <a:rPr lang="en-GB" altLang="en-US">
                <a:solidFill>
                  <a:srgbClr val="0D0D0D"/>
                </a:solidFill>
                <a:cs typeface="Clear Sans Light" pitchFamily="34" charset="0"/>
              </a:rPr>
              <a:t>How would you describe an arid climate?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9F96728F-BB59-4F95-92EE-74EEA1EB02C5}"/>
              </a:ext>
            </a:extLst>
          </p:cNvPr>
          <p:cNvSpPr/>
          <p:nvPr/>
        </p:nvSpPr>
        <p:spPr>
          <a:xfrm>
            <a:off x="684213" y="544513"/>
            <a:ext cx="7775575" cy="771525"/>
          </a:xfrm>
          <a:prstGeom prst="rect">
            <a:avLst/>
          </a:prstGeom>
        </p:spPr>
        <p:txBody>
          <a:bodyPr lIns="0" tIns="108000" rIns="0" bIns="108000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600" dirty="0">
                <a:solidFill>
                  <a:schemeClr val="accent3"/>
                </a:solidFill>
                <a:latin typeface="Twinkl SemiBold"/>
                <a:cs typeface="Clear Sans Light" panose="020B0303030202020304" pitchFamily="34" charset="0"/>
              </a:rPr>
              <a:t>Arid Climate Zone</a:t>
            </a:r>
          </a:p>
        </p:txBody>
      </p:sp>
      <p:pic>
        <p:nvPicPr>
          <p:cNvPr id="14340" name="Picture 6">
            <a:extLst>
              <a:ext uri="{FF2B5EF4-FFF2-40B4-BE49-F238E27FC236}">
                <a16:creationId xmlns="" xmlns:a16="http://schemas.microsoft.com/office/drawing/2014/main" id="{D80254B7-9A54-40C6-B5FE-EFEB232E38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544513"/>
            <a:ext cx="7239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E80A3246-E4F6-43CE-BAC9-BE252AAB43C7}"/>
              </a:ext>
            </a:extLst>
          </p:cNvPr>
          <p:cNvSpPr/>
          <p:nvPr/>
        </p:nvSpPr>
        <p:spPr>
          <a:xfrm>
            <a:off x="1879600" y="5429250"/>
            <a:ext cx="5364163" cy="7715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txBody>
          <a:bodyPr lIns="180000" tIns="108000" rIns="180000" bIns="10800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latin typeface="+mn-lt"/>
              </a:rPr>
              <a:t>Arid climates lack natural water sources, with little rainfall. They are very dry and hot. </a:t>
            </a:r>
          </a:p>
        </p:txBody>
      </p:sp>
      <p:pic>
        <p:nvPicPr>
          <p:cNvPr id="14342" name="Picture 5">
            <a:extLst>
              <a:ext uri="{FF2B5EF4-FFF2-40B4-BE49-F238E27FC236}">
                <a16:creationId xmlns="" xmlns:a16="http://schemas.microsoft.com/office/drawing/2014/main" id="{36A8D78E-FB1F-4A21-B94E-8FA0FDAA31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95"/>
          <a:stretch>
            <a:fillRect/>
          </a:stretch>
        </p:blipFill>
        <p:spPr bwMode="auto">
          <a:xfrm>
            <a:off x="1309688" y="1704975"/>
            <a:ext cx="6503987" cy="361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>
            <a:extLst>
              <a:ext uri="{FF2B5EF4-FFF2-40B4-BE49-F238E27FC236}">
                <a16:creationId xmlns="" xmlns:a16="http://schemas.microsoft.com/office/drawing/2014/main" id="{69A83DD3-7050-4EC6-A0B4-C3C57895C7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1316038"/>
            <a:ext cx="77755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eaLnBrk="1" hangingPunct="1"/>
            <a:r>
              <a:rPr lang="en-GB" altLang="en-US">
                <a:solidFill>
                  <a:srgbClr val="0D0D0D"/>
                </a:solidFill>
                <a:cs typeface="Clear Sans Light" pitchFamily="34" charset="0"/>
              </a:rPr>
              <a:t>How would you describe a tropical climate?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B84CE9B-667C-47F2-B1C2-0A1D60B2B572}"/>
              </a:ext>
            </a:extLst>
          </p:cNvPr>
          <p:cNvSpPr/>
          <p:nvPr/>
        </p:nvSpPr>
        <p:spPr>
          <a:xfrm>
            <a:off x="684213" y="544513"/>
            <a:ext cx="7775575" cy="771525"/>
          </a:xfrm>
          <a:prstGeom prst="rect">
            <a:avLst/>
          </a:prstGeom>
        </p:spPr>
        <p:txBody>
          <a:bodyPr lIns="0" tIns="108000" rIns="0" bIns="108000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600" dirty="0">
                <a:solidFill>
                  <a:schemeClr val="accent3"/>
                </a:solidFill>
                <a:latin typeface="Twinkl SemiBold"/>
                <a:cs typeface="Clear Sans Light" panose="020B0303030202020304" pitchFamily="34" charset="0"/>
              </a:rPr>
              <a:t> Tropical Climate Zone</a:t>
            </a:r>
          </a:p>
        </p:txBody>
      </p:sp>
      <p:pic>
        <p:nvPicPr>
          <p:cNvPr id="15364" name="Picture 6">
            <a:extLst>
              <a:ext uri="{FF2B5EF4-FFF2-40B4-BE49-F238E27FC236}">
                <a16:creationId xmlns="" xmlns:a16="http://schemas.microsoft.com/office/drawing/2014/main" id="{FE807F01-1953-4BFC-8B28-35965225DA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544513"/>
            <a:ext cx="7239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05B8AFA0-6CF2-46B4-A9DB-9D55F41E7B81}"/>
              </a:ext>
            </a:extLst>
          </p:cNvPr>
          <p:cNvSpPr/>
          <p:nvPr/>
        </p:nvSpPr>
        <p:spPr>
          <a:xfrm>
            <a:off x="1165225" y="5438775"/>
            <a:ext cx="6791325" cy="7715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txBody>
          <a:bodyPr lIns="180000" tIns="108000" rIns="180000" bIns="10800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Tropical Climates have high temperature rainfall and humidity all year. Some areas may have a wet and </a:t>
            </a:r>
            <a:r>
              <a:rPr lang="en-GB"/>
              <a:t>dry season.</a:t>
            </a:r>
            <a:endParaRPr lang="en-GB" dirty="0">
              <a:latin typeface="+mn-lt"/>
            </a:endParaRPr>
          </a:p>
        </p:txBody>
      </p:sp>
      <p:pic>
        <p:nvPicPr>
          <p:cNvPr id="15366" name="Picture 5">
            <a:extLst>
              <a:ext uri="{FF2B5EF4-FFF2-40B4-BE49-F238E27FC236}">
                <a16:creationId xmlns="" xmlns:a16="http://schemas.microsoft.com/office/drawing/2014/main" id="{6CA91745-9011-4F10-8119-E37B67B92C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338" y="1711325"/>
            <a:ext cx="6261100" cy="360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>
            <a:extLst>
              <a:ext uri="{FF2B5EF4-FFF2-40B4-BE49-F238E27FC236}">
                <a16:creationId xmlns="" xmlns:a16="http://schemas.microsoft.com/office/drawing/2014/main" id="{3C5DA774-0100-444E-A65F-D5D8B6A25C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1316038"/>
            <a:ext cx="77755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eaLnBrk="1" hangingPunct="1"/>
            <a:r>
              <a:rPr lang="en-GB" altLang="en-US">
                <a:solidFill>
                  <a:srgbClr val="0D0D0D"/>
                </a:solidFill>
                <a:cs typeface="Clear Sans Light" pitchFamily="34" charset="0"/>
              </a:rPr>
              <a:t>How would you describe a mountain climate?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787027A7-39DF-4EE5-ACF9-8CD1ECF6DA40}"/>
              </a:ext>
            </a:extLst>
          </p:cNvPr>
          <p:cNvSpPr/>
          <p:nvPr/>
        </p:nvSpPr>
        <p:spPr>
          <a:xfrm>
            <a:off x="684213" y="544513"/>
            <a:ext cx="7775575" cy="771525"/>
          </a:xfrm>
          <a:prstGeom prst="rect">
            <a:avLst/>
          </a:prstGeom>
        </p:spPr>
        <p:txBody>
          <a:bodyPr lIns="0" tIns="108000" rIns="0" bIns="108000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600" dirty="0">
                <a:solidFill>
                  <a:schemeClr val="accent3"/>
                </a:solidFill>
                <a:latin typeface="Twinkl SemiBold"/>
                <a:cs typeface="Clear Sans Light" panose="020B0303030202020304" pitchFamily="34" charset="0"/>
              </a:rPr>
              <a:t> Mountain Climate Zone</a:t>
            </a:r>
          </a:p>
        </p:txBody>
      </p:sp>
      <p:pic>
        <p:nvPicPr>
          <p:cNvPr id="16388" name="Picture 6">
            <a:extLst>
              <a:ext uri="{FF2B5EF4-FFF2-40B4-BE49-F238E27FC236}">
                <a16:creationId xmlns="" xmlns:a16="http://schemas.microsoft.com/office/drawing/2014/main" id="{7EA2FC25-BC9D-4D8C-A804-C80B9A1A58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544513"/>
            <a:ext cx="7239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39B62F91-9A9F-4187-861C-56788C1A6C80}"/>
              </a:ext>
            </a:extLst>
          </p:cNvPr>
          <p:cNvSpPr/>
          <p:nvPr/>
        </p:nvSpPr>
        <p:spPr>
          <a:xfrm>
            <a:off x="684213" y="5280025"/>
            <a:ext cx="7775575" cy="1049338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txBody>
          <a:bodyPr lIns="180000" tIns="108000" rIns="180000" bIns="10800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latin typeface="+mn-lt"/>
              </a:rPr>
              <a:t>Mountains have a different climate to their surrounding areas. The temperature on mountains becomes colder the higher the altitude gets. They also tend to have much wetter climates than the surrounding land. </a:t>
            </a:r>
          </a:p>
        </p:txBody>
      </p:sp>
      <p:pic>
        <p:nvPicPr>
          <p:cNvPr id="16390" name="Picture 4">
            <a:extLst>
              <a:ext uri="{FF2B5EF4-FFF2-40B4-BE49-F238E27FC236}">
                <a16:creationId xmlns="" xmlns:a16="http://schemas.microsoft.com/office/drawing/2014/main" id="{4618BD53-F97A-4E62-9B18-49F33BDCCA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14581" r="15639" b="22134"/>
          <a:stretch>
            <a:fillRect/>
          </a:stretch>
        </p:blipFill>
        <p:spPr bwMode="auto">
          <a:xfrm>
            <a:off x="1298575" y="1682750"/>
            <a:ext cx="6546850" cy="348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4AF1DE85-37C2-435A-A533-273337A1A8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6727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0877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What Is the Difference between Weather and Climate?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6954" y="1342239"/>
            <a:ext cx="7592037" cy="12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chemeClr val="tx2"/>
                </a:solidFill>
                <a:latin typeface="Twinkl Light" pitchFamily="2" charset="77"/>
              </a:rPr>
              <a:t>Weather changes daily and it is the temperature and conditions for the day. Often we describe the weather as hot, rainy, sunny, humid, overcast, freezing or snowy. </a:t>
            </a:r>
          </a:p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96954" y="2428824"/>
            <a:ext cx="7592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AU" dirty="0">
                <a:solidFill>
                  <a:schemeClr val="tx2"/>
                </a:solidFill>
                <a:latin typeface="Twinkl Light" pitchFamily="2" charset="77"/>
              </a:rPr>
              <a:t>What are some other words we can use to describe the weather?</a:t>
            </a:r>
            <a:endParaRPr lang="en-AU" dirty="0">
              <a:solidFill>
                <a:srgbClr val="FF0000"/>
              </a:solidFill>
              <a:latin typeface="Twinkl Light" pitchFamily="2" charset="77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1216" y="2982876"/>
            <a:ext cx="75920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AU" dirty="0">
                <a:solidFill>
                  <a:schemeClr val="tx2"/>
                </a:solidFill>
              </a:rPr>
              <a:t>Climate is the average weather condition of a place over a long period of time. The climate of a location is often linked to its location in the world. Places near the equator will have a hotter climate than places near the North and South Poles which will have a colder climate.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319" y="4307831"/>
            <a:ext cx="1944934" cy="194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40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Types of Climate Zones</a:t>
            </a: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681038" y="1817688"/>
            <a:ext cx="7778750" cy="476250"/>
            <a:chOff x="680585" y="1816989"/>
            <a:chExt cx="7779203" cy="477132"/>
          </a:xfrm>
        </p:grpSpPr>
        <p:sp>
          <p:nvSpPr>
            <p:cNvPr id="4" name="Rectangle 3">
              <a:extLst>
                <a:ext uri="{FF2B5EF4-FFF2-40B4-BE49-F238E27FC236}">
                  <a16:creationId xmlns="" xmlns:a16="http://schemas.microsoft.com/office/drawing/2014/main" id="{E413733C-9CA8-4C96-A37B-EC6F5B30555E}"/>
                </a:ext>
              </a:extLst>
            </p:cNvPr>
            <p:cNvSpPr/>
            <p:nvPr/>
          </p:nvSpPr>
          <p:spPr>
            <a:xfrm>
              <a:off x="680585" y="1816989"/>
              <a:ext cx="1676498" cy="477132"/>
            </a:xfrm>
            <a:prstGeom prst="rect">
              <a:avLst/>
            </a:prstGeom>
            <a:solidFill>
              <a:srgbClr val="4DB1E3"/>
            </a:solidFill>
            <a:ln>
              <a:solidFill>
                <a:srgbClr val="0079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6C9D6E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E13F5384-52B0-4E4F-B826-3145F5B92AD7}"/>
                </a:ext>
              </a:extLst>
            </p:cNvPr>
            <p:cNvSpPr/>
            <p:nvPr/>
          </p:nvSpPr>
          <p:spPr>
            <a:xfrm>
              <a:off x="2357083" y="1816989"/>
              <a:ext cx="4057886" cy="47713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9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6" name="TextBox 9"/>
            <p:cNvSpPr txBox="1">
              <a:spLocks noChangeArrowheads="1"/>
            </p:cNvSpPr>
            <p:nvPr/>
          </p:nvSpPr>
          <p:spPr bwMode="auto">
            <a:xfrm>
              <a:off x="691699" y="1870889"/>
              <a:ext cx="1570834" cy="370016"/>
            </a:xfrm>
            <a:prstGeom prst="rect">
              <a:avLst/>
            </a:prstGeom>
            <a:solidFill>
              <a:srgbClr val="A9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winkl Light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winkl Light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9pPr>
            </a:lstStyle>
            <a:p>
              <a:pPr eaLnBrk="1" hangingPunct="1"/>
              <a:r>
                <a:rPr lang="en-GB" altLang="en-US">
                  <a:solidFill>
                    <a:schemeClr val="bg1"/>
                  </a:solidFill>
                  <a:latin typeface="Twinkl SemiBold" pitchFamily="2" charset="0"/>
                </a:rPr>
                <a:t>Polar</a:t>
              </a:r>
            </a:p>
          </p:txBody>
        </p:sp>
        <p:sp>
          <p:nvSpPr>
            <p:cNvPr id="7" name="TextBox 10"/>
            <p:cNvSpPr txBox="1">
              <a:spLocks noChangeArrowheads="1"/>
            </p:cNvSpPr>
            <p:nvPr/>
          </p:nvSpPr>
          <p:spPr bwMode="auto">
            <a:xfrm>
              <a:off x="2356741" y="1866066"/>
              <a:ext cx="41022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winkl Light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winkl Light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9pPr>
            </a:lstStyle>
            <a:p>
              <a:pPr eaLnBrk="1" hangingPunct="1"/>
              <a:r>
                <a:rPr lang="en-GB" altLang="en-US" dirty="0"/>
                <a:t>Very cold and dry all year round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094F4A47-2A83-412E-9DCB-63BC1A6B7519}"/>
                </a:ext>
              </a:extLst>
            </p:cNvPr>
            <p:cNvSpPr/>
            <p:nvPr/>
          </p:nvSpPr>
          <p:spPr>
            <a:xfrm>
              <a:off x="6414969" y="1816989"/>
              <a:ext cx="2033705" cy="47713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9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9" name="TextBox 13"/>
            <p:cNvSpPr txBox="1">
              <a:spLocks noChangeArrowheads="1"/>
            </p:cNvSpPr>
            <p:nvPr/>
          </p:nvSpPr>
          <p:spPr bwMode="auto">
            <a:xfrm>
              <a:off x="6502034" y="1866066"/>
              <a:ext cx="195775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winkl Light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winkl Light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9pPr>
            </a:lstStyle>
            <a:p>
              <a:pPr eaLnBrk="1" hangingPunct="1"/>
              <a:r>
                <a:rPr lang="en-GB" altLang="en-US"/>
                <a:t>Antarctica</a:t>
              </a:r>
            </a:p>
          </p:txBody>
        </p:sp>
      </p:grpSp>
      <p:sp>
        <p:nvSpPr>
          <p:cNvPr id="10" name="TextBox 25"/>
          <p:cNvSpPr txBox="1">
            <a:spLocks noChangeArrowheads="1"/>
          </p:cNvSpPr>
          <p:nvPr/>
        </p:nvSpPr>
        <p:spPr bwMode="auto">
          <a:xfrm>
            <a:off x="612775" y="1401763"/>
            <a:ext cx="1450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eaLnBrk="1" hangingPunct="1"/>
            <a:r>
              <a:rPr lang="en-GB" altLang="en-US" dirty="0"/>
              <a:t>Biome</a:t>
            </a:r>
          </a:p>
        </p:txBody>
      </p:sp>
      <p:sp>
        <p:nvSpPr>
          <p:cNvPr id="11" name="TextBox 26"/>
          <p:cNvSpPr txBox="1">
            <a:spLocks noChangeArrowheads="1"/>
          </p:cNvSpPr>
          <p:nvPr/>
        </p:nvSpPr>
        <p:spPr bwMode="auto">
          <a:xfrm>
            <a:off x="2349500" y="1390650"/>
            <a:ext cx="41036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eaLnBrk="1" hangingPunct="1"/>
            <a:r>
              <a:rPr lang="en-GB" altLang="en-US"/>
              <a:t>Description</a:t>
            </a:r>
          </a:p>
        </p:txBody>
      </p: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6356350" y="1439863"/>
            <a:ext cx="19573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eaLnBrk="1" hangingPunct="1"/>
            <a:r>
              <a:rPr lang="en-GB" altLang="en-US"/>
              <a:t>Example</a:t>
            </a:r>
          </a:p>
        </p:txBody>
      </p: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681038" y="2371725"/>
            <a:ext cx="7778750" cy="477838"/>
            <a:chOff x="680585" y="2372359"/>
            <a:chExt cx="7779203" cy="477132"/>
          </a:xfrm>
        </p:grpSpPr>
        <p:sp>
          <p:nvSpPr>
            <p:cNvPr id="14" name="Rectangle 13">
              <a:extLst>
                <a:ext uri="{FF2B5EF4-FFF2-40B4-BE49-F238E27FC236}">
                  <a16:creationId xmlns="" xmlns:a16="http://schemas.microsoft.com/office/drawing/2014/main" id="{BE329AA7-460E-415D-BAFE-C6999B351513}"/>
                </a:ext>
              </a:extLst>
            </p:cNvPr>
            <p:cNvSpPr/>
            <p:nvPr/>
          </p:nvSpPr>
          <p:spPr>
            <a:xfrm>
              <a:off x="680585" y="2372359"/>
              <a:ext cx="1676498" cy="477132"/>
            </a:xfrm>
            <a:prstGeom prst="rect">
              <a:avLst/>
            </a:prstGeom>
            <a:solidFill>
              <a:srgbClr val="2CB7BC"/>
            </a:solidFill>
            <a:ln>
              <a:solidFill>
                <a:srgbClr val="0092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6C9D6E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D739DE3B-D582-4636-B78B-1BFFB5567613}"/>
                </a:ext>
              </a:extLst>
            </p:cNvPr>
            <p:cNvSpPr/>
            <p:nvPr/>
          </p:nvSpPr>
          <p:spPr>
            <a:xfrm>
              <a:off x="2357083" y="2372359"/>
              <a:ext cx="4057886" cy="47713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92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6" name="TextBox 33"/>
            <p:cNvSpPr txBox="1">
              <a:spLocks noChangeArrowheads="1"/>
            </p:cNvSpPr>
            <p:nvPr/>
          </p:nvSpPr>
          <p:spPr bwMode="auto">
            <a:xfrm>
              <a:off x="691699" y="2426259"/>
              <a:ext cx="1570834" cy="368786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winkl Light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winkl Light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9pPr>
            </a:lstStyle>
            <a:p>
              <a:pPr eaLnBrk="1" hangingPunct="1"/>
              <a:r>
                <a:rPr lang="en-GB" altLang="en-US">
                  <a:solidFill>
                    <a:schemeClr val="bg1"/>
                  </a:solidFill>
                  <a:latin typeface="Twinkl SemiBold" pitchFamily="2" charset="0"/>
                </a:rPr>
                <a:t>Temperate</a:t>
              </a:r>
            </a:p>
          </p:txBody>
        </p:sp>
        <p:sp>
          <p:nvSpPr>
            <p:cNvPr id="17" name="TextBox 34"/>
            <p:cNvSpPr txBox="1">
              <a:spLocks noChangeArrowheads="1"/>
            </p:cNvSpPr>
            <p:nvPr/>
          </p:nvSpPr>
          <p:spPr bwMode="auto">
            <a:xfrm>
              <a:off x="2356741" y="2421436"/>
              <a:ext cx="41022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winkl Light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winkl Light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9pPr>
            </a:lstStyle>
            <a:p>
              <a:pPr eaLnBrk="1" hangingPunct="1"/>
              <a:r>
                <a:rPr lang="en-GB" altLang="en-US"/>
                <a:t>Cold winters and mild summers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="" xmlns:a16="http://schemas.microsoft.com/office/drawing/2014/main" id="{D65F947F-F243-45F7-A001-1CB7DE2C7B5B}"/>
                </a:ext>
              </a:extLst>
            </p:cNvPr>
            <p:cNvSpPr/>
            <p:nvPr/>
          </p:nvSpPr>
          <p:spPr>
            <a:xfrm>
              <a:off x="6414969" y="2372359"/>
              <a:ext cx="2033705" cy="47713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92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9" name="TextBox 36"/>
            <p:cNvSpPr txBox="1">
              <a:spLocks noChangeArrowheads="1"/>
            </p:cNvSpPr>
            <p:nvPr/>
          </p:nvSpPr>
          <p:spPr bwMode="auto">
            <a:xfrm>
              <a:off x="6502034" y="2421436"/>
              <a:ext cx="1957754" cy="369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winkl Light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winkl Light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9pPr>
            </a:lstStyle>
            <a:p>
              <a:pPr eaLnBrk="1" hangingPunct="1"/>
              <a:r>
                <a:rPr lang="en-GB" altLang="en-US"/>
                <a:t>UK</a:t>
              </a:r>
            </a:p>
          </p:txBody>
        </p:sp>
      </p:grpSp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681038" y="2933700"/>
            <a:ext cx="7778750" cy="477838"/>
            <a:chOff x="680585" y="2933869"/>
            <a:chExt cx="7779203" cy="477132"/>
          </a:xfrm>
        </p:grpSpPr>
        <p:sp>
          <p:nvSpPr>
            <p:cNvPr id="21" name="Rectangle 20">
              <a:extLst>
                <a:ext uri="{FF2B5EF4-FFF2-40B4-BE49-F238E27FC236}">
                  <a16:creationId xmlns="" xmlns:a16="http://schemas.microsoft.com/office/drawing/2014/main" id="{38742C13-517E-4066-8314-EBD378998708}"/>
                </a:ext>
              </a:extLst>
            </p:cNvPr>
            <p:cNvSpPr/>
            <p:nvPr/>
          </p:nvSpPr>
          <p:spPr>
            <a:xfrm>
              <a:off x="680585" y="2933869"/>
              <a:ext cx="1676498" cy="477132"/>
            </a:xfrm>
            <a:prstGeom prst="rect">
              <a:avLst/>
            </a:prstGeom>
            <a:solidFill>
              <a:srgbClr val="E5C800"/>
            </a:solidFill>
            <a:ln>
              <a:solidFill>
                <a:srgbClr val="F9B0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6C9D6E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="" xmlns:a16="http://schemas.microsoft.com/office/drawing/2014/main" id="{31384FD8-0BAF-4F6D-9F1F-958DA89FC189}"/>
                </a:ext>
              </a:extLst>
            </p:cNvPr>
            <p:cNvSpPr/>
            <p:nvPr/>
          </p:nvSpPr>
          <p:spPr>
            <a:xfrm>
              <a:off x="2349144" y="2933869"/>
              <a:ext cx="4065825" cy="47713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9B0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3" name="TextBox 40"/>
            <p:cNvSpPr txBox="1">
              <a:spLocks noChangeArrowheads="1"/>
            </p:cNvSpPr>
            <p:nvPr/>
          </p:nvSpPr>
          <p:spPr bwMode="auto">
            <a:xfrm>
              <a:off x="691699" y="2987768"/>
              <a:ext cx="1570834" cy="368786"/>
            </a:xfrm>
            <a:prstGeom prst="rect">
              <a:avLst/>
            </a:prstGeom>
            <a:solidFill>
              <a:srgbClr val="FFE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winkl Light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winkl Light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9pPr>
            </a:lstStyle>
            <a:p>
              <a:pPr eaLnBrk="1" hangingPunct="1"/>
              <a:r>
                <a:rPr lang="en-GB" altLang="en-US">
                  <a:solidFill>
                    <a:schemeClr val="bg1"/>
                  </a:solidFill>
                  <a:latin typeface="Twinkl SemiBold" pitchFamily="2" charset="0"/>
                </a:rPr>
                <a:t>Arid</a:t>
              </a:r>
            </a:p>
          </p:txBody>
        </p:sp>
        <p:sp>
          <p:nvSpPr>
            <p:cNvPr id="24" name="TextBox 41"/>
            <p:cNvSpPr txBox="1">
              <a:spLocks noChangeArrowheads="1"/>
            </p:cNvSpPr>
            <p:nvPr/>
          </p:nvSpPr>
          <p:spPr bwMode="auto">
            <a:xfrm>
              <a:off x="2356741" y="2982946"/>
              <a:ext cx="41022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winkl Light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winkl Light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9pPr>
            </a:lstStyle>
            <a:p>
              <a:pPr eaLnBrk="1" hangingPunct="1"/>
              <a:r>
                <a:rPr lang="en-GB" altLang="en-US"/>
                <a:t>Dry and hot all year round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="" xmlns:a16="http://schemas.microsoft.com/office/drawing/2014/main" id="{69473FEA-B592-4BAD-9054-A96CA06BB65D}"/>
                </a:ext>
              </a:extLst>
            </p:cNvPr>
            <p:cNvSpPr/>
            <p:nvPr/>
          </p:nvSpPr>
          <p:spPr>
            <a:xfrm>
              <a:off x="6414969" y="2933869"/>
              <a:ext cx="2033705" cy="47713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9B0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6" name="TextBox 43"/>
            <p:cNvSpPr txBox="1">
              <a:spLocks noChangeArrowheads="1"/>
            </p:cNvSpPr>
            <p:nvPr/>
          </p:nvSpPr>
          <p:spPr bwMode="auto">
            <a:xfrm>
              <a:off x="6502034" y="2982946"/>
              <a:ext cx="195775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winkl Light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winkl Light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9pPr>
            </a:lstStyle>
            <a:p>
              <a:pPr eaLnBrk="1" hangingPunct="1"/>
              <a:r>
                <a:rPr lang="en-GB" altLang="en-US"/>
                <a:t>Sahara Desert</a:t>
              </a:r>
            </a:p>
          </p:txBody>
        </p:sp>
      </p:grpSp>
      <p:grpSp>
        <p:nvGrpSpPr>
          <p:cNvPr id="27" name="Group 26"/>
          <p:cNvGrpSpPr>
            <a:grpSpLocks/>
          </p:cNvGrpSpPr>
          <p:nvPr/>
        </p:nvGrpSpPr>
        <p:grpSpPr bwMode="auto">
          <a:xfrm>
            <a:off x="676275" y="3487738"/>
            <a:ext cx="7780338" cy="476250"/>
            <a:chOff x="676957" y="3487192"/>
            <a:chExt cx="7779203" cy="477132"/>
          </a:xfrm>
        </p:grpSpPr>
        <p:sp>
          <p:nvSpPr>
            <p:cNvPr id="28" name="Rectangle 27">
              <a:extLst>
                <a:ext uri="{FF2B5EF4-FFF2-40B4-BE49-F238E27FC236}">
                  <a16:creationId xmlns="" xmlns:a16="http://schemas.microsoft.com/office/drawing/2014/main" id="{A086FDC2-CE3A-4BAE-A489-157E3A93CA95}"/>
                </a:ext>
              </a:extLst>
            </p:cNvPr>
            <p:cNvSpPr/>
            <p:nvPr/>
          </p:nvSpPr>
          <p:spPr>
            <a:xfrm>
              <a:off x="676957" y="3487192"/>
              <a:ext cx="1665045" cy="477132"/>
            </a:xfrm>
            <a:prstGeom prst="rect">
              <a:avLst/>
            </a:prstGeom>
            <a:solidFill>
              <a:srgbClr val="87BD31"/>
            </a:solidFill>
            <a:ln>
              <a:solidFill>
                <a:srgbClr val="6993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6C9D6E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="" xmlns:a16="http://schemas.microsoft.com/office/drawing/2014/main" id="{0F80D806-9F91-4F17-8204-EE9AF590EAD1}"/>
                </a:ext>
              </a:extLst>
            </p:cNvPr>
            <p:cNvSpPr/>
            <p:nvPr/>
          </p:nvSpPr>
          <p:spPr>
            <a:xfrm>
              <a:off x="2342002" y="3487192"/>
              <a:ext cx="4072931" cy="47713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6993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0" name="TextBox 47"/>
            <p:cNvSpPr txBox="1">
              <a:spLocks noChangeArrowheads="1"/>
            </p:cNvSpPr>
            <p:nvPr/>
          </p:nvSpPr>
          <p:spPr bwMode="auto">
            <a:xfrm>
              <a:off x="696004" y="3541093"/>
              <a:ext cx="1653934" cy="370016"/>
            </a:xfrm>
            <a:prstGeom prst="rect">
              <a:avLst/>
            </a:prstGeom>
            <a:solidFill>
              <a:srgbClr val="EF4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winkl Light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winkl Light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9pPr>
            </a:lstStyle>
            <a:p>
              <a:pPr eaLnBrk="1" hangingPunct="1"/>
              <a:r>
                <a:rPr lang="en-GB" altLang="en-US">
                  <a:solidFill>
                    <a:schemeClr val="bg1"/>
                  </a:solidFill>
                  <a:latin typeface="Twinkl SemiBold" pitchFamily="2" charset="0"/>
                </a:rPr>
                <a:t>Tropical</a:t>
              </a:r>
            </a:p>
          </p:txBody>
        </p:sp>
        <p:sp>
          <p:nvSpPr>
            <p:cNvPr id="31" name="TextBox 48"/>
            <p:cNvSpPr txBox="1">
              <a:spLocks noChangeArrowheads="1"/>
            </p:cNvSpPr>
            <p:nvPr/>
          </p:nvSpPr>
          <p:spPr bwMode="auto">
            <a:xfrm>
              <a:off x="2343363" y="3536269"/>
              <a:ext cx="41022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winkl Light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winkl Light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9pPr>
            </a:lstStyle>
            <a:p>
              <a:pPr eaLnBrk="1" hangingPunct="1"/>
              <a:r>
                <a:rPr lang="en-GB" altLang="en-US"/>
                <a:t>Hot and wet all year round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="" xmlns:a16="http://schemas.microsoft.com/office/drawing/2014/main" id="{05866C7B-8DDA-4FEB-80AC-9C6C9E4EBB46}"/>
                </a:ext>
              </a:extLst>
            </p:cNvPr>
            <p:cNvSpPr/>
            <p:nvPr/>
          </p:nvSpPr>
          <p:spPr>
            <a:xfrm>
              <a:off x="6414933" y="3487192"/>
              <a:ext cx="2033290" cy="47713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6993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3" name="TextBox 50"/>
            <p:cNvSpPr txBox="1">
              <a:spLocks noChangeArrowheads="1"/>
            </p:cNvSpPr>
            <p:nvPr/>
          </p:nvSpPr>
          <p:spPr bwMode="auto">
            <a:xfrm>
              <a:off x="6498406" y="3536269"/>
              <a:ext cx="195775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winkl Light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winkl Light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9pPr>
            </a:lstStyle>
            <a:p>
              <a:pPr eaLnBrk="1" hangingPunct="1"/>
              <a:r>
                <a:rPr lang="en-GB" altLang="en-US"/>
                <a:t>Brazil</a:t>
              </a:r>
            </a:p>
          </p:txBody>
        </p:sp>
      </p:grpSp>
      <p:grpSp>
        <p:nvGrpSpPr>
          <p:cNvPr id="34" name="Group 33"/>
          <p:cNvGrpSpPr>
            <a:grpSpLocks/>
          </p:cNvGrpSpPr>
          <p:nvPr/>
        </p:nvGrpSpPr>
        <p:grpSpPr bwMode="auto">
          <a:xfrm>
            <a:off x="673101" y="4048125"/>
            <a:ext cx="7786688" cy="477838"/>
            <a:chOff x="672647" y="4048702"/>
            <a:chExt cx="7787141" cy="477132"/>
          </a:xfrm>
        </p:grpSpPr>
        <p:sp>
          <p:nvSpPr>
            <p:cNvPr id="35" name="Rectangle 34">
              <a:extLst>
                <a:ext uri="{FF2B5EF4-FFF2-40B4-BE49-F238E27FC236}">
                  <a16:creationId xmlns="" xmlns:a16="http://schemas.microsoft.com/office/drawing/2014/main" id="{359E8015-755E-42F7-BF48-B3CA805E9CF7}"/>
                </a:ext>
              </a:extLst>
            </p:cNvPr>
            <p:cNvSpPr/>
            <p:nvPr/>
          </p:nvSpPr>
          <p:spPr>
            <a:xfrm>
              <a:off x="680585" y="4048702"/>
              <a:ext cx="1668559" cy="477132"/>
            </a:xfrm>
            <a:prstGeom prst="rect">
              <a:avLst/>
            </a:prstGeom>
            <a:solidFill>
              <a:srgbClr val="F08213"/>
            </a:solidFill>
            <a:ln>
              <a:solidFill>
                <a:srgbClr val="E74E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6C9D6E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="" xmlns:a16="http://schemas.microsoft.com/office/drawing/2014/main" id="{50B88DB4-23C1-4A24-BE17-5D96BE5311C7}"/>
                </a:ext>
              </a:extLst>
            </p:cNvPr>
            <p:cNvSpPr/>
            <p:nvPr/>
          </p:nvSpPr>
          <p:spPr>
            <a:xfrm>
              <a:off x="2342794" y="4048702"/>
              <a:ext cx="4072175" cy="47713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4E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7" name="TextBox 54"/>
            <p:cNvSpPr txBox="1">
              <a:spLocks noChangeArrowheads="1"/>
            </p:cNvSpPr>
            <p:nvPr/>
          </p:nvSpPr>
          <p:spPr bwMode="auto">
            <a:xfrm>
              <a:off x="672647" y="4124193"/>
              <a:ext cx="2181138" cy="368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winkl Light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winkl Light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9pPr>
            </a:lstStyle>
            <a:p>
              <a:pPr eaLnBrk="1" hangingPunct="1"/>
              <a:r>
                <a:rPr lang="en-GB" altLang="en-US" dirty="0">
                  <a:solidFill>
                    <a:schemeClr val="bg1"/>
                  </a:solidFill>
                  <a:latin typeface="Twinkl SemiBold" pitchFamily="2" charset="0"/>
                </a:rPr>
                <a:t>Mediterranean</a:t>
              </a:r>
              <a:endParaRPr lang="en-GB" altLang="en-US" sz="1400" dirty="0">
                <a:solidFill>
                  <a:schemeClr val="bg1"/>
                </a:solidFill>
                <a:latin typeface="Twinkl SemiBold" pitchFamily="2" charset="0"/>
              </a:endParaRPr>
            </a:p>
          </p:txBody>
        </p:sp>
        <p:sp>
          <p:nvSpPr>
            <p:cNvPr id="38" name="TextBox 55"/>
            <p:cNvSpPr txBox="1">
              <a:spLocks noChangeArrowheads="1"/>
            </p:cNvSpPr>
            <p:nvPr/>
          </p:nvSpPr>
          <p:spPr bwMode="auto">
            <a:xfrm>
              <a:off x="2356741" y="4097779"/>
              <a:ext cx="41022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winkl Light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winkl Light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9pPr>
            </a:lstStyle>
            <a:p>
              <a:pPr eaLnBrk="1" hangingPunct="1"/>
              <a:r>
                <a:rPr lang="en-GB" altLang="en-US"/>
                <a:t>Dry, hot summers and mild winters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="" xmlns:a16="http://schemas.microsoft.com/office/drawing/2014/main" id="{C023A573-2FE2-40E6-8B81-23AE72B7E001}"/>
                </a:ext>
              </a:extLst>
            </p:cNvPr>
            <p:cNvSpPr/>
            <p:nvPr/>
          </p:nvSpPr>
          <p:spPr>
            <a:xfrm>
              <a:off x="6414969" y="4048702"/>
              <a:ext cx="2033705" cy="47713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4E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40" name="TextBox 57"/>
            <p:cNvSpPr txBox="1">
              <a:spLocks noChangeArrowheads="1"/>
            </p:cNvSpPr>
            <p:nvPr/>
          </p:nvSpPr>
          <p:spPr bwMode="auto">
            <a:xfrm>
              <a:off x="6502034" y="4097779"/>
              <a:ext cx="195775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winkl Light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winkl Light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9pPr>
            </a:lstStyle>
            <a:p>
              <a:pPr eaLnBrk="1" hangingPunct="1"/>
              <a:r>
                <a:rPr lang="en-GB" altLang="en-US"/>
                <a:t>Spain</a:t>
              </a:r>
            </a:p>
          </p:txBody>
        </p:sp>
      </p:grpSp>
      <p:grpSp>
        <p:nvGrpSpPr>
          <p:cNvPr id="41" name="Group 40"/>
          <p:cNvGrpSpPr>
            <a:grpSpLocks/>
          </p:cNvGrpSpPr>
          <p:nvPr/>
        </p:nvGrpSpPr>
        <p:grpSpPr bwMode="auto">
          <a:xfrm>
            <a:off x="673100" y="4600575"/>
            <a:ext cx="7778750" cy="477838"/>
            <a:chOff x="673329" y="4601323"/>
            <a:chExt cx="7779203" cy="477132"/>
          </a:xfrm>
        </p:grpSpPr>
        <p:sp>
          <p:nvSpPr>
            <p:cNvPr id="42" name="Rectangle 41">
              <a:extLst>
                <a:ext uri="{FF2B5EF4-FFF2-40B4-BE49-F238E27FC236}">
                  <a16:creationId xmlns="" xmlns:a16="http://schemas.microsoft.com/office/drawing/2014/main" id="{2DEF73EA-048D-468A-B9CF-40C06D3DE186}"/>
                </a:ext>
              </a:extLst>
            </p:cNvPr>
            <p:cNvSpPr/>
            <p:nvPr/>
          </p:nvSpPr>
          <p:spPr>
            <a:xfrm>
              <a:off x="673329" y="4601323"/>
              <a:ext cx="1665385" cy="477132"/>
            </a:xfrm>
            <a:prstGeom prst="rect">
              <a:avLst/>
            </a:prstGeom>
            <a:solidFill>
              <a:srgbClr val="009541"/>
            </a:solidFill>
            <a:ln>
              <a:solidFill>
                <a:srgbClr val="0057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rgbClr val="6C9D6E"/>
                </a:solidFill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="" xmlns:a16="http://schemas.microsoft.com/office/drawing/2014/main" id="{0BB63832-8C73-49A9-9F33-F15B19E8FCEE}"/>
                </a:ext>
              </a:extLst>
            </p:cNvPr>
            <p:cNvSpPr/>
            <p:nvPr/>
          </p:nvSpPr>
          <p:spPr>
            <a:xfrm>
              <a:off x="2341889" y="4601323"/>
              <a:ext cx="4073762" cy="47713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7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44" name="TextBox 61"/>
            <p:cNvSpPr txBox="1">
              <a:spLocks noChangeArrowheads="1"/>
            </p:cNvSpPr>
            <p:nvPr/>
          </p:nvSpPr>
          <p:spPr bwMode="auto">
            <a:xfrm>
              <a:off x="692381" y="4655223"/>
              <a:ext cx="1645880" cy="368786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winkl Light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winkl Light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9pPr>
            </a:lstStyle>
            <a:p>
              <a:pPr eaLnBrk="1" hangingPunct="1"/>
              <a:r>
                <a:rPr lang="en-GB" altLang="en-US">
                  <a:solidFill>
                    <a:schemeClr val="bg1"/>
                  </a:solidFill>
                  <a:latin typeface="Twinkl SemiBold" pitchFamily="2" charset="0"/>
                </a:rPr>
                <a:t>Mountainous</a:t>
              </a:r>
            </a:p>
          </p:txBody>
        </p:sp>
        <p:sp>
          <p:nvSpPr>
            <p:cNvPr id="45" name="TextBox 62"/>
            <p:cNvSpPr txBox="1">
              <a:spLocks noChangeArrowheads="1"/>
            </p:cNvSpPr>
            <p:nvPr/>
          </p:nvSpPr>
          <p:spPr bwMode="auto">
            <a:xfrm>
              <a:off x="2388934" y="4650400"/>
              <a:ext cx="41022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winkl Light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winkl Light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9pPr>
            </a:lstStyle>
            <a:p>
              <a:pPr eaLnBrk="1" hangingPunct="1"/>
              <a:r>
                <a:rPr lang="en-GB" altLang="en-US"/>
                <a:t>Very cold, sometimes wet, all year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="" xmlns:a16="http://schemas.microsoft.com/office/drawing/2014/main" id="{19258D81-6FEA-40BE-8356-C935E6D95244}"/>
                </a:ext>
              </a:extLst>
            </p:cNvPr>
            <p:cNvSpPr/>
            <p:nvPr/>
          </p:nvSpPr>
          <p:spPr>
            <a:xfrm>
              <a:off x="6415651" y="4601323"/>
              <a:ext cx="2033705" cy="47713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7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47" name="TextBox 64"/>
            <p:cNvSpPr txBox="1">
              <a:spLocks noChangeArrowheads="1"/>
            </p:cNvSpPr>
            <p:nvPr/>
          </p:nvSpPr>
          <p:spPr bwMode="auto">
            <a:xfrm>
              <a:off x="6494778" y="4650400"/>
              <a:ext cx="195775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winkl Light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winkl Light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9pPr>
            </a:lstStyle>
            <a:p>
              <a:pPr eaLnBrk="1" hangingPunct="1"/>
              <a:r>
                <a:rPr lang="en-GB" altLang="en-US"/>
                <a:t>Himalayas</a:t>
              </a:r>
            </a:p>
          </p:txBody>
        </p:sp>
      </p:grpSp>
      <p:sp>
        <p:nvSpPr>
          <p:cNvPr id="48" name="Rectangle 47">
            <a:hlinkClick r:id="rId2" action="ppaction://hlinksldjump"/>
          </p:cNvPr>
          <p:cNvSpPr/>
          <p:nvPr/>
        </p:nvSpPr>
        <p:spPr>
          <a:xfrm>
            <a:off x="2746824" y="5385732"/>
            <a:ext cx="3640822" cy="578840"/>
          </a:xfrm>
          <a:prstGeom prst="rect">
            <a:avLst/>
          </a:prstGeom>
          <a:noFill/>
          <a:ln>
            <a:solidFill>
              <a:srgbClr val="18A0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18A0DB"/>
                </a:solidFill>
                <a:hlinkClick r:id="rId2" action="ppaction://hlinksldjump" tooltip="Click to see where these places are on a map!"/>
              </a:rPr>
              <a:t>Click to see where these places are on a map!</a:t>
            </a:r>
            <a:endParaRPr lang="en-GB" dirty="0">
              <a:solidFill>
                <a:srgbClr val="18A0D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8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409" y="1502309"/>
            <a:ext cx="5826682" cy="3870840"/>
          </a:xfrm>
          <a:prstGeom prst="rect">
            <a:avLst/>
          </a:prstGeom>
        </p:spPr>
      </p:pic>
      <p:sp>
        <p:nvSpPr>
          <p:cNvPr id="4" name="Circle UK"/>
          <p:cNvSpPr/>
          <p:nvPr/>
        </p:nvSpPr>
        <p:spPr>
          <a:xfrm>
            <a:off x="4273176" y="2498165"/>
            <a:ext cx="239058" cy="23905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F648DA9C-5A47-44AF-BE87-97E7B61FAF73}"/>
              </a:ext>
            </a:extLst>
          </p:cNvPr>
          <p:cNvGrpSpPr/>
          <p:nvPr/>
        </p:nvGrpSpPr>
        <p:grpSpPr>
          <a:xfrm>
            <a:off x="519953" y="1524459"/>
            <a:ext cx="3753223" cy="1093235"/>
            <a:chOff x="519953" y="1524459"/>
            <a:chExt cx="3753223" cy="1093235"/>
          </a:xfrm>
        </p:grpSpPr>
        <p:cxnSp>
          <p:nvCxnSpPr>
            <p:cNvPr id="6" name="Straight Connector 5"/>
            <p:cNvCxnSpPr>
              <a:stCxn id="4" idx="2"/>
              <a:endCxn id="7" idx="3"/>
            </p:cNvCxnSpPr>
            <p:nvPr/>
          </p:nvCxnSpPr>
          <p:spPr>
            <a:xfrm flipH="1" flipV="1">
              <a:off x="1519010" y="1816847"/>
              <a:ext cx="2754166" cy="80084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519953" y="1524459"/>
              <a:ext cx="999057" cy="5847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UK</a:t>
              </a:r>
            </a:p>
            <a:p>
              <a:pPr algn="ctr"/>
              <a:r>
                <a:rPr lang="en-GB" sz="1400" dirty="0">
                  <a:solidFill>
                    <a:srgbClr val="92D050"/>
                  </a:solidFill>
                </a:rPr>
                <a:t>Temperate</a:t>
              </a:r>
            </a:p>
          </p:txBody>
        </p:sp>
      </p:grpSp>
      <p:sp>
        <p:nvSpPr>
          <p:cNvPr id="10" name="Circle North"/>
          <p:cNvSpPr/>
          <p:nvPr/>
        </p:nvSpPr>
        <p:spPr>
          <a:xfrm>
            <a:off x="4546021" y="3123825"/>
            <a:ext cx="239058" cy="23905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FDECE1C6-45C4-4E79-9702-C24E6C8A9CC9}"/>
              </a:ext>
            </a:extLst>
          </p:cNvPr>
          <p:cNvGrpSpPr/>
          <p:nvPr/>
        </p:nvGrpSpPr>
        <p:grpSpPr>
          <a:xfrm>
            <a:off x="519953" y="3327874"/>
            <a:ext cx="4061077" cy="1543978"/>
            <a:chOff x="519953" y="3327874"/>
            <a:chExt cx="4061077" cy="1543978"/>
          </a:xfrm>
        </p:grpSpPr>
        <p:cxnSp>
          <p:nvCxnSpPr>
            <p:cNvPr id="12" name="Straight Connector 11"/>
            <p:cNvCxnSpPr>
              <a:cxnSpLocks/>
              <a:stCxn id="10" idx="3"/>
              <a:endCxn id="13" idx="3"/>
            </p:cNvCxnSpPr>
            <p:nvPr/>
          </p:nvCxnSpPr>
          <p:spPr>
            <a:xfrm flipH="1">
              <a:off x="1519010" y="3327874"/>
              <a:ext cx="3062020" cy="117464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519953" y="4133188"/>
              <a:ext cx="999057" cy="7386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/>
                <a:t>North Africa</a:t>
              </a:r>
            </a:p>
            <a:p>
              <a:pPr algn="ctr"/>
              <a:r>
                <a:rPr lang="en-GB" sz="1400" dirty="0">
                  <a:solidFill>
                    <a:srgbClr val="FFC000"/>
                  </a:solidFill>
                </a:rPr>
                <a:t>Arid</a:t>
              </a:r>
            </a:p>
          </p:txBody>
        </p:sp>
      </p:grpSp>
      <p:sp>
        <p:nvSpPr>
          <p:cNvPr id="16" name="Circle Antar"/>
          <p:cNvSpPr/>
          <p:nvPr/>
        </p:nvSpPr>
        <p:spPr>
          <a:xfrm>
            <a:off x="5707529" y="5056094"/>
            <a:ext cx="239058" cy="23905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F7FD39DB-695E-4B66-AC10-ECA5B5C69B7F}"/>
              </a:ext>
            </a:extLst>
          </p:cNvPr>
          <p:cNvGrpSpPr/>
          <p:nvPr/>
        </p:nvGrpSpPr>
        <p:grpSpPr>
          <a:xfrm>
            <a:off x="5911578" y="3904419"/>
            <a:ext cx="2668633" cy="1186684"/>
            <a:chOff x="5911578" y="3904419"/>
            <a:chExt cx="2668633" cy="1186684"/>
          </a:xfrm>
        </p:grpSpPr>
        <p:sp>
          <p:nvSpPr>
            <p:cNvPr id="15" name="TextBox 14"/>
            <p:cNvSpPr txBox="1"/>
            <p:nvPr/>
          </p:nvSpPr>
          <p:spPr>
            <a:xfrm>
              <a:off x="7581154" y="3904419"/>
              <a:ext cx="999057" cy="5232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/>
                <a:t>Antarctica</a:t>
              </a:r>
            </a:p>
            <a:p>
              <a:pPr algn="ctr"/>
              <a:r>
                <a:rPr lang="en-GB" sz="1400" dirty="0">
                  <a:solidFill>
                    <a:srgbClr val="4DB1E3"/>
                  </a:solidFill>
                </a:rPr>
                <a:t>Polar</a:t>
              </a:r>
            </a:p>
          </p:txBody>
        </p:sp>
        <p:cxnSp>
          <p:nvCxnSpPr>
            <p:cNvPr id="18" name="Straight Connector 17"/>
            <p:cNvCxnSpPr>
              <a:stCxn id="16" idx="7"/>
              <a:endCxn id="15" idx="1"/>
            </p:cNvCxnSpPr>
            <p:nvPr/>
          </p:nvCxnSpPr>
          <p:spPr>
            <a:xfrm flipV="1">
              <a:off x="5911578" y="4166029"/>
              <a:ext cx="1669576" cy="92507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Circle Brazil"/>
          <p:cNvSpPr/>
          <p:nvPr/>
        </p:nvSpPr>
        <p:spPr>
          <a:xfrm>
            <a:off x="3555252" y="3714473"/>
            <a:ext cx="239058" cy="23905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95EAA7D5-EC82-4000-99B8-E00F54130610}"/>
              </a:ext>
            </a:extLst>
          </p:cNvPr>
          <p:cNvGrpSpPr/>
          <p:nvPr/>
        </p:nvGrpSpPr>
        <p:grpSpPr>
          <a:xfrm>
            <a:off x="2398127" y="3918522"/>
            <a:ext cx="1192134" cy="2248321"/>
            <a:chOff x="2398127" y="3918522"/>
            <a:chExt cx="1192134" cy="2248321"/>
          </a:xfrm>
        </p:grpSpPr>
        <p:sp>
          <p:nvSpPr>
            <p:cNvPr id="20" name="TextBox 19"/>
            <p:cNvSpPr txBox="1"/>
            <p:nvPr/>
          </p:nvSpPr>
          <p:spPr>
            <a:xfrm>
              <a:off x="2398127" y="5643623"/>
              <a:ext cx="999057" cy="5232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/>
                <a:t>Brazil</a:t>
              </a:r>
            </a:p>
            <a:p>
              <a:pPr algn="ctr"/>
              <a:r>
                <a:rPr lang="en-GB" sz="1400" dirty="0">
                  <a:solidFill>
                    <a:srgbClr val="C00000"/>
                  </a:solidFill>
                </a:rPr>
                <a:t>Tropical</a:t>
              </a:r>
            </a:p>
          </p:txBody>
        </p:sp>
        <p:cxnSp>
          <p:nvCxnSpPr>
            <p:cNvPr id="22" name="Straight Connector 21"/>
            <p:cNvCxnSpPr>
              <a:stCxn id="19" idx="3"/>
              <a:endCxn id="20" idx="0"/>
            </p:cNvCxnSpPr>
            <p:nvPr/>
          </p:nvCxnSpPr>
          <p:spPr>
            <a:xfrm flipH="1">
              <a:off x="2897656" y="3918522"/>
              <a:ext cx="692605" cy="17251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Circle Spain"/>
          <p:cNvSpPr/>
          <p:nvPr/>
        </p:nvSpPr>
        <p:spPr>
          <a:xfrm>
            <a:off x="4273176" y="2790553"/>
            <a:ext cx="239058" cy="23905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94BB3C23-7D48-45C3-903D-B2412F24E772}"/>
              </a:ext>
            </a:extLst>
          </p:cNvPr>
          <p:cNvGrpSpPr/>
          <p:nvPr/>
        </p:nvGrpSpPr>
        <p:grpSpPr>
          <a:xfrm>
            <a:off x="4392705" y="3029611"/>
            <a:ext cx="1980199" cy="3112980"/>
            <a:chOff x="4392705" y="3029611"/>
            <a:chExt cx="1980199" cy="3112980"/>
          </a:xfrm>
        </p:grpSpPr>
        <p:sp>
          <p:nvSpPr>
            <p:cNvPr id="25" name="TextBox 24"/>
            <p:cNvSpPr txBox="1"/>
            <p:nvPr/>
          </p:nvSpPr>
          <p:spPr>
            <a:xfrm>
              <a:off x="5042153" y="5619371"/>
              <a:ext cx="1330751" cy="5232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/>
                <a:t>Spain</a:t>
              </a:r>
            </a:p>
            <a:p>
              <a:pPr algn="ctr"/>
              <a:r>
                <a:rPr lang="en-GB" sz="1400" dirty="0">
                  <a:solidFill>
                    <a:srgbClr val="4DB1E3"/>
                  </a:solidFill>
                </a:rPr>
                <a:t>Mediterranean</a:t>
              </a:r>
            </a:p>
          </p:txBody>
        </p:sp>
        <p:cxnSp>
          <p:nvCxnSpPr>
            <p:cNvPr id="27" name="Straight Connector 26"/>
            <p:cNvCxnSpPr>
              <a:stCxn id="24" idx="4"/>
              <a:endCxn id="25" idx="0"/>
            </p:cNvCxnSpPr>
            <p:nvPr/>
          </p:nvCxnSpPr>
          <p:spPr>
            <a:xfrm>
              <a:off x="4392705" y="3029611"/>
              <a:ext cx="1314824" cy="25897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Circle Hima"/>
          <p:cNvSpPr/>
          <p:nvPr/>
        </p:nvSpPr>
        <p:spPr>
          <a:xfrm>
            <a:off x="5707529" y="2935397"/>
            <a:ext cx="239058" cy="23905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17861106-FB6F-4F07-B402-D3549B72839C}"/>
              </a:ext>
            </a:extLst>
          </p:cNvPr>
          <p:cNvGrpSpPr/>
          <p:nvPr/>
        </p:nvGrpSpPr>
        <p:grpSpPr>
          <a:xfrm>
            <a:off x="5911578" y="1833895"/>
            <a:ext cx="2736070" cy="1136511"/>
            <a:chOff x="5911578" y="1833895"/>
            <a:chExt cx="2736070" cy="1136511"/>
          </a:xfrm>
        </p:grpSpPr>
        <p:sp>
          <p:nvSpPr>
            <p:cNvPr id="30" name="TextBox 29"/>
            <p:cNvSpPr txBox="1"/>
            <p:nvPr/>
          </p:nvSpPr>
          <p:spPr>
            <a:xfrm>
              <a:off x="7513715" y="1833895"/>
              <a:ext cx="1133933" cy="4924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/>
                <a:t>Himalayas</a:t>
              </a:r>
            </a:p>
            <a:p>
              <a:pPr algn="ctr"/>
              <a:r>
                <a:rPr lang="en-GB" sz="1200" dirty="0">
                  <a:solidFill>
                    <a:schemeClr val="accent5">
                      <a:lumMod val="50000"/>
                    </a:schemeClr>
                  </a:solidFill>
                </a:rPr>
                <a:t>Mountainous</a:t>
              </a:r>
            </a:p>
          </p:txBody>
        </p:sp>
        <p:cxnSp>
          <p:nvCxnSpPr>
            <p:cNvPr id="33" name="Straight Connector 32"/>
            <p:cNvCxnSpPr>
              <a:stCxn id="31" idx="7"/>
              <a:endCxn id="30" idx="1"/>
            </p:cNvCxnSpPr>
            <p:nvPr/>
          </p:nvCxnSpPr>
          <p:spPr>
            <a:xfrm flipV="1">
              <a:off x="5911578" y="2080117"/>
              <a:ext cx="1602137" cy="89028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36"/>
          <p:cNvSpPr txBox="1"/>
          <p:nvPr/>
        </p:nvSpPr>
        <p:spPr>
          <a:xfrm>
            <a:off x="2326111" y="865310"/>
            <a:ext cx="4513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Click on the circles to reveal the location</a:t>
            </a:r>
          </a:p>
        </p:txBody>
      </p:sp>
    </p:spTree>
    <p:extLst>
      <p:ext uri="{BB962C8B-B14F-4D97-AF65-F5344CB8AC3E}">
        <p14:creationId xmlns:p14="http://schemas.microsoft.com/office/powerpoint/2010/main" val="324375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Climate Zone Locations</a:t>
            </a:r>
          </a:p>
        </p:txBody>
      </p:sp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768350" y="2295525"/>
            <a:ext cx="1450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  <a:latin typeface="Twinkl SemiBold" pitchFamily="2" charset="0"/>
              </a:rPr>
              <a:t>Grasslands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06"/>
          <a:stretch>
            <a:fillRect/>
          </a:stretch>
        </p:blipFill>
        <p:spPr bwMode="auto">
          <a:xfrm>
            <a:off x="684213" y="1647825"/>
            <a:ext cx="7775575" cy="455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4993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01B8D088-4EC4-4947-94AA-08E22D1F0679}"/>
              </a:ext>
            </a:extLst>
          </p:cNvPr>
          <p:cNvSpPr/>
          <p:nvPr/>
        </p:nvSpPr>
        <p:spPr>
          <a:xfrm>
            <a:off x="695324" y="4233076"/>
            <a:ext cx="7712074" cy="646331"/>
          </a:xfrm>
          <a:prstGeom prst="rect">
            <a:avLst/>
          </a:prstGeom>
          <a:noFill/>
          <a:ln w="25400"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latin typeface="+mn-lt"/>
              </a:rPr>
              <a:t>Use an atlas to help you answer these questions</a:t>
            </a:r>
            <a:r>
              <a:rPr lang="en-GB" dirty="0"/>
              <a:t>. What climate zone would each of these places have?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321049" y="5172076"/>
            <a:ext cx="2489200" cy="369887"/>
          </a:xfrm>
          <a:prstGeom prst="rect">
            <a:avLst/>
          </a:prstGeom>
          <a:solidFill>
            <a:srgbClr val="4DB1E3"/>
          </a:solidFill>
          <a:ln w="25400">
            <a:solidFill>
              <a:srgbClr val="1885CA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eaLnBrk="1" hangingPunct="1"/>
            <a:r>
              <a:rPr lang="en-GB" altLang="en-US" dirty="0">
                <a:solidFill>
                  <a:schemeClr val="bg1"/>
                </a:solidFill>
              </a:rPr>
              <a:t>India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321049" y="5653564"/>
            <a:ext cx="2489200" cy="369888"/>
          </a:xfrm>
          <a:prstGeom prst="rect">
            <a:avLst/>
          </a:prstGeom>
          <a:solidFill>
            <a:srgbClr val="4DB1E3"/>
          </a:solidFill>
          <a:ln w="25400">
            <a:solidFill>
              <a:srgbClr val="1885CA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eaLnBrk="1" hangingPunct="1"/>
            <a:r>
              <a:rPr lang="en-GB" altLang="en-US" dirty="0">
                <a:solidFill>
                  <a:schemeClr val="bg1"/>
                </a:solidFill>
              </a:rPr>
              <a:t>Central Australia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918198" y="5172075"/>
            <a:ext cx="2489200" cy="369887"/>
          </a:xfrm>
          <a:prstGeom prst="rect">
            <a:avLst/>
          </a:prstGeom>
          <a:solidFill>
            <a:srgbClr val="4DB1E3"/>
          </a:solidFill>
          <a:ln w="25400">
            <a:solidFill>
              <a:srgbClr val="1885CA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eaLnBrk="1" hangingPunct="1"/>
            <a:r>
              <a:rPr lang="en-GB" altLang="en-US" dirty="0">
                <a:solidFill>
                  <a:schemeClr val="bg1"/>
                </a:solidFill>
              </a:rPr>
              <a:t>Eastern USA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918198" y="5653564"/>
            <a:ext cx="2489200" cy="369888"/>
          </a:xfrm>
          <a:prstGeom prst="rect">
            <a:avLst/>
          </a:prstGeom>
          <a:solidFill>
            <a:srgbClr val="4DB1E3"/>
          </a:solidFill>
          <a:ln w="25400">
            <a:solidFill>
              <a:srgbClr val="1885CA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eaLnBrk="1" hangingPunct="1"/>
            <a:r>
              <a:rPr lang="en-GB" altLang="en-US" dirty="0">
                <a:solidFill>
                  <a:schemeClr val="bg1"/>
                </a:solidFill>
              </a:rPr>
              <a:t>The UK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723900" y="5176838"/>
            <a:ext cx="2489200" cy="369887"/>
          </a:xfrm>
          <a:prstGeom prst="rect">
            <a:avLst/>
          </a:prstGeom>
          <a:solidFill>
            <a:srgbClr val="4DB1E3"/>
          </a:solidFill>
          <a:ln w="25400">
            <a:solidFill>
              <a:srgbClr val="1885CA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eaLnBrk="1" hangingPunct="1"/>
            <a:r>
              <a:rPr lang="en-GB" altLang="en-US" dirty="0">
                <a:solidFill>
                  <a:schemeClr val="bg1"/>
                </a:solidFill>
              </a:rPr>
              <a:t>North Africa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723900" y="5653564"/>
            <a:ext cx="2489200" cy="369888"/>
          </a:xfrm>
          <a:prstGeom prst="rect">
            <a:avLst/>
          </a:prstGeom>
          <a:solidFill>
            <a:srgbClr val="4DB1E3"/>
          </a:solidFill>
          <a:ln w="25400">
            <a:solidFill>
              <a:srgbClr val="1885CA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eaLnBrk="1" hangingPunct="1"/>
            <a:r>
              <a:rPr lang="en-GB" altLang="en-US" dirty="0">
                <a:solidFill>
                  <a:schemeClr val="bg1"/>
                </a:solidFill>
              </a:rPr>
              <a:t>Russia</a:t>
            </a:r>
          </a:p>
        </p:txBody>
      </p:sp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8"/>
          <a:stretch>
            <a:fillRect/>
          </a:stretch>
        </p:blipFill>
        <p:spPr bwMode="auto">
          <a:xfrm>
            <a:off x="1903413" y="558669"/>
            <a:ext cx="5397500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1976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200150"/>
            <a:ext cx="7937500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870450" y="3448050"/>
            <a:ext cx="2209800" cy="369888"/>
          </a:xfrm>
          <a:prstGeom prst="rect">
            <a:avLst/>
          </a:prstGeom>
          <a:solidFill>
            <a:srgbClr val="4DB1E3"/>
          </a:solidFill>
          <a:ln w="25400">
            <a:solidFill>
              <a:srgbClr val="0078C4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algn="ctr" eaLnBrk="1" hangingPunct="1"/>
            <a:r>
              <a:rPr lang="en-GB" altLang="en-US">
                <a:solidFill>
                  <a:schemeClr val="bg1"/>
                </a:solidFill>
              </a:rPr>
              <a:t>Arid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387850" y="2665413"/>
            <a:ext cx="2692400" cy="720725"/>
            <a:chOff x="4387850" y="2665413"/>
            <a:chExt cx="2692400" cy="720725"/>
          </a:xfrm>
        </p:grpSpPr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4860925" y="2740025"/>
              <a:ext cx="2219325" cy="646113"/>
            </a:xfrm>
            <a:prstGeom prst="rect">
              <a:avLst/>
            </a:prstGeom>
            <a:solidFill>
              <a:srgbClr val="B9D26B"/>
            </a:solidFill>
            <a:ln w="25400">
              <a:solidFill>
                <a:srgbClr val="87BD3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winkl Light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winkl Light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winkl Light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 Light" pitchFamily="2" charset="0"/>
                </a:defRPr>
              </a:lvl9pPr>
            </a:lstStyle>
            <a:p>
              <a:pPr eaLnBrk="1" hangingPunct="1"/>
              <a:r>
                <a:rPr lang="en-GB" altLang="en-US" dirty="0"/>
                <a:t>What is the climate in North Africa?</a:t>
              </a:r>
            </a:p>
          </p:txBody>
        </p:sp>
        <p:sp>
          <p:nvSpPr>
            <p:cNvPr id="5" name="Arrow: Down 9">
              <a:extLst>
                <a:ext uri="{FF2B5EF4-FFF2-40B4-BE49-F238E27FC236}">
                  <a16:creationId xmlns="" xmlns:a16="http://schemas.microsoft.com/office/drawing/2014/main" id="{08530680-F597-4C8F-8B4D-04A9E03C80CB}"/>
                </a:ext>
              </a:extLst>
            </p:cNvPr>
            <p:cNvSpPr/>
            <p:nvPr/>
          </p:nvSpPr>
          <p:spPr>
            <a:xfrm rot="5400000">
              <a:off x="4414838" y="2638425"/>
              <a:ext cx="330200" cy="384175"/>
            </a:xfrm>
            <a:prstGeom prst="downArrow">
              <a:avLst/>
            </a:prstGeom>
            <a:solidFill>
              <a:srgbClr val="B9D26B"/>
            </a:solidFill>
            <a:ln w="22225">
              <a:solidFill>
                <a:srgbClr val="87BD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549275"/>
            <a:ext cx="7239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061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" y="1525587"/>
            <a:ext cx="7937500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6165850" y="2457450"/>
            <a:ext cx="2211387" cy="368300"/>
          </a:xfrm>
          <a:prstGeom prst="rect">
            <a:avLst/>
          </a:prstGeom>
          <a:solidFill>
            <a:srgbClr val="4DB1E3"/>
          </a:solidFill>
          <a:ln w="25400">
            <a:solidFill>
              <a:srgbClr val="0078C4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GB" altLang="en-US">
                <a:solidFill>
                  <a:schemeClr val="bg1"/>
                </a:solidFill>
              </a:rPr>
              <a:t>Polar</a:t>
            </a:r>
          </a:p>
        </p:txBody>
      </p:sp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6157912" y="1747837"/>
            <a:ext cx="2219325" cy="646113"/>
          </a:xfrm>
          <a:prstGeom prst="rect">
            <a:avLst/>
          </a:prstGeom>
          <a:solidFill>
            <a:srgbClr val="B9D26B"/>
          </a:solidFill>
          <a:ln w="25400">
            <a:solidFill>
              <a:srgbClr val="87BD3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en-GB" altLang="en-US" dirty="0"/>
              <a:t>What is the climate in Northern Russia?</a:t>
            </a:r>
          </a:p>
        </p:txBody>
      </p:sp>
      <p:sp>
        <p:nvSpPr>
          <p:cNvPr id="6" name="Arrow: Down 9">
            <a:extLst>
              <a:ext uri="{FF2B5EF4-FFF2-40B4-BE49-F238E27FC236}">
                <a16:creationId xmlns="" xmlns:a16="http://schemas.microsoft.com/office/drawing/2014/main" id="{08530680-F597-4C8F-8B4D-04A9E03C80CB}"/>
              </a:ext>
            </a:extLst>
          </p:cNvPr>
          <p:cNvSpPr/>
          <p:nvPr/>
        </p:nvSpPr>
        <p:spPr>
          <a:xfrm rot="5400000">
            <a:off x="5709444" y="1647031"/>
            <a:ext cx="331787" cy="384175"/>
          </a:xfrm>
          <a:prstGeom prst="downArrow">
            <a:avLst/>
          </a:prstGeom>
          <a:solidFill>
            <a:srgbClr val="B9D26B"/>
          </a:solidFill>
          <a:ln w="22225">
            <a:solidFill>
              <a:srgbClr val="87B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4166" y="635000"/>
            <a:ext cx="7239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6882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" y="1200150"/>
            <a:ext cx="7937500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3559175" y="3565525"/>
            <a:ext cx="1914525" cy="369888"/>
          </a:xfrm>
          <a:prstGeom prst="rect">
            <a:avLst/>
          </a:prstGeom>
          <a:solidFill>
            <a:srgbClr val="4DB1E3"/>
          </a:solidFill>
          <a:ln w="25400">
            <a:solidFill>
              <a:srgbClr val="0078C4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GB" altLang="en-US" dirty="0">
                <a:solidFill>
                  <a:schemeClr val="bg1"/>
                </a:solidFill>
              </a:rPr>
              <a:t>Tropical</a:t>
            </a:r>
          </a:p>
        </p:txBody>
      </p:sp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3551237" y="2857500"/>
            <a:ext cx="1922463" cy="646113"/>
          </a:xfrm>
          <a:prstGeom prst="rect">
            <a:avLst/>
          </a:prstGeom>
          <a:solidFill>
            <a:srgbClr val="B9D26B"/>
          </a:solidFill>
          <a:ln w="25400">
            <a:solidFill>
              <a:srgbClr val="87BD3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winkl Light" pitchFamily="2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en-GB" altLang="en-US" dirty="0"/>
              <a:t>What is the climate in India?</a:t>
            </a:r>
          </a:p>
        </p:txBody>
      </p:sp>
      <p:sp>
        <p:nvSpPr>
          <p:cNvPr id="6" name="Arrow: Down 9">
            <a:extLst>
              <a:ext uri="{FF2B5EF4-FFF2-40B4-BE49-F238E27FC236}">
                <a16:creationId xmlns="" xmlns:a16="http://schemas.microsoft.com/office/drawing/2014/main" id="{08530680-F597-4C8F-8B4D-04A9E03C80CB}"/>
              </a:ext>
            </a:extLst>
          </p:cNvPr>
          <p:cNvSpPr/>
          <p:nvPr/>
        </p:nvSpPr>
        <p:spPr>
          <a:xfrm rot="16200000">
            <a:off x="5576094" y="2923381"/>
            <a:ext cx="331788" cy="384175"/>
          </a:xfrm>
          <a:prstGeom prst="downArrow">
            <a:avLst/>
          </a:prstGeom>
          <a:solidFill>
            <a:srgbClr val="B9D26B"/>
          </a:solidFill>
          <a:ln w="22225">
            <a:solidFill>
              <a:srgbClr val="87B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6850" y="551860"/>
            <a:ext cx="7239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215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Guidance.pptx" id="{34442D15-F5BB-4F73-9606-C8812E688AB8}" vid="{28CC8FB8-836C-49DA-A823-EC8BE3E5205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159</TotalTime>
  <Words>480</Words>
  <Application>Microsoft Office PowerPoint</Application>
  <PresentationFormat>On-screen Show (4:3)</PresentationFormat>
  <Paragraphs>77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Twinkl</vt:lpstr>
      <vt:lpstr>Twinkl SemiBold</vt:lpstr>
      <vt:lpstr>Twinkl Light</vt:lpstr>
      <vt:lpstr>Clear Sans Light</vt:lpstr>
      <vt:lpstr>Arial</vt:lpstr>
      <vt:lpstr>Calibri</vt:lpstr>
      <vt:lpstr>Office Theme</vt:lpstr>
      <vt:lpstr>PowerPoint Presentation</vt:lpstr>
      <vt:lpstr>What Is the Difference between Weather and Climate?</vt:lpstr>
      <vt:lpstr>Types of Climate Zones</vt:lpstr>
      <vt:lpstr>PowerPoint Presentation</vt:lpstr>
      <vt:lpstr>Climate Zone Locations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Melissa Naisbitt</dc:creator>
  <cp:lastModifiedBy>Alex Powis</cp:lastModifiedBy>
  <cp:revision>16</cp:revision>
  <cp:lastPrinted>2021-01-06T10:13:49Z</cp:lastPrinted>
  <dcterms:created xsi:type="dcterms:W3CDTF">2019-11-20T17:43:47Z</dcterms:created>
  <dcterms:modified xsi:type="dcterms:W3CDTF">2021-01-06T11:03:40Z</dcterms:modified>
</cp:coreProperties>
</file>