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1" r:id="rId2"/>
    <p:sldId id="258" r:id="rId3"/>
    <p:sldId id="263" r:id="rId4"/>
    <p:sldId id="264" r:id="rId5"/>
    <p:sldId id="267" r:id="rId6"/>
    <p:sldId id="279" r:id="rId7"/>
    <p:sldId id="275" r:id="rId8"/>
    <p:sldId id="276" r:id="rId9"/>
    <p:sldId id="283" r:id="rId10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Londrina Solid" panose="02000506000000020003" pitchFamily="50" charset="0"/>
      <p:regular r:id="rId21"/>
    </p:embeddedFont>
    <p:embeddedFont>
      <p:font typeface="Sassoon Infant Md" panose="02000603050000020003" pitchFamily="50" charset="0"/>
      <p:regular r:id="rId22"/>
    </p:embeddedFont>
    <p:embeddedFont>
      <p:font typeface="Sassoon Infant Rg" panose="02000503030000020003" pitchFamily="50" charset="0"/>
      <p:regular r:id="rId23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226A"/>
    <a:srgbClr val="FEFBDA"/>
    <a:srgbClr val="FFFFE1"/>
    <a:srgbClr val="FDFDFD"/>
    <a:srgbClr val="AD8CC0"/>
    <a:srgbClr val="990167"/>
    <a:srgbClr val="2898A8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428" y="90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2E3F3C4-3B2F-4751-BAE6-ECF5BC20CA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0F8467-ED9C-4249-968D-60B38D2C294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9DEE2A3-806A-4A9A-806B-2279F9AF4D97}" type="datetimeFigureOut">
              <a:rPr lang="en-GB"/>
              <a:pPr>
                <a:defRPr/>
              </a:pPr>
              <a:t>26/01/2021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FEA186-A7EA-4E36-AAB9-3E8A2E635A8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716C44-AE1E-4B54-9617-D294EE1E760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4E19979-C12C-4BBA-BB7D-879AA09EB27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30F2004-3264-4078-819C-B3CF820487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70227D-508D-4B99-AE36-755A33394C3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AB3A604-6193-41E7-87A3-5F6D2947B948}" type="datetimeFigureOut">
              <a:rPr lang="en-GB"/>
              <a:pPr>
                <a:defRPr/>
              </a:pPr>
              <a:t>26/01/2021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48C5135-7288-4780-A642-7421D2EFB41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2B47EFC-64A3-411D-8741-EE485B9EEF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A1A9DA-0BCE-4A59-8167-2CF2E0DA39B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D4B0FF-52F2-429B-9B9A-CA52DA2BFE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D594635-84B8-4836-8664-184E75F7AC6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26C804A-58F0-4557-B645-258F5F660F9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1A850FCD-4506-4619-8A2F-D9302A50EE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609958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0471344-3F68-4F4B-B9E0-7B0B00A8240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39334D92-AF85-46CF-A000-BBB1107256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5"/>
            <a:ext cx="8220075" cy="1266826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1800225"/>
            <a:ext cx="8220075" cy="459581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49109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51688978-6FCB-422F-8FA0-2B6EBAE95F3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69176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0282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8992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9C5F7875-B232-4346-8E91-A3772399902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6699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1CAC2C7-3890-411A-B2E7-BBD573BDDB4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1DA8129-AFB5-473C-8782-326D4C92583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1" r:id="rId4"/>
    <p:sldLayoutId id="2147483772" r:id="rId5"/>
    <p:sldLayoutId id="214748377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>
            <a:extLst>
              <a:ext uri="{FF2B5EF4-FFF2-40B4-BE49-F238E27FC236}">
                <a16:creationId xmlns:a16="http://schemas.microsoft.com/office/drawing/2014/main" id="{2CDDC833-8F6E-46EC-AAB9-A9663EA00D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>
            <a:extLst>
              <a:ext uri="{FF2B5EF4-FFF2-40B4-BE49-F238E27FC236}">
                <a16:creationId xmlns:a16="http://schemas.microsoft.com/office/drawing/2014/main" id="{0D2F9A86-8449-46C6-BF40-E1850C7D6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2EB5478-6B3D-4E9D-8F1D-F2F3FBF4F6A4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DEB2908-EE7B-421A-88F9-6897CB526274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>
            <a:extLst>
              <a:ext uri="{FF2B5EF4-FFF2-40B4-BE49-F238E27FC236}">
                <a16:creationId xmlns:a16="http://schemas.microsoft.com/office/drawing/2014/main" id="{39BD2017-14B4-4914-B5A6-8A5DB08F6E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9175" y="6464300"/>
            <a:ext cx="4565650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Science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Year 2 | Uses of Everyday Materials | Changing Shape | Lesson 4</a:t>
            </a:r>
          </a:p>
        </p:txBody>
      </p:sp>
      <p:sp>
        <p:nvSpPr>
          <p:cNvPr id="8199" name="Text Placeholder 16">
            <a:extLst>
              <a:ext uri="{FF2B5EF4-FFF2-40B4-BE49-F238E27FC236}">
                <a16:creationId xmlns:a16="http://schemas.microsoft.com/office/drawing/2014/main" id="{C14E4E5F-2B20-4ADD-9D59-0432D925FEC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Uses of Everyday Materials</a:t>
            </a:r>
          </a:p>
        </p:txBody>
      </p:sp>
      <p:sp>
        <p:nvSpPr>
          <p:cNvPr id="8200" name="Title 17">
            <a:extLst>
              <a:ext uri="{FF2B5EF4-FFF2-40B4-BE49-F238E27FC236}">
                <a16:creationId xmlns:a16="http://schemas.microsoft.com/office/drawing/2014/main" id="{7318C572-0EB2-48F0-B47F-0102F4300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Science</a:t>
            </a:r>
          </a:p>
        </p:txBody>
      </p:sp>
      <p:pic>
        <p:nvPicPr>
          <p:cNvPr id="8201" name="Picture 2">
            <a:extLst>
              <a:ext uri="{FF2B5EF4-FFF2-40B4-BE49-F238E27FC236}">
                <a16:creationId xmlns:a16="http://schemas.microsoft.com/office/drawing/2014/main" id="{3306C15F-C9A6-482A-913C-3FB96616C82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7">
            <a:extLst>
              <a:ext uri="{FF2B5EF4-FFF2-40B4-BE49-F238E27FC236}">
                <a16:creationId xmlns:a16="http://schemas.microsoft.com/office/drawing/2014/main" id="{5D3BBA22-63B2-4C93-8079-5FE5495EB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25463"/>
            <a:ext cx="7886700" cy="1325562"/>
          </a:xfrm>
        </p:spPr>
        <p:txBody>
          <a:bodyPr lIns="0" tIns="0" rIns="0" bIns="0"/>
          <a:lstStyle/>
          <a:p>
            <a:pPr eaLnBrk="1" hangingPunct="1"/>
            <a:r>
              <a:rPr lang="en-GB" altLang="en-US" sz="4800" b="0">
                <a:solidFill>
                  <a:schemeClr val="tx1"/>
                </a:solidFill>
                <a:latin typeface="Londrina Solid" panose="02000506000000020003" pitchFamily="50" charset="0"/>
              </a:rPr>
              <a:t>Changing Shape</a:t>
            </a:r>
          </a:p>
        </p:txBody>
      </p:sp>
      <p:pic>
        <p:nvPicPr>
          <p:cNvPr id="11271" name="Twinkl Logo">
            <a:extLst>
              <a:ext uri="{FF2B5EF4-FFF2-40B4-BE49-F238E27FC236}">
                <a16:creationId xmlns:a16="http://schemas.microsoft.com/office/drawing/2014/main" id="{FC19B773-FDD2-4F50-BAAA-F20E639943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20" name="Picture 5">
            <a:extLst>
              <a:ext uri="{FF2B5EF4-FFF2-40B4-BE49-F238E27FC236}">
                <a16:creationId xmlns:a16="http://schemas.microsoft.com/office/drawing/2014/main" id="{F8275206-5146-4A00-967D-E92AAA2D80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5325" y="2578100"/>
            <a:ext cx="7753350" cy="314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703D34B3-5922-4851-9DFA-2E3D0E428F96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93B7AD6-97CE-4EF2-AD4D-B56BF404E332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244" name="Title 1">
            <a:extLst>
              <a:ext uri="{FF2B5EF4-FFF2-40B4-BE49-F238E27FC236}">
                <a16:creationId xmlns:a16="http://schemas.microsoft.com/office/drawing/2014/main" id="{62813388-2984-4CBF-A5F2-3257372EC957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10245" name="Title 1">
            <a:extLst>
              <a:ext uri="{FF2B5EF4-FFF2-40B4-BE49-F238E27FC236}">
                <a16:creationId xmlns:a16="http://schemas.microsoft.com/office/drawing/2014/main" id="{E4C22CAF-02C4-4128-BFBF-B4DB3619268D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10246" name="Content Placeholder 15">
            <a:extLst>
              <a:ext uri="{FF2B5EF4-FFF2-40B4-BE49-F238E27FC236}">
                <a16:creationId xmlns:a16="http://schemas.microsoft.com/office/drawing/2014/main" id="{0FE73F98-6337-4CBF-9863-0F9A6F125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explain how the shapes of objects made from some materials can be changed. </a:t>
            </a:r>
          </a:p>
        </p:txBody>
      </p:sp>
      <p:sp>
        <p:nvSpPr>
          <p:cNvPr id="10247" name="Content Placeholder 15">
            <a:extLst>
              <a:ext uri="{FF2B5EF4-FFF2-40B4-BE49-F238E27FC236}">
                <a16:creationId xmlns:a16="http://schemas.microsoft.com/office/drawing/2014/main" id="{51B7E418-79FD-4FDC-A1BF-AAFE83A7C40F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tell you four ways the shapes of some objects can be changed.</a:t>
            </a:r>
          </a:p>
          <a:p>
            <a:pPr eaLnBrk="1" hangingPunct="1"/>
            <a:r>
              <a:rPr lang="en-GB" altLang="en-US"/>
              <a:t>I can demonstrate four ways to change the shape of some objects.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id="{95BAA5C4-9DBD-4D67-A33B-A1D599C0A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13" y="403225"/>
            <a:ext cx="8220075" cy="1266825"/>
          </a:xfrm>
        </p:spPr>
        <p:txBody>
          <a:bodyPr/>
          <a:lstStyle/>
          <a:p>
            <a:pPr eaLnBrk="1" hangingPunct="1"/>
            <a:r>
              <a:rPr lang="en-GB" altLang="en-US" sz="3500"/>
              <a:t>Changing the Shape of Materials</a:t>
            </a:r>
          </a:p>
        </p:txBody>
      </p:sp>
      <p:pic>
        <p:nvPicPr>
          <p:cNvPr id="11267" name="Talking Partners">
            <a:extLst>
              <a:ext uri="{FF2B5EF4-FFF2-40B4-BE49-F238E27FC236}">
                <a16:creationId xmlns:a16="http://schemas.microsoft.com/office/drawing/2014/main" id="{D95A4F37-0FAE-4D4F-8294-2B8E07EBF5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Rectangle 2">
            <a:extLst>
              <a:ext uri="{FF2B5EF4-FFF2-40B4-BE49-F238E27FC236}">
                <a16:creationId xmlns:a16="http://schemas.microsoft.com/office/drawing/2014/main" id="{0FC6D4C1-F52A-408B-A281-DC853BD31D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27175"/>
            <a:ext cx="76327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How can we change the shape of objects made from some materials?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think of an example of when you have changed the shape of something? What was it and how did you change it?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Which materials do you think would be easy to change the shape of? Why?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Which materials do you think would be more difficult to change the shape of and why?</a:t>
            </a:r>
          </a:p>
        </p:txBody>
      </p:sp>
      <p:pic>
        <p:nvPicPr>
          <p:cNvPr id="11269" name="Picture 4">
            <a:extLst>
              <a:ext uri="{FF2B5EF4-FFF2-40B4-BE49-F238E27FC236}">
                <a16:creationId xmlns:a16="http://schemas.microsoft.com/office/drawing/2014/main" id="{DCA05398-4D65-4216-879B-F914DEE897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03925">
            <a:off x="6269038" y="3794125"/>
            <a:ext cx="1016000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7">
            <a:extLst>
              <a:ext uri="{FF2B5EF4-FFF2-40B4-BE49-F238E27FC236}">
                <a16:creationId xmlns:a16="http://schemas.microsoft.com/office/drawing/2014/main" id="{2DEDD270-AD71-4090-82CC-E504F33D910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1613" y="3832225"/>
            <a:ext cx="1360487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8">
            <a:extLst>
              <a:ext uri="{FF2B5EF4-FFF2-40B4-BE49-F238E27FC236}">
                <a16:creationId xmlns:a16="http://schemas.microsoft.com/office/drawing/2014/main" id="{32F0396C-14A9-47AB-98EC-F4B6B1BA8CD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13150" y="4349750"/>
            <a:ext cx="1933575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>
            <a:extLst>
              <a:ext uri="{FF2B5EF4-FFF2-40B4-BE49-F238E27FC236}">
                <a16:creationId xmlns:a16="http://schemas.microsoft.com/office/drawing/2014/main" id="{0EF457E0-6BEA-479D-8F1F-F7FEC82A7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6263"/>
            <a:ext cx="8220075" cy="1266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200"/>
              <a:t>Squashing, Bending, Twisting and Stretching</a:t>
            </a:r>
          </a:p>
        </p:txBody>
      </p:sp>
      <p:pic>
        <p:nvPicPr>
          <p:cNvPr id="12291" name="Picture 2">
            <a:extLst>
              <a:ext uri="{FF2B5EF4-FFF2-40B4-BE49-F238E27FC236}">
                <a16:creationId xmlns:a16="http://schemas.microsoft.com/office/drawing/2014/main" id="{B71B5F6F-FF03-4809-9AF2-DC3D76B318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6088" y="3829050"/>
            <a:ext cx="199866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3">
            <a:extLst>
              <a:ext uri="{FF2B5EF4-FFF2-40B4-BE49-F238E27FC236}">
                <a16:creationId xmlns:a16="http://schemas.microsoft.com/office/drawing/2014/main" id="{091F84E7-9228-4C2F-8D47-DD46FF23A9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05375" y="4029075"/>
            <a:ext cx="2790825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3" name="Group 17">
            <a:extLst>
              <a:ext uri="{FF2B5EF4-FFF2-40B4-BE49-F238E27FC236}">
                <a16:creationId xmlns:a16="http://schemas.microsoft.com/office/drawing/2014/main" id="{AF81937E-AFFF-4D8C-9606-78CCF933AD4A}"/>
              </a:ext>
            </a:extLst>
          </p:cNvPr>
          <p:cNvGrpSpPr>
            <a:grpSpLocks/>
          </p:cNvGrpSpPr>
          <p:nvPr/>
        </p:nvGrpSpPr>
        <p:grpSpPr bwMode="auto">
          <a:xfrm>
            <a:off x="4994275" y="1739900"/>
            <a:ext cx="2635250" cy="1223963"/>
            <a:chOff x="1721208" y="3060535"/>
            <a:chExt cx="2151891" cy="1000185"/>
          </a:xfrm>
        </p:grpSpPr>
        <p:pic>
          <p:nvPicPr>
            <p:cNvPr id="12299" name="Picture 5">
              <a:extLst>
                <a:ext uri="{FF2B5EF4-FFF2-40B4-BE49-F238E27FC236}">
                  <a16:creationId xmlns:a16="http://schemas.microsoft.com/office/drawing/2014/main" id="{226539AB-C2D5-4789-9D16-0B71D632CF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108" y="3060535"/>
              <a:ext cx="531140" cy="5176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0" name="Picture 7">
              <a:extLst>
                <a:ext uri="{FF2B5EF4-FFF2-40B4-BE49-F238E27FC236}">
                  <a16:creationId xmlns:a16="http://schemas.microsoft.com/office/drawing/2014/main" id="{7E65C070-611F-42A6-B2A6-4B5CD790EF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1208" y="3319348"/>
              <a:ext cx="2151891" cy="741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294" name="Picture 22">
            <a:extLst>
              <a:ext uri="{FF2B5EF4-FFF2-40B4-BE49-F238E27FC236}">
                <a16:creationId xmlns:a16="http://schemas.microsoft.com/office/drawing/2014/main" id="{A3555017-38EE-401B-AC54-E0992C3D429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23" t="-1720"/>
          <a:stretch>
            <a:fillRect/>
          </a:stretch>
        </p:blipFill>
        <p:spPr bwMode="auto">
          <a:xfrm>
            <a:off x="1658938" y="1657350"/>
            <a:ext cx="1727200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Rectangle 18">
            <a:extLst>
              <a:ext uri="{FF2B5EF4-FFF2-40B4-BE49-F238E27FC236}">
                <a16:creationId xmlns:a16="http://schemas.microsoft.com/office/drawing/2014/main" id="{721083CE-C466-450F-824D-3CE896796A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8213" y="5386388"/>
            <a:ext cx="31607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Stretch an object by pulling your hands slowly and gently apart.</a:t>
            </a:r>
          </a:p>
        </p:txBody>
      </p:sp>
      <p:sp>
        <p:nvSpPr>
          <p:cNvPr id="12296" name="Rectangle 19">
            <a:extLst>
              <a:ext uri="{FF2B5EF4-FFF2-40B4-BE49-F238E27FC236}">
                <a16:creationId xmlns:a16="http://schemas.microsoft.com/office/drawing/2014/main" id="{09F72D8F-156F-43FA-8B3C-05A02FB4C5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08525" y="2919413"/>
            <a:ext cx="32400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Bend an object by grabbing both ends of the object and bringing the ends inwards together.</a:t>
            </a:r>
          </a:p>
        </p:txBody>
      </p:sp>
      <p:sp>
        <p:nvSpPr>
          <p:cNvPr id="12297" name="Rectangle 20">
            <a:extLst>
              <a:ext uri="{FF2B5EF4-FFF2-40B4-BE49-F238E27FC236}">
                <a16:creationId xmlns:a16="http://schemas.microsoft.com/office/drawing/2014/main" id="{EC1BB9BC-6E8C-4A3C-BEFB-E8DF87309A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6675" y="5386388"/>
            <a:ext cx="3122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Twist an object by turning your hands in opposite directions. </a:t>
            </a:r>
          </a:p>
        </p:txBody>
      </p:sp>
      <p:sp>
        <p:nvSpPr>
          <p:cNvPr id="12298" name="Rectangle 23">
            <a:extLst>
              <a:ext uri="{FF2B5EF4-FFF2-40B4-BE49-F238E27FC236}">
                <a16:creationId xmlns:a16="http://schemas.microsoft.com/office/drawing/2014/main" id="{CC4E791A-2D01-43F3-A8F8-116928C238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6038" y="3106738"/>
            <a:ext cx="261937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Squash an object by pushing both hands together.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>
            <a:extLst>
              <a:ext uri="{FF2B5EF4-FFF2-40B4-BE49-F238E27FC236}">
                <a16:creationId xmlns:a16="http://schemas.microsoft.com/office/drawing/2014/main" id="{47B7FA1A-0F9F-4DE0-BA4E-812E5DDCA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403225"/>
            <a:ext cx="8220075" cy="1266825"/>
          </a:xfrm>
        </p:spPr>
        <p:txBody>
          <a:bodyPr/>
          <a:lstStyle/>
          <a:p>
            <a:pPr eaLnBrk="1" hangingPunct="1"/>
            <a:r>
              <a:rPr lang="en-GB" altLang="en-US" sz="3600"/>
              <a:t>Instructions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46EA3349-6DFE-4B58-A44F-83EED583BB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1263" y="1490663"/>
            <a:ext cx="6711950" cy="330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Sassoon Infant Md" panose="02000603050000020003" pitchFamily="50" charset="0"/>
              <a:buAutoNum type="arabicPeriod"/>
            </a:pPr>
            <a:r>
              <a:rPr lang="en-GB" altLang="en-US" sz="1600">
                <a:solidFill>
                  <a:schemeClr val="tx1"/>
                </a:solidFill>
              </a:rPr>
              <a:t>Look carefully at the objects on your table. </a:t>
            </a:r>
            <a:r>
              <a:rPr lang="en-GB" altLang="en-US" sz="1600" b="1">
                <a:solidFill>
                  <a:schemeClr val="tx1"/>
                </a:solidFill>
              </a:rPr>
              <a:t>Before</a:t>
            </a:r>
            <a:r>
              <a:rPr lang="en-GB" altLang="en-US" sz="1600">
                <a:solidFill>
                  <a:schemeClr val="tx1"/>
                </a:solidFill>
              </a:rPr>
              <a:t> you touch any of them, think about how you could change the shape of them. Tell someone on your table your idea.</a:t>
            </a:r>
          </a:p>
          <a:p>
            <a:pPr>
              <a:buFont typeface="Sassoon Infant Md" panose="02000603050000020003" pitchFamily="50" charset="0"/>
              <a:buAutoNum type="arabicPeriod"/>
            </a:pPr>
            <a:endParaRPr lang="en-GB" altLang="en-US" sz="1600">
              <a:solidFill>
                <a:schemeClr val="tx1"/>
              </a:solidFill>
            </a:endParaRPr>
          </a:p>
          <a:p>
            <a:pPr>
              <a:buFont typeface="Sassoon Infant Md" panose="02000603050000020003" pitchFamily="50" charset="0"/>
              <a:buAutoNum type="arabicPeriod"/>
            </a:pPr>
            <a:r>
              <a:rPr lang="en-GB" altLang="en-US" sz="1600">
                <a:solidFill>
                  <a:schemeClr val="tx1"/>
                </a:solidFill>
              </a:rPr>
              <a:t>Explore changing the shape of the objects on your table by gently squashing, bending, twisting or stretching them.</a:t>
            </a:r>
          </a:p>
          <a:p>
            <a:pPr>
              <a:buFont typeface="Sassoon Infant Md" panose="02000603050000020003" pitchFamily="50" charset="0"/>
              <a:buAutoNum type="arabicPeriod"/>
            </a:pPr>
            <a:endParaRPr lang="en-GB" altLang="en-US" sz="1600">
              <a:solidFill>
                <a:schemeClr val="tx1"/>
              </a:solidFill>
            </a:endParaRPr>
          </a:p>
          <a:p>
            <a:pPr>
              <a:buFont typeface="Sassoon Infant Md" panose="02000603050000020003" pitchFamily="50" charset="0"/>
              <a:buAutoNum type="arabicPeriod"/>
            </a:pPr>
            <a:r>
              <a:rPr lang="en-GB" altLang="en-US" sz="1600">
                <a:solidFill>
                  <a:schemeClr val="tx1"/>
                </a:solidFill>
              </a:rPr>
              <a:t>What happens to these objects after you have manipulated them? Tell someone on your table.</a:t>
            </a:r>
          </a:p>
          <a:p>
            <a:pPr>
              <a:buFont typeface="Sassoon Infant Md" panose="02000603050000020003" pitchFamily="50" charset="0"/>
              <a:buAutoNum type="arabicPeriod"/>
            </a:pPr>
            <a:endParaRPr lang="en-GB" altLang="en-US" sz="1600">
              <a:solidFill>
                <a:schemeClr val="tx1"/>
              </a:solidFill>
            </a:endParaRPr>
          </a:p>
          <a:p>
            <a:pPr>
              <a:buFont typeface="Sassoon Infant Md" panose="02000603050000020003" pitchFamily="50" charset="0"/>
              <a:buAutoNum type="arabicPeriod"/>
            </a:pPr>
            <a:r>
              <a:rPr lang="en-GB" altLang="en-US" sz="1600">
                <a:solidFill>
                  <a:schemeClr val="tx1"/>
                </a:solidFill>
              </a:rPr>
              <a:t>Record what you find out on your Changing Shape Activity Sheet.</a:t>
            </a:r>
          </a:p>
        </p:txBody>
      </p:sp>
      <p:pic>
        <p:nvPicPr>
          <p:cNvPr id="13316" name="Picture 11">
            <a:extLst>
              <a:ext uri="{FF2B5EF4-FFF2-40B4-BE49-F238E27FC236}">
                <a16:creationId xmlns:a16="http://schemas.microsoft.com/office/drawing/2014/main" id="{E1615E54-954B-4D76-B18F-3F4A7834AF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00613" y="4983163"/>
            <a:ext cx="1077912" cy="88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12">
            <a:extLst>
              <a:ext uri="{FF2B5EF4-FFF2-40B4-BE49-F238E27FC236}">
                <a16:creationId xmlns:a16="http://schemas.microsoft.com/office/drawing/2014/main" id="{6B95A6D9-9065-4DAE-AFA0-48BCF404B7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9550" y="5105400"/>
            <a:ext cx="150653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18" name="Group 13">
            <a:extLst>
              <a:ext uri="{FF2B5EF4-FFF2-40B4-BE49-F238E27FC236}">
                <a16:creationId xmlns:a16="http://schemas.microsoft.com/office/drawing/2014/main" id="{51660FB2-1832-4123-87AF-BD6845C14898}"/>
              </a:ext>
            </a:extLst>
          </p:cNvPr>
          <p:cNvGrpSpPr>
            <a:grpSpLocks/>
          </p:cNvGrpSpPr>
          <p:nvPr/>
        </p:nvGrpSpPr>
        <p:grpSpPr bwMode="auto">
          <a:xfrm>
            <a:off x="2828925" y="5080000"/>
            <a:ext cx="1423988" cy="660400"/>
            <a:chOff x="1721208" y="3060535"/>
            <a:chExt cx="2151891" cy="1000185"/>
          </a:xfrm>
        </p:grpSpPr>
        <p:pic>
          <p:nvPicPr>
            <p:cNvPr id="13320" name="Picture 14">
              <a:extLst>
                <a:ext uri="{FF2B5EF4-FFF2-40B4-BE49-F238E27FC236}">
                  <a16:creationId xmlns:a16="http://schemas.microsoft.com/office/drawing/2014/main" id="{0AA323DB-27ED-4963-A30F-7307BBDCD7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108" y="3060535"/>
              <a:ext cx="531140" cy="5176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1" name="Picture 15">
              <a:extLst>
                <a:ext uri="{FF2B5EF4-FFF2-40B4-BE49-F238E27FC236}">
                  <a16:creationId xmlns:a16="http://schemas.microsoft.com/office/drawing/2014/main" id="{5F3F2B73-593A-446C-9B80-04646A7C8B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1208" y="3319348"/>
              <a:ext cx="2151891" cy="741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19" name="Picture 16">
            <a:extLst>
              <a:ext uri="{FF2B5EF4-FFF2-40B4-BE49-F238E27FC236}">
                <a16:creationId xmlns:a16="http://schemas.microsoft.com/office/drawing/2014/main" id="{4767B38B-A5A9-42EE-994A-1A45A5DB3D0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23" t="-1720"/>
          <a:stretch>
            <a:fillRect/>
          </a:stretch>
        </p:blipFill>
        <p:spPr bwMode="auto">
          <a:xfrm>
            <a:off x="1249363" y="5065713"/>
            <a:ext cx="9334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262EFC5-8DF5-430A-87B4-B52346E74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49250"/>
            <a:ext cx="8220075" cy="126682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/>
              <a:t>Changing Shape</a:t>
            </a:r>
            <a:endParaRPr lang="en-GB" sz="3600" b="0" dirty="0">
              <a:latin typeface="+mn-lt"/>
            </a:endParaRPr>
          </a:p>
        </p:txBody>
      </p:sp>
      <p:pic>
        <p:nvPicPr>
          <p:cNvPr id="14339" name="Individual Work">
            <a:extLst>
              <a:ext uri="{FF2B5EF4-FFF2-40B4-BE49-F238E27FC236}">
                <a16:creationId xmlns:a16="http://schemas.microsoft.com/office/drawing/2014/main" id="{76E7FFD6-DCF4-4F43-A6C4-06D1685387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F4F415-BAAB-4C0E-ADF4-85F52D95AA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444051">
            <a:off x="755650" y="2714625"/>
            <a:ext cx="4619625" cy="32670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5000"/>
              </a:prst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0880A84-237E-4CFF-86F6-FABCE373C67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027">
            <a:off x="3768725" y="2714625"/>
            <a:ext cx="4619625" cy="32670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5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CA753C-134C-48DD-85F2-FCE9FAD1312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6150" y="1476375"/>
            <a:ext cx="4711700" cy="33305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5000"/>
              </a:prst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>
            <a:extLst>
              <a:ext uri="{FF2B5EF4-FFF2-40B4-BE49-F238E27FC236}">
                <a16:creationId xmlns:a16="http://schemas.microsoft.com/office/drawing/2014/main" id="{CA7B4F59-640B-4CCF-B719-690804789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49250"/>
            <a:ext cx="8220075" cy="126682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/>
              <a:t>Can You?</a:t>
            </a:r>
            <a:endParaRPr lang="en-GB" sz="3600" b="0" dirty="0">
              <a:latin typeface="+mn-lt"/>
            </a:endParaRPr>
          </a:p>
        </p:txBody>
      </p:sp>
      <p:pic>
        <p:nvPicPr>
          <p:cNvPr id="15363" name="Whole Class">
            <a:extLst>
              <a:ext uri="{FF2B5EF4-FFF2-40B4-BE49-F238E27FC236}">
                <a16:creationId xmlns:a16="http://schemas.microsoft.com/office/drawing/2014/main" id="{E09CDF44-2E86-4600-B24A-C1C09D7722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2">
            <a:extLst>
              <a:ext uri="{FF2B5EF4-FFF2-40B4-BE49-F238E27FC236}">
                <a16:creationId xmlns:a16="http://schemas.microsoft.com/office/drawing/2014/main" id="{655EA9D9-32C0-4556-89C9-884432EC5D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50975"/>
            <a:ext cx="76327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en-US" sz="1600"/>
              <a:t>Have a think about these questions:</a:t>
            </a:r>
          </a:p>
        </p:txBody>
      </p:sp>
      <p:sp>
        <p:nvSpPr>
          <p:cNvPr id="15365" name="Rectangle 1">
            <a:extLst>
              <a:ext uri="{FF2B5EF4-FFF2-40B4-BE49-F238E27FC236}">
                <a16:creationId xmlns:a16="http://schemas.microsoft.com/office/drawing/2014/main" id="{94A132D3-E650-4753-83D9-D8FB38A7CE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138" y="3584575"/>
            <a:ext cx="2322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Can you twist a ruler? </a:t>
            </a:r>
          </a:p>
        </p:txBody>
      </p:sp>
      <p:sp>
        <p:nvSpPr>
          <p:cNvPr id="15366" name="Rectangle 2">
            <a:extLst>
              <a:ext uri="{FF2B5EF4-FFF2-40B4-BE49-F238E27FC236}">
                <a16:creationId xmlns:a16="http://schemas.microsoft.com/office/drawing/2014/main" id="{380D8A16-8223-4F62-88F2-1F3474DAF1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0038" y="3581400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Can you squash a ruler?</a:t>
            </a:r>
          </a:p>
        </p:txBody>
      </p:sp>
      <p:sp>
        <p:nvSpPr>
          <p:cNvPr id="15367" name="Rectangle 3">
            <a:extLst>
              <a:ext uri="{FF2B5EF4-FFF2-40B4-BE49-F238E27FC236}">
                <a16:creationId xmlns:a16="http://schemas.microsoft.com/office/drawing/2014/main" id="{B45BA3EF-98E0-4CB8-AA71-7DA4BE0C0D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7000" y="5781675"/>
            <a:ext cx="2608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Can you stretch a pencil? </a:t>
            </a:r>
          </a:p>
        </p:txBody>
      </p:sp>
      <p:sp>
        <p:nvSpPr>
          <p:cNvPr id="15368" name="Rectangle 4">
            <a:extLst>
              <a:ext uri="{FF2B5EF4-FFF2-40B4-BE49-F238E27FC236}">
                <a16:creationId xmlns:a16="http://schemas.microsoft.com/office/drawing/2014/main" id="{3D2D0AA4-93C1-415C-9B1C-866E5CA74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8450" y="5781675"/>
            <a:ext cx="23749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Can you bend a pencil?</a:t>
            </a:r>
          </a:p>
        </p:txBody>
      </p:sp>
      <p:pic>
        <p:nvPicPr>
          <p:cNvPr id="15369" name="Picture 5">
            <a:extLst>
              <a:ext uri="{FF2B5EF4-FFF2-40B4-BE49-F238E27FC236}">
                <a16:creationId xmlns:a16="http://schemas.microsoft.com/office/drawing/2014/main" id="{5F86071C-3FC9-48D6-8892-587D4B84C6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3088805">
            <a:off x="3538538" y="3386137"/>
            <a:ext cx="1803400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7">
            <a:extLst>
              <a:ext uri="{FF2B5EF4-FFF2-40B4-BE49-F238E27FC236}">
                <a16:creationId xmlns:a16="http://schemas.microsoft.com/office/drawing/2014/main" id="{57757AFC-FA46-4CC0-A64A-C6F151ABB26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87700" y="1860550"/>
            <a:ext cx="2768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1" name="Group 14">
            <a:extLst>
              <a:ext uri="{FF2B5EF4-FFF2-40B4-BE49-F238E27FC236}">
                <a16:creationId xmlns:a16="http://schemas.microsoft.com/office/drawing/2014/main" id="{FFBA958A-26AD-40F9-A98E-A5D019884A28}"/>
              </a:ext>
            </a:extLst>
          </p:cNvPr>
          <p:cNvGrpSpPr>
            <a:grpSpLocks/>
          </p:cNvGrpSpPr>
          <p:nvPr/>
        </p:nvGrpSpPr>
        <p:grpSpPr bwMode="auto">
          <a:xfrm>
            <a:off x="5648325" y="4811713"/>
            <a:ext cx="1835150" cy="852487"/>
            <a:chOff x="1721208" y="3060535"/>
            <a:chExt cx="2151891" cy="1000185"/>
          </a:xfrm>
        </p:grpSpPr>
        <p:pic>
          <p:nvPicPr>
            <p:cNvPr id="15375" name="Picture 15">
              <a:extLst>
                <a:ext uri="{FF2B5EF4-FFF2-40B4-BE49-F238E27FC236}">
                  <a16:creationId xmlns:a16="http://schemas.microsoft.com/office/drawing/2014/main" id="{921C9084-BBEB-45AF-A799-D19968D689F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108" y="3060535"/>
              <a:ext cx="531140" cy="5176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6" name="Picture 16">
              <a:extLst>
                <a:ext uri="{FF2B5EF4-FFF2-40B4-BE49-F238E27FC236}">
                  <a16:creationId xmlns:a16="http://schemas.microsoft.com/office/drawing/2014/main" id="{91B98A35-802C-4922-833F-3F9BFDDC0E3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1208" y="3319348"/>
              <a:ext cx="2151891" cy="741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372" name="Picture 17">
            <a:extLst>
              <a:ext uri="{FF2B5EF4-FFF2-40B4-BE49-F238E27FC236}">
                <a16:creationId xmlns:a16="http://schemas.microsoft.com/office/drawing/2014/main" id="{D3D44A90-ADCB-43AA-AB26-D08779E3F3B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23" t="-1720"/>
          <a:stretch>
            <a:fillRect/>
          </a:stretch>
        </p:blipFill>
        <p:spPr bwMode="auto">
          <a:xfrm>
            <a:off x="5930900" y="2427288"/>
            <a:ext cx="13795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8">
            <a:extLst>
              <a:ext uri="{FF2B5EF4-FFF2-40B4-BE49-F238E27FC236}">
                <a16:creationId xmlns:a16="http://schemas.microsoft.com/office/drawing/2014/main" id="{437449F4-9DD9-48BB-A404-B390CA67C17A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7225" y="2371725"/>
            <a:ext cx="1527175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Picture 19">
            <a:extLst>
              <a:ext uri="{FF2B5EF4-FFF2-40B4-BE49-F238E27FC236}">
                <a16:creationId xmlns:a16="http://schemas.microsoft.com/office/drawing/2014/main" id="{266EC702-E832-4D1E-8150-4F69AC9A042E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4862513"/>
            <a:ext cx="1743075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265EF84E-DD0C-4CF0-AF46-348E1596A68A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B104C9D-A91A-4CE1-94B1-32EEFB4E5082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6388" name="Title 1">
            <a:extLst>
              <a:ext uri="{FF2B5EF4-FFF2-40B4-BE49-F238E27FC236}">
                <a16:creationId xmlns:a16="http://schemas.microsoft.com/office/drawing/2014/main" id="{CC3106B6-BAC3-4695-972E-239F6D3B65D0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16389" name="Title 1">
            <a:extLst>
              <a:ext uri="{FF2B5EF4-FFF2-40B4-BE49-F238E27FC236}">
                <a16:creationId xmlns:a16="http://schemas.microsoft.com/office/drawing/2014/main" id="{4AB38276-DF7D-4E76-AADA-E01CEA6D48F8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16390" name="Content Placeholder 15">
            <a:extLst>
              <a:ext uri="{FF2B5EF4-FFF2-40B4-BE49-F238E27FC236}">
                <a16:creationId xmlns:a16="http://schemas.microsoft.com/office/drawing/2014/main" id="{E1552ECA-4E29-48AB-B592-5C939BB84E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explain how the shapes of objects made from some materials can be changed. </a:t>
            </a:r>
          </a:p>
        </p:txBody>
      </p:sp>
      <p:sp>
        <p:nvSpPr>
          <p:cNvPr id="16391" name="Content Placeholder 15">
            <a:extLst>
              <a:ext uri="{FF2B5EF4-FFF2-40B4-BE49-F238E27FC236}">
                <a16:creationId xmlns:a16="http://schemas.microsoft.com/office/drawing/2014/main" id="{6515B4BB-DF0E-4157-980E-451E40E13B7D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tell you four ways the shapes of some objects can be changed.</a:t>
            </a:r>
          </a:p>
          <a:p>
            <a:pPr eaLnBrk="1" hangingPunct="1"/>
            <a:r>
              <a:rPr lang="en-GB" altLang="en-US"/>
              <a:t>I can demonstrate four ways to change the shape of some objects. </a:t>
            </a:r>
          </a:p>
        </p:txBody>
      </p:sp>
      <p:pic>
        <p:nvPicPr>
          <p:cNvPr id="16392" name="Picture 1">
            <a:extLst>
              <a:ext uri="{FF2B5EF4-FFF2-40B4-BE49-F238E27FC236}">
                <a16:creationId xmlns:a16="http://schemas.microsoft.com/office/drawing/2014/main" id="{5A400437-0B09-4D1B-8EF0-499413847F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1434</TotalTime>
  <Words>377</Words>
  <Application>Microsoft Office PowerPoint</Application>
  <PresentationFormat>On-screen Show 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Sassoon Infant Rg</vt:lpstr>
      <vt:lpstr>Arial</vt:lpstr>
      <vt:lpstr>BPreplay</vt:lpstr>
      <vt:lpstr>Calibri</vt:lpstr>
      <vt:lpstr>Londrina Solid</vt:lpstr>
      <vt:lpstr>Sassoon Infant Md</vt:lpstr>
      <vt:lpstr>Office Theme</vt:lpstr>
      <vt:lpstr>Science</vt:lpstr>
      <vt:lpstr>Changing Shape</vt:lpstr>
      <vt:lpstr>PowerPoint Presentation</vt:lpstr>
      <vt:lpstr>Changing the Shape of Materials</vt:lpstr>
      <vt:lpstr>Squashing, Bending, Twisting and Stretching</vt:lpstr>
      <vt:lpstr>Instructions</vt:lpstr>
      <vt:lpstr>Changing Shape</vt:lpstr>
      <vt:lpstr>Can You?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Caroline Smith</cp:lastModifiedBy>
  <cp:revision>111</cp:revision>
  <dcterms:created xsi:type="dcterms:W3CDTF">2014-10-01T16:09:27Z</dcterms:created>
  <dcterms:modified xsi:type="dcterms:W3CDTF">2021-01-26T11:28:00Z</dcterms:modified>
</cp:coreProperties>
</file>