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png&amp;ehk=zQF" ContentType="image/png"/>
  <Default Extension="png&amp;ehk=ct9O2xvJocn1q6rLHjUurQ&amp;r=0&amp;pid=OfficeInsert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2F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&amp;ehk=zQ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&amp;ehk=zQ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&amp;ehk=zQ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&amp;ehk=zQ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&amp;ehk=zQ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&amp;ehk=ct9O2xvJocn1q6rLHjUurQ&amp;r=0&amp;pid=OfficeInsert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&amp;ehk=ct9O2xvJocn1q6rLHjUurQ&amp;r=0&amp;pid=OfficeInsert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&amp;ehk=ct9O2xvJocn1q6rLHjUurQ&amp;r=0&amp;pid=OfficeInsert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&amp;ehk=zQ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&amp;ehk=ct9O2xvJocn1q6rLHjUurQ&amp;r=0&amp;pid=OfficeInsert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043608" y="476672"/>
            <a:ext cx="748883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5400" b="1" dirty="0">
                <a:solidFill>
                  <a:srgbClr val="FF0000"/>
                </a:solidFill>
                <a:latin typeface="Double•Bubble Shadow" panose="02000500000000000000" pitchFamily="2" charset="0"/>
                <a:ea typeface="맑은 고딕" pitchFamily="50" charset="-127"/>
                <a:cs typeface="Arial" pitchFamily="34" charset="0"/>
              </a:rPr>
              <a:t>We are learning to…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067944" y="2132856"/>
            <a:ext cx="489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LLElementaryDots" panose="02000603000000000000" pitchFamily="2" charset="0"/>
                <a:ea typeface="LLElementaryDots" panose="02000603000000000000" pitchFamily="2" charset="0"/>
              </a:rPr>
              <a:t>Stretch</a:t>
            </a:r>
          </a:p>
          <a:p>
            <a:pPr algn="ctr"/>
            <a:r>
              <a:rPr lang="en-GB" sz="4800" b="1" dirty="0">
                <a:latin typeface="LLElementaryDots" panose="02000603000000000000" pitchFamily="2" charset="0"/>
                <a:ea typeface="LLElementaryDots" panose="02000603000000000000" pitchFamily="2" charset="0"/>
              </a:rPr>
              <a:t>sentences using the 5 W’s!</a:t>
            </a: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>
                <a:latin typeface="Double•Bubble Shadow" panose="02000500000000000000" pitchFamily="2" charset="0"/>
              </a:rPr>
              <a:t>What are the 5 W’s?</a:t>
            </a:r>
            <a:endParaRPr lang="ko-KR" altLang="en-US" dirty="0">
              <a:latin typeface="Double•Bubble Shadow" panose="02000500000000000000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320480"/>
          </a:xfrm>
        </p:spPr>
        <p:txBody>
          <a:bodyPr/>
          <a:lstStyle/>
          <a:p>
            <a:pPr algn="ctr"/>
            <a:r>
              <a:rPr lang="en-GB" altLang="ko-KR" sz="4800" dirty="0">
                <a:solidFill>
                  <a:srgbClr val="7030A0"/>
                </a:solidFill>
                <a:latin typeface="Double•Bubble Shadow" panose="02000500000000000000" pitchFamily="2" charset="0"/>
              </a:rPr>
              <a:t>Who?</a:t>
            </a:r>
          </a:p>
          <a:p>
            <a:pPr algn="ctr"/>
            <a:r>
              <a:rPr lang="en-GB" altLang="ko-KR" sz="4800" dirty="0">
                <a:solidFill>
                  <a:srgbClr val="00B050"/>
                </a:solidFill>
                <a:latin typeface="Double•Bubble Shadow" panose="02000500000000000000" pitchFamily="2" charset="0"/>
              </a:rPr>
              <a:t>What?</a:t>
            </a:r>
          </a:p>
          <a:p>
            <a:pPr algn="ctr"/>
            <a:r>
              <a:rPr lang="en-GB" altLang="ko-KR" sz="4800" dirty="0">
                <a:solidFill>
                  <a:srgbClr val="0070C0"/>
                </a:solidFill>
                <a:latin typeface="Double•Bubble Shadow" panose="02000500000000000000" pitchFamily="2" charset="0"/>
              </a:rPr>
              <a:t>When?</a:t>
            </a:r>
          </a:p>
          <a:p>
            <a:pPr algn="ctr"/>
            <a:r>
              <a:rPr lang="en-GB" altLang="ko-KR" sz="4800" dirty="0">
                <a:solidFill>
                  <a:srgbClr val="FFC000"/>
                </a:solidFill>
                <a:latin typeface="Double•Bubble Shadow" panose="02000500000000000000" pitchFamily="2" charset="0"/>
              </a:rPr>
              <a:t>Where?</a:t>
            </a:r>
          </a:p>
          <a:p>
            <a:pPr algn="ctr"/>
            <a:r>
              <a:rPr lang="en-GB" altLang="ko-KR" sz="4800" dirty="0">
                <a:solidFill>
                  <a:srgbClr val="F92FC4"/>
                </a:solidFill>
                <a:latin typeface="Double•Bubble Shadow" panose="02000500000000000000" pitchFamily="2" charset="0"/>
              </a:rPr>
              <a:t>Why?</a:t>
            </a:r>
            <a:endParaRPr lang="ko-KR" altLang="en-US" sz="4800" dirty="0">
              <a:solidFill>
                <a:srgbClr val="F92FC4"/>
              </a:solidFill>
              <a:latin typeface="Double•Bubble Shadow" panose="020005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340768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LElementaryDots" panose="02000603000000000000" pitchFamily="2" charset="0"/>
                <a:ea typeface="LLElementaryDots" panose="02000603000000000000" pitchFamily="2" charset="0"/>
              </a:rPr>
              <a:t>We use the 5 W’s to add more detail into our sentences.</a:t>
            </a: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sz="5400" dirty="0"/>
              <a:t> </a:t>
            </a:r>
            <a:r>
              <a:rPr lang="en-US" altLang="ko-KR" sz="5400" dirty="0">
                <a:solidFill>
                  <a:srgbClr val="FF0000"/>
                </a:solidFill>
                <a:latin typeface="Double•Bubble Shadow" panose="02000500000000000000" pitchFamily="2" charset="0"/>
              </a:rPr>
              <a:t>Let’s try it out!</a:t>
            </a:r>
            <a:endParaRPr lang="ko-KR" altLang="en-US" sz="5400" dirty="0">
              <a:solidFill>
                <a:srgbClr val="FF0000"/>
              </a:solidFill>
              <a:latin typeface="Double•Bubble Shadow" panose="02000500000000000000" pitchFamily="2" charset="0"/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7030A0"/>
                </a:solidFill>
                <a:latin typeface="Double•Bubble Shadow" panose="02000500000000000000" pitchFamily="2" charset="0"/>
              </a:rPr>
              <a:t>Who?</a:t>
            </a:r>
          </a:p>
        </p:txBody>
      </p:sp>
      <p:pic>
        <p:nvPicPr>
          <p:cNvPr id="2" name="Content Placeholder 1" descr="&lt;strong&gt;Dog&lt;/strong&gt; by drunken_duck -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72" y="2636912"/>
            <a:ext cx="3594864" cy="2664693"/>
          </a:xfrm>
        </p:spPr>
      </p:pic>
      <p:sp>
        <p:nvSpPr>
          <p:cNvPr id="3" name="TextBox 2"/>
          <p:cNvSpPr txBox="1"/>
          <p:nvPr/>
        </p:nvSpPr>
        <p:spPr>
          <a:xfrm>
            <a:off x="3851920" y="2638157"/>
            <a:ext cx="52920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white dog</a:t>
            </a:r>
            <a:r>
              <a:rPr lang="en-GB" sz="6600" dirty="0">
                <a:latin typeface="LLElementaryDots" panose="02000603000000000000" pitchFamily="2" charset="0"/>
                <a:ea typeface="LLElementaryDots" panose="02000603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807772" y="332656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00B050"/>
                </a:solidFill>
                <a:latin typeface="Double•Bubble Shadow" panose="02000500000000000000" pitchFamily="2" charset="0"/>
              </a:rPr>
              <a:t>What?</a:t>
            </a:r>
          </a:p>
        </p:txBody>
      </p:sp>
      <p:pic>
        <p:nvPicPr>
          <p:cNvPr id="2" name="Content Placeholder 1" descr="&lt;strong&gt;Dog&lt;/strong&gt; by drunken_duck -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72" y="2636912"/>
            <a:ext cx="3594864" cy="2664693"/>
          </a:xfrm>
        </p:spPr>
      </p:pic>
      <p:sp>
        <p:nvSpPr>
          <p:cNvPr id="3" name="TextBox 2"/>
          <p:cNvSpPr txBox="1"/>
          <p:nvPr/>
        </p:nvSpPr>
        <p:spPr>
          <a:xfrm>
            <a:off x="3923928" y="1988840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white dog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55976" y="2953595"/>
            <a:ext cx="45365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was wagging </a:t>
            </a:r>
          </a:p>
          <a:p>
            <a:pPr algn="ctr"/>
            <a:r>
              <a:rPr lang="en-GB" sz="5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his tail.</a:t>
            </a:r>
            <a:r>
              <a:rPr lang="en-GB" sz="5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227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807772" y="332656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0070C0"/>
                </a:solidFill>
                <a:latin typeface="Double•Bubble Shadow" panose="02000500000000000000" pitchFamily="2" charset="0"/>
              </a:rPr>
              <a:t>When?</a:t>
            </a:r>
          </a:p>
        </p:txBody>
      </p:sp>
      <p:pic>
        <p:nvPicPr>
          <p:cNvPr id="2" name="Content Placeholder 1" descr="&lt;strong&gt;Dog&lt;/strong&gt; by drunken_duck -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72" y="2636912"/>
            <a:ext cx="3594864" cy="2664693"/>
          </a:xfrm>
        </p:spPr>
      </p:pic>
      <p:sp>
        <p:nvSpPr>
          <p:cNvPr id="3" name="TextBox 2"/>
          <p:cNvSpPr txBox="1"/>
          <p:nvPr/>
        </p:nvSpPr>
        <p:spPr>
          <a:xfrm>
            <a:off x="3591383" y="1885285"/>
            <a:ext cx="52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In the morning, </a:t>
            </a:r>
            <a:endParaRPr lang="en-GB" sz="5400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7944" y="3068960"/>
            <a:ext cx="4780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white dog</a:t>
            </a:r>
            <a:endParaRPr lang="en-GB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4644008" y="4046783"/>
            <a:ext cx="43308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was wagging his tail.</a:t>
            </a:r>
            <a:r>
              <a:rPr lang="en-GB" sz="5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0209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807772" y="332656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FFC000"/>
                </a:solidFill>
                <a:latin typeface="Double•Bubble Shadow" panose="02000500000000000000" pitchFamily="2" charset="0"/>
              </a:rPr>
              <a:t>Where?</a:t>
            </a:r>
          </a:p>
        </p:txBody>
      </p:sp>
      <p:pic>
        <p:nvPicPr>
          <p:cNvPr id="2" name="Content Placeholder 1" descr="&lt;strong&gt;Dog&lt;/strong&gt; by drunken_duck -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774" y="3624221"/>
            <a:ext cx="3594864" cy="2664693"/>
          </a:xfrm>
        </p:spPr>
      </p:pic>
      <p:sp>
        <p:nvSpPr>
          <p:cNvPr id="3" name="TextBox 2"/>
          <p:cNvSpPr txBox="1"/>
          <p:nvPr/>
        </p:nvSpPr>
        <p:spPr>
          <a:xfrm>
            <a:off x="3264206" y="1885284"/>
            <a:ext cx="5772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In the morning, </a:t>
            </a:r>
            <a:endParaRPr lang="en-GB" sz="4400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99792" y="3024056"/>
            <a:ext cx="60486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white dog</a:t>
            </a:r>
            <a:r>
              <a:rPr lang="en-GB" dirty="0">
                <a:solidFill>
                  <a:srgbClr val="FFC00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.</a:t>
            </a:r>
            <a:endParaRPr lang="en-GB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147898" y="3962378"/>
            <a:ext cx="574458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was wagging his tail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46518" y="4871922"/>
            <a:ext cx="439248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C00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in the kitchen.</a:t>
            </a:r>
            <a:endParaRPr lang="en-GB" sz="4400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371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807772" y="332656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F92FC4"/>
                </a:solidFill>
                <a:latin typeface="Double•Bubble Shadow" panose="02000500000000000000" pitchFamily="2" charset="0"/>
              </a:rPr>
              <a:t>Why?</a:t>
            </a:r>
          </a:p>
        </p:txBody>
      </p:sp>
      <p:pic>
        <p:nvPicPr>
          <p:cNvPr id="2" name="Content Placeholder 1" descr="&lt;strong&gt;Dog&lt;/strong&gt; by drunken_duck -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062" y="3947387"/>
            <a:ext cx="3594864" cy="2664693"/>
          </a:xfrm>
        </p:spPr>
      </p:pic>
      <p:sp>
        <p:nvSpPr>
          <p:cNvPr id="3" name="TextBox 2"/>
          <p:cNvSpPr txBox="1"/>
          <p:nvPr/>
        </p:nvSpPr>
        <p:spPr>
          <a:xfrm>
            <a:off x="2123728" y="1885284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In the morning, </a:t>
            </a:r>
            <a:endParaRPr lang="en-GB" sz="3200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3728" y="2636912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white dog</a:t>
            </a:r>
            <a:r>
              <a:rPr lang="en-GB" sz="32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15911" y="3194905"/>
            <a:ext cx="6728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was wagging his tail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3707904" y="3789040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C00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in the kitchen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719524" y="4359090"/>
            <a:ext cx="532859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92FC4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because he was excited to see his owner.</a:t>
            </a:r>
            <a:endParaRPr lang="en-GB" sz="3200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4840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03648" y="599971"/>
            <a:ext cx="7524328" cy="1069514"/>
          </a:xfrm>
        </p:spPr>
        <p:txBody>
          <a:bodyPr/>
          <a:lstStyle/>
          <a:p>
            <a:pPr algn="ctr"/>
            <a:r>
              <a:rPr lang="en-US" altLang="ko-KR" sz="5400" dirty="0"/>
              <a:t> </a:t>
            </a:r>
            <a:r>
              <a:rPr lang="en-US" altLang="ko-KR" sz="4400" dirty="0">
                <a:solidFill>
                  <a:srgbClr val="FF0000"/>
                </a:solidFill>
                <a:latin typeface="Double•Bubble Shadow" panose="02000500000000000000" pitchFamily="2" charset="0"/>
              </a:rPr>
              <a:t>This time, write your suggestions on a whiteboard!</a:t>
            </a:r>
            <a:endParaRPr lang="ko-KR" altLang="en-US" sz="4400" dirty="0">
              <a:solidFill>
                <a:srgbClr val="FF0000"/>
              </a:solidFill>
              <a:latin typeface="Double•Bubble Shadow" panose="02000500000000000000" pitchFamily="2" charset="0"/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2370159" y="2636912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7030A0"/>
                </a:solidFill>
                <a:latin typeface="Double•Bubble Shadow" panose="02000500000000000000" pitchFamily="2" charset="0"/>
              </a:rPr>
              <a:t>Who?</a:t>
            </a:r>
          </a:p>
        </p:txBody>
      </p:sp>
      <p:pic>
        <p:nvPicPr>
          <p:cNvPr id="2" name="Content Placeholder 1" descr="black and white fun &lt;strong&gt;car&lt;/strong&gt; by martin74 - black and white fun &lt;strong&gt;car&lt;/strong&gt;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940980"/>
            <a:ext cx="3922683" cy="2325902"/>
          </a:xfrm>
        </p:spPr>
      </p:pic>
      <p:sp>
        <p:nvSpPr>
          <p:cNvPr id="3" name="TextBox 2"/>
          <p:cNvSpPr txBox="1"/>
          <p:nvPr/>
        </p:nvSpPr>
        <p:spPr>
          <a:xfrm>
            <a:off x="4572000" y="3645024"/>
            <a:ext cx="43204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fast car.</a:t>
            </a:r>
            <a:endParaRPr lang="en-GB" sz="6600" dirty="0">
              <a:latin typeface="LLElementaryDots" panose="02000603000000000000" pitchFamily="2" charset="0"/>
              <a:ea typeface="LLElementaryDots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031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807772" y="332656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00B050"/>
                </a:solidFill>
                <a:latin typeface="Double•Bubble Shadow" panose="02000500000000000000" pitchFamily="2" charset="0"/>
              </a:rPr>
              <a:t>What?</a:t>
            </a:r>
          </a:p>
        </p:txBody>
      </p:sp>
      <p:pic>
        <p:nvPicPr>
          <p:cNvPr id="2" name="Content Placeholder 1" descr="black and white fun &lt;strong&gt;car&lt;/strong&gt; by martin74 - black and white fun &lt;strong&gt;car&lt;/strong&gt;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448" y="4221088"/>
            <a:ext cx="3594864" cy="2131526"/>
          </a:xfrm>
        </p:spPr>
      </p:pic>
      <p:sp>
        <p:nvSpPr>
          <p:cNvPr id="3" name="TextBox 2"/>
          <p:cNvSpPr txBox="1"/>
          <p:nvPr/>
        </p:nvSpPr>
        <p:spPr>
          <a:xfrm>
            <a:off x="3923928" y="1988840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fast car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91880" y="2953595"/>
            <a:ext cx="5400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drove through </a:t>
            </a:r>
          </a:p>
          <a:p>
            <a:pPr algn="ctr"/>
            <a:r>
              <a:rPr lang="en-GB" sz="5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street.</a:t>
            </a:r>
            <a:endParaRPr lang="en-GB" sz="5400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851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807772" y="332656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0070C0"/>
                </a:solidFill>
                <a:latin typeface="Double•Bubble Shadow" panose="02000500000000000000" pitchFamily="2" charset="0"/>
              </a:rPr>
              <a:t>When?</a:t>
            </a:r>
          </a:p>
        </p:txBody>
      </p:sp>
      <p:pic>
        <p:nvPicPr>
          <p:cNvPr id="2" name="Content Placeholder 1" descr="black and white fun &lt;strong&gt;car&lt;/strong&gt; by martin74 - black and white fun &lt;strong&gt;car&lt;/strong&gt;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70206"/>
            <a:ext cx="3047656" cy="1807066"/>
          </a:xfrm>
        </p:spPr>
      </p:pic>
      <p:sp>
        <p:nvSpPr>
          <p:cNvPr id="3" name="TextBox 2"/>
          <p:cNvSpPr txBox="1"/>
          <p:nvPr/>
        </p:nvSpPr>
        <p:spPr>
          <a:xfrm>
            <a:off x="3591383" y="1885285"/>
            <a:ext cx="52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fast car,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75656" y="2576162"/>
            <a:ext cx="73723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drove through the </a:t>
            </a:r>
          </a:p>
          <a:p>
            <a:pPr algn="ctr"/>
            <a:r>
              <a:rPr lang="en-GB" sz="5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street</a:t>
            </a:r>
            <a:endParaRPr lang="en-GB" sz="5400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60679" y="4120996"/>
            <a:ext cx="43308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one rainy </a:t>
            </a:r>
          </a:p>
          <a:p>
            <a:r>
              <a:rPr lang="en-GB" sz="54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evening</a:t>
            </a:r>
            <a:r>
              <a:rPr lang="en-GB" sz="5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.</a:t>
            </a:r>
            <a:endParaRPr lang="en-GB" sz="5400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7343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807772" y="332656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FFC000"/>
                </a:solidFill>
                <a:latin typeface="Double•Bubble Shadow" panose="02000500000000000000" pitchFamily="2" charset="0"/>
              </a:rPr>
              <a:t>Where?</a:t>
            </a:r>
          </a:p>
        </p:txBody>
      </p:sp>
      <p:pic>
        <p:nvPicPr>
          <p:cNvPr id="2" name="Content Placeholder 1" descr="&lt;strong&gt;Dog&lt;/strong&gt; by drunken_duck -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774" y="3624221"/>
            <a:ext cx="3594864" cy="2664693"/>
          </a:xfrm>
        </p:spPr>
      </p:pic>
      <p:sp>
        <p:nvSpPr>
          <p:cNvPr id="3" name="TextBox 2"/>
          <p:cNvSpPr txBox="1"/>
          <p:nvPr/>
        </p:nvSpPr>
        <p:spPr>
          <a:xfrm>
            <a:off x="949973" y="1390313"/>
            <a:ext cx="5772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fast car,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95362" y="2082666"/>
            <a:ext cx="772648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drove through the street </a:t>
            </a:r>
            <a:endParaRPr lang="en-GB" dirty="0">
              <a:solidFill>
                <a:srgbClr val="00B05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466772" y="2784005"/>
            <a:ext cx="747223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one rainy evening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707904" y="3621504"/>
            <a:ext cx="439248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C00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in London.</a:t>
            </a:r>
            <a:endParaRPr lang="en-GB" sz="4400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344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3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807772" y="332656"/>
            <a:ext cx="6563072" cy="504056"/>
          </a:xfrm>
        </p:spPr>
        <p:txBody>
          <a:bodyPr/>
          <a:lstStyle/>
          <a:p>
            <a:pPr algn="ctr"/>
            <a:r>
              <a:rPr lang="en-GB" altLang="ko-KR" sz="7200" dirty="0">
                <a:solidFill>
                  <a:srgbClr val="F92FC4"/>
                </a:solidFill>
                <a:latin typeface="Double•Bubble Shadow" panose="02000500000000000000" pitchFamily="2" charset="0"/>
              </a:rPr>
              <a:t>Why?</a:t>
            </a:r>
          </a:p>
        </p:txBody>
      </p:sp>
      <p:pic>
        <p:nvPicPr>
          <p:cNvPr id="2" name="Content Placeholder 1" descr="black and white fun &lt;strong&gt;car&lt;/strong&gt; by martin74 - black and white fun &lt;strong&gt;car&lt;/strong&gt;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016" y="4581128"/>
            <a:ext cx="3594864" cy="2131526"/>
          </a:xfrm>
        </p:spPr>
      </p:pic>
      <p:sp>
        <p:nvSpPr>
          <p:cNvPr id="3" name="TextBox 2"/>
          <p:cNvSpPr txBox="1"/>
          <p:nvPr/>
        </p:nvSpPr>
        <p:spPr>
          <a:xfrm>
            <a:off x="2016012" y="1347180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fast car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80384" y="1978654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drove through the street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00378" y="2562192"/>
            <a:ext cx="6728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one rainy evening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17584" y="3192429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C00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in London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845152" y="3798650"/>
            <a:ext cx="507605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92FC4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because it was being </a:t>
            </a:r>
          </a:p>
          <a:p>
            <a:r>
              <a:rPr lang="en-GB" sz="3200" dirty="0">
                <a:solidFill>
                  <a:srgbClr val="F92FC4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chased.</a:t>
            </a:r>
            <a:endParaRPr lang="en-GB" sz="3200" dirty="0">
              <a:solidFill>
                <a:srgbClr val="7030A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56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3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>
                <a:latin typeface="Double•Bubble Shadow" panose="02000500000000000000" pitchFamily="2" charset="0"/>
              </a:rPr>
              <a:t>Fill in the missing information!</a:t>
            </a:r>
            <a:endParaRPr lang="ko-KR" altLang="en-US" dirty="0">
              <a:latin typeface="Double•Bubble Shadow" panose="02000500000000000000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0" y="1340768"/>
            <a:ext cx="2267744" cy="4392488"/>
          </a:xfrm>
        </p:spPr>
        <p:txBody>
          <a:bodyPr/>
          <a:lstStyle/>
          <a:p>
            <a:pPr algn="ctr"/>
            <a:r>
              <a:rPr lang="en-GB" altLang="ko-KR" sz="3200" dirty="0">
                <a:solidFill>
                  <a:srgbClr val="7030A0"/>
                </a:solidFill>
                <a:latin typeface="Double•Bubble Shadow" panose="02000500000000000000" pitchFamily="2" charset="0"/>
              </a:rPr>
              <a:t>Who?</a:t>
            </a:r>
          </a:p>
          <a:p>
            <a:pPr algn="ctr"/>
            <a:endParaRPr lang="en-GB" altLang="ko-KR" sz="3200" dirty="0">
              <a:solidFill>
                <a:srgbClr val="7030A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00B050"/>
                </a:solidFill>
                <a:latin typeface="Double•Bubble Shadow" panose="02000500000000000000" pitchFamily="2" charset="0"/>
              </a:rPr>
              <a:t>What?</a:t>
            </a:r>
          </a:p>
          <a:p>
            <a:pPr algn="ctr"/>
            <a:endParaRPr lang="en-GB" altLang="ko-KR" sz="3200" dirty="0">
              <a:solidFill>
                <a:srgbClr val="00B05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0070C0"/>
                </a:solidFill>
                <a:latin typeface="Double•Bubble Shadow" panose="02000500000000000000" pitchFamily="2" charset="0"/>
              </a:rPr>
              <a:t>When?</a:t>
            </a:r>
          </a:p>
          <a:p>
            <a:pPr algn="ctr"/>
            <a:endParaRPr lang="en-GB" altLang="ko-KR" sz="3200" dirty="0">
              <a:solidFill>
                <a:srgbClr val="0070C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FFC000"/>
                </a:solidFill>
                <a:latin typeface="Double•Bubble Shadow" panose="02000500000000000000" pitchFamily="2" charset="0"/>
              </a:rPr>
              <a:t>Where?</a:t>
            </a:r>
          </a:p>
          <a:p>
            <a:pPr algn="ctr"/>
            <a:endParaRPr lang="en-GB" altLang="ko-KR" sz="3200" dirty="0">
              <a:solidFill>
                <a:srgbClr val="FFC00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F92FC4"/>
                </a:solidFill>
                <a:latin typeface="Double•Bubble Shadow" panose="02000500000000000000" pitchFamily="2" charset="0"/>
              </a:rPr>
              <a:t>Why?</a:t>
            </a:r>
            <a:endParaRPr lang="ko-KR" altLang="en-US" sz="3200" dirty="0">
              <a:solidFill>
                <a:srgbClr val="F92FC4"/>
              </a:solidFill>
              <a:latin typeface="Double•Bubble Shadow" panose="020005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744" y="1340768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silly clown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2420888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silly clown </a:t>
            </a:r>
            <a:r>
              <a:rPr lang="en-GB" sz="32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started to juggle.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7744" y="3573016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At the weekend, </a:t>
            </a:r>
            <a:r>
              <a:rPr lang="en-GB" sz="2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silly clown </a:t>
            </a:r>
            <a:r>
              <a:rPr lang="en-GB" sz="2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started to</a:t>
            </a:r>
          </a:p>
          <a:p>
            <a:r>
              <a:rPr lang="en-GB" sz="2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 juggle.</a:t>
            </a:r>
            <a:endParaRPr lang="en-GB" sz="2400" dirty="0">
              <a:solidFill>
                <a:srgbClr val="0070C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67744" y="4797152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During the party </a:t>
            </a:r>
            <a:r>
              <a:rPr lang="en-GB" sz="24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at the weekend, </a:t>
            </a:r>
            <a:r>
              <a:rPr lang="en-GB" sz="2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silly </a:t>
            </a:r>
          </a:p>
          <a:p>
            <a:r>
              <a:rPr lang="en-GB" sz="2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clown </a:t>
            </a:r>
            <a:r>
              <a:rPr lang="en-GB" sz="2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started to juggle.</a:t>
            </a:r>
            <a:endParaRPr lang="en-GB" sz="2400" dirty="0">
              <a:solidFill>
                <a:srgbClr val="FFC000"/>
              </a:solidFill>
              <a:latin typeface="LLElementaryDots" panose="02000603000000000000" pitchFamily="2" charset="0"/>
              <a:ea typeface="LLElementaryDots" panose="02000603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11760" y="5949280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92FC4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</p:spTree>
    <p:extLst>
      <p:ext uri="{BB962C8B-B14F-4D97-AF65-F5344CB8AC3E}">
        <p14:creationId xmlns:p14="http://schemas.microsoft.com/office/powerpoint/2010/main" val="1296783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>
                <a:latin typeface="Double•Bubble Shadow" panose="02000500000000000000" pitchFamily="2" charset="0"/>
              </a:rPr>
              <a:t>Fill in the missing information!</a:t>
            </a:r>
            <a:endParaRPr lang="ko-KR" altLang="en-US" dirty="0">
              <a:latin typeface="Double•Bubble Shadow" panose="02000500000000000000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0" y="1340768"/>
            <a:ext cx="2267744" cy="4392488"/>
          </a:xfrm>
        </p:spPr>
        <p:txBody>
          <a:bodyPr/>
          <a:lstStyle/>
          <a:p>
            <a:pPr algn="ctr"/>
            <a:r>
              <a:rPr lang="en-GB" altLang="ko-KR" sz="3200" dirty="0">
                <a:solidFill>
                  <a:srgbClr val="7030A0"/>
                </a:solidFill>
                <a:latin typeface="Double•Bubble Shadow" panose="02000500000000000000" pitchFamily="2" charset="0"/>
              </a:rPr>
              <a:t>Who?</a:t>
            </a:r>
          </a:p>
          <a:p>
            <a:pPr algn="ctr"/>
            <a:endParaRPr lang="en-GB" altLang="ko-KR" sz="3200" dirty="0">
              <a:solidFill>
                <a:srgbClr val="7030A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00B050"/>
                </a:solidFill>
                <a:latin typeface="Double•Bubble Shadow" panose="02000500000000000000" pitchFamily="2" charset="0"/>
              </a:rPr>
              <a:t>What?</a:t>
            </a:r>
          </a:p>
          <a:p>
            <a:pPr algn="ctr"/>
            <a:endParaRPr lang="en-GB" altLang="ko-KR" sz="3200" dirty="0">
              <a:solidFill>
                <a:srgbClr val="00B05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0070C0"/>
                </a:solidFill>
                <a:latin typeface="Double•Bubble Shadow" panose="02000500000000000000" pitchFamily="2" charset="0"/>
              </a:rPr>
              <a:t>When?</a:t>
            </a:r>
          </a:p>
          <a:p>
            <a:pPr algn="ctr"/>
            <a:endParaRPr lang="en-GB" altLang="ko-KR" sz="3200" dirty="0">
              <a:solidFill>
                <a:srgbClr val="0070C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FFC000"/>
                </a:solidFill>
                <a:latin typeface="Double•Bubble Shadow" panose="02000500000000000000" pitchFamily="2" charset="0"/>
              </a:rPr>
              <a:t>Where?</a:t>
            </a:r>
          </a:p>
          <a:p>
            <a:pPr algn="ctr"/>
            <a:endParaRPr lang="en-GB" altLang="ko-KR" sz="3200" dirty="0">
              <a:solidFill>
                <a:srgbClr val="FFC00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F92FC4"/>
                </a:solidFill>
                <a:latin typeface="Double•Bubble Shadow" panose="02000500000000000000" pitchFamily="2" charset="0"/>
              </a:rPr>
              <a:t>Why?</a:t>
            </a:r>
            <a:endParaRPr lang="ko-KR" altLang="en-US" sz="3200" dirty="0">
              <a:solidFill>
                <a:srgbClr val="F92FC4"/>
              </a:solidFill>
              <a:latin typeface="Double•Bubble Shadow" panose="020005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744" y="1340768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hairy spider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2420888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hairy spider </a:t>
            </a:r>
            <a:r>
              <a:rPr lang="en-GB" sz="32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weaved a web.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7744" y="3573016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hairy spider </a:t>
            </a:r>
            <a:r>
              <a:rPr lang="en-GB" sz="24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weaved a web </a:t>
            </a:r>
            <a:r>
              <a:rPr lang="en-GB" sz="24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early one </a:t>
            </a:r>
          </a:p>
          <a:p>
            <a:r>
              <a:rPr lang="en-GB" sz="24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morning.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01990" y="4783546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11760" y="5949280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92FC4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</p:spTree>
    <p:extLst>
      <p:ext uri="{BB962C8B-B14F-4D97-AF65-F5344CB8AC3E}">
        <p14:creationId xmlns:p14="http://schemas.microsoft.com/office/powerpoint/2010/main" val="3623529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>
                <a:latin typeface="Double•Bubble Shadow" panose="02000500000000000000" pitchFamily="2" charset="0"/>
              </a:rPr>
              <a:t>Fill in the missing information!</a:t>
            </a:r>
            <a:endParaRPr lang="ko-KR" altLang="en-US" dirty="0">
              <a:latin typeface="Double•Bubble Shadow" panose="02000500000000000000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0" y="1340768"/>
            <a:ext cx="2267744" cy="4392488"/>
          </a:xfrm>
        </p:spPr>
        <p:txBody>
          <a:bodyPr/>
          <a:lstStyle/>
          <a:p>
            <a:pPr algn="ctr"/>
            <a:r>
              <a:rPr lang="en-GB" altLang="ko-KR" sz="3200" dirty="0">
                <a:solidFill>
                  <a:srgbClr val="7030A0"/>
                </a:solidFill>
                <a:latin typeface="Double•Bubble Shadow" panose="02000500000000000000" pitchFamily="2" charset="0"/>
              </a:rPr>
              <a:t>Who?</a:t>
            </a:r>
          </a:p>
          <a:p>
            <a:pPr algn="ctr"/>
            <a:endParaRPr lang="en-GB" altLang="ko-KR" sz="3200" dirty="0">
              <a:solidFill>
                <a:srgbClr val="7030A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00B050"/>
                </a:solidFill>
                <a:latin typeface="Double•Bubble Shadow" panose="02000500000000000000" pitchFamily="2" charset="0"/>
              </a:rPr>
              <a:t>What?</a:t>
            </a:r>
          </a:p>
          <a:p>
            <a:pPr algn="ctr"/>
            <a:endParaRPr lang="en-GB" altLang="ko-KR" sz="3200" dirty="0">
              <a:solidFill>
                <a:srgbClr val="00B05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0070C0"/>
                </a:solidFill>
                <a:latin typeface="Double•Bubble Shadow" panose="02000500000000000000" pitchFamily="2" charset="0"/>
              </a:rPr>
              <a:t>When?</a:t>
            </a:r>
          </a:p>
          <a:p>
            <a:pPr algn="ctr"/>
            <a:endParaRPr lang="en-GB" altLang="ko-KR" sz="3200" dirty="0">
              <a:solidFill>
                <a:srgbClr val="0070C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FFC000"/>
                </a:solidFill>
                <a:latin typeface="Double•Bubble Shadow" panose="02000500000000000000" pitchFamily="2" charset="0"/>
              </a:rPr>
              <a:t>Where?</a:t>
            </a:r>
          </a:p>
          <a:p>
            <a:pPr algn="ctr"/>
            <a:endParaRPr lang="en-GB" altLang="ko-KR" sz="3200" dirty="0">
              <a:solidFill>
                <a:srgbClr val="FFC00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F92FC4"/>
                </a:solidFill>
                <a:latin typeface="Double•Bubble Shadow" panose="02000500000000000000" pitchFamily="2" charset="0"/>
              </a:rPr>
              <a:t>Why?</a:t>
            </a:r>
            <a:endParaRPr lang="ko-KR" altLang="en-US" sz="3200" dirty="0">
              <a:solidFill>
                <a:srgbClr val="F92FC4"/>
              </a:solidFill>
              <a:latin typeface="Double•Bubble Shadow" panose="020005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744" y="1340768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golden key.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3264" y="2389698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golden key </a:t>
            </a:r>
            <a:r>
              <a:rPr lang="en-GB" sz="32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began to glow.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39752" y="3586622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01990" y="4783546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11760" y="5949280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92FC4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</p:spTree>
    <p:extLst>
      <p:ext uri="{BB962C8B-B14F-4D97-AF65-F5344CB8AC3E}">
        <p14:creationId xmlns:p14="http://schemas.microsoft.com/office/powerpoint/2010/main" val="135016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>
                <a:latin typeface="Double•Bubble Shadow" panose="02000500000000000000" pitchFamily="2" charset="0"/>
              </a:rPr>
              <a:t>Fill in the missing information!</a:t>
            </a:r>
            <a:endParaRPr lang="ko-KR" altLang="en-US" dirty="0">
              <a:latin typeface="Double•Bubble Shadow" panose="02000500000000000000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0" y="1340768"/>
            <a:ext cx="2267744" cy="4392488"/>
          </a:xfrm>
        </p:spPr>
        <p:txBody>
          <a:bodyPr/>
          <a:lstStyle/>
          <a:p>
            <a:pPr algn="ctr"/>
            <a:r>
              <a:rPr lang="en-GB" altLang="ko-KR" sz="3200" dirty="0">
                <a:solidFill>
                  <a:srgbClr val="7030A0"/>
                </a:solidFill>
                <a:latin typeface="Double•Bubble Shadow" panose="02000500000000000000" pitchFamily="2" charset="0"/>
              </a:rPr>
              <a:t>Who?</a:t>
            </a:r>
          </a:p>
          <a:p>
            <a:pPr algn="ctr"/>
            <a:endParaRPr lang="en-GB" altLang="ko-KR" sz="3200" dirty="0">
              <a:solidFill>
                <a:srgbClr val="7030A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00B050"/>
                </a:solidFill>
                <a:latin typeface="Double•Bubble Shadow" panose="02000500000000000000" pitchFamily="2" charset="0"/>
              </a:rPr>
              <a:t>What?</a:t>
            </a:r>
          </a:p>
          <a:p>
            <a:pPr algn="ctr"/>
            <a:endParaRPr lang="en-GB" altLang="ko-KR" sz="3200" dirty="0">
              <a:solidFill>
                <a:srgbClr val="00B05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0070C0"/>
                </a:solidFill>
                <a:latin typeface="Double•Bubble Shadow" panose="02000500000000000000" pitchFamily="2" charset="0"/>
              </a:rPr>
              <a:t>When?</a:t>
            </a:r>
          </a:p>
          <a:p>
            <a:pPr algn="ctr"/>
            <a:endParaRPr lang="en-GB" altLang="ko-KR" sz="3200" dirty="0">
              <a:solidFill>
                <a:srgbClr val="0070C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FFC000"/>
                </a:solidFill>
                <a:latin typeface="Double•Bubble Shadow" panose="02000500000000000000" pitchFamily="2" charset="0"/>
              </a:rPr>
              <a:t>Where?</a:t>
            </a:r>
          </a:p>
          <a:p>
            <a:pPr algn="ctr"/>
            <a:endParaRPr lang="en-GB" altLang="ko-KR" sz="3200" dirty="0">
              <a:solidFill>
                <a:srgbClr val="FFC000"/>
              </a:solidFill>
              <a:latin typeface="Double•Bubble Shadow" panose="02000500000000000000" pitchFamily="2" charset="0"/>
            </a:endParaRPr>
          </a:p>
          <a:p>
            <a:pPr algn="ctr"/>
            <a:r>
              <a:rPr lang="en-GB" altLang="ko-KR" sz="3200" dirty="0">
                <a:solidFill>
                  <a:srgbClr val="F92FC4"/>
                </a:solidFill>
                <a:latin typeface="Double•Bubble Shadow" panose="02000500000000000000" pitchFamily="2" charset="0"/>
              </a:rPr>
              <a:t>Why?</a:t>
            </a:r>
            <a:endParaRPr lang="ko-KR" altLang="en-US" sz="3200" dirty="0">
              <a:solidFill>
                <a:srgbClr val="F92FC4"/>
              </a:solidFill>
              <a:latin typeface="Double•Bubble Shadow" panose="020005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744" y="1340768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The wizard.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3264" y="2389698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B05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39752" y="3586622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01990" y="4783546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11760" y="5949280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92FC4"/>
                </a:solidFill>
                <a:latin typeface="LLElementaryDots" panose="02000603000000000000" pitchFamily="2" charset="0"/>
                <a:ea typeface="LLElementaryDots" panose="02000603000000000000" pitchFamily="2" charset="0"/>
              </a:rPr>
              <a:t>???</a:t>
            </a:r>
          </a:p>
        </p:txBody>
      </p:sp>
    </p:spTree>
    <p:extLst>
      <p:ext uri="{BB962C8B-B14F-4D97-AF65-F5344CB8AC3E}">
        <p14:creationId xmlns:p14="http://schemas.microsoft.com/office/powerpoint/2010/main" val="260567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852</TotalTime>
  <Words>346</Words>
  <Application>Microsoft Office PowerPoint</Application>
  <PresentationFormat>On-screen Show (4:3)</PresentationFormat>
  <Paragraphs>120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맑은 고딕</vt:lpstr>
      <vt:lpstr>Arial</vt:lpstr>
      <vt:lpstr>Calibri</vt:lpstr>
      <vt:lpstr>Double•Bubble Shadow</vt:lpstr>
      <vt:lpstr>LLElementaryDots</vt:lpstr>
      <vt:lpstr>Office Theme</vt:lpstr>
      <vt:lpstr>Custom Design</vt:lpstr>
      <vt:lpstr>PowerPoint Presentation</vt:lpstr>
      <vt:lpstr> What are the 5 W’s?</vt:lpstr>
      <vt:lpstr> Let’s try it out!</vt:lpstr>
      <vt:lpstr>PowerPoint Presentation</vt:lpstr>
      <vt:lpstr>PowerPoint Presentation</vt:lpstr>
      <vt:lpstr>PowerPoint Presentation</vt:lpstr>
      <vt:lpstr>PowerPoint Presentation</vt:lpstr>
      <vt:lpstr> This time, write your suggestions on a whiteboard!</vt:lpstr>
      <vt:lpstr>PowerPoint Presentation</vt:lpstr>
      <vt:lpstr>PowerPoint Presentation</vt:lpstr>
      <vt:lpstr>PowerPoint Presentation</vt:lpstr>
      <vt:lpstr>PowerPoint Presentation</vt:lpstr>
      <vt:lpstr> Fill in the missing information!</vt:lpstr>
      <vt:lpstr> Fill in the missing information!</vt:lpstr>
      <vt:lpstr> Fill in the missing information!</vt:lpstr>
      <vt:lpstr> Fill in the missing information!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Caroline Smith</cp:lastModifiedBy>
  <cp:revision>42</cp:revision>
  <dcterms:created xsi:type="dcterms:W3CDTF">2014-04-01T16:35:38Z</dcterms:created>
  <dcterms:modified xsi:type="dcterms:W3CDTF">2020-12-03T12:02:04Z</dcterms:modified>
</cp:coreProperties>
</file>