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0" r:id="rId3"/>
    <p:sldId id="285" r:id="rId4"/>
    <p:sldId id="294" r:id="rId5"/>
    <p:sldId id="269" r:id="rId6"/>
    <p:sldId id="274" r:id="rId7"/>
    <p:sldId id="289" r:id="rId8"/>
    <p:sldId id="270" r:id="rId9"/>
    <p:sldId id="281" r:id="rId10"/>
    <p:sldId id="292" r:id="rId11"/>
    <p:sldId id="295" r:id="rId12"/>
    <p:sldId id="277" r:id="rId13"/>
    <p:sldId id="262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0" d="100"/>
          <a:sy n="90" d="100"/>
        </p:scale>
        <p:origin x="57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836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7481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329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2/8/2021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144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2/8/2021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838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2/8/2021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739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2/8/2021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118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2/8/2021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621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2/8/2021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1329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257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4555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2/8/2021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855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classroom.thenational.academy/lessons/to-investigate-suffixes-tion-cian-sion-ssion-6xhkje?activity=video&amp;step=1" TargetMode="External"/><Relationship Id="rId2" Type="http://schemas.openxmlformats.org/officeDocument/2006/relationships/hyperlink" Target="https://www.bbc.co.uk/bitesize/topics/zt62mnb/articles/zyv4qhv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vimeo.com/489848691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play.ttrockstars.com/auth/school/student/78867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twinkl.co.uk/go" TargetMode="Externa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programmes/p06bvjgf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bbc.co.uk/bitesize/clips/zvg3cdm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go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mailto:teacher@kingslandengland.hereford.sch.uk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967567A-65EF-4D29-8592-92AB5CD2EC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998838"/>
              </p:ext>
            </p:extLst>
          </p:nvPr>
        </p:nvGraphicFramePr>
        <p:xfrm>
          <a:off x="486888" y="475349"/>
          <a:ext cx="10230675" cy="63416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5386">
                  <a:extLst>
                    <a:ext uri="{9D8B030D-6E8A-4147-A177-3AD203B41FA5}">
                      <a16:colId xmlns:a16="http://schemas.microsoft.com/office/drawing/2014/main" val="909745361"/>
                    </a:ext>
                  </a:extLst>
                </a:gridCol>
                <a:gridCol w="2252747">
                  <a:extLst>
                    <a:ext uri="{9D8B030D-6E8A-4147-A177-3AD203B41FA5}">
                      <a16:colId xmlns:a16="http://schemas.microsoft.com/office/drawing/2014/main" val="3760883491"/>
                    </a:ext>
                  </a:extLst>
                </a:gridCol>
                <a:gridCol w="2228855">
                  <a:extLst>
                    <a:ext uri="{9D8B030D-6E8A-4147-A177-3AD203B41FA5}">
                      <a16:colId xmlns:a16="http://schemas.microsoft.com/office/drawing/2014/main" val="1791884129"/>
                    </a:ext>
                  </a:extLst>
                </a:gridCol>
                <a:gridCol w="3383687">
                  <a:extLst>
                    <a:ext uri="{9D8B030D-6E8A-4147-A177-3AD203B41FA5}">
                      <a16:colId xmlns:a16="http://schemas.microsoft.com/office/drawing/2014/main" val="1377707245"/>
                    </a:ext>
                  </a:extLst>
                </a:gridCol>
              </a:tblGrid>
              <a:tr h="420396">
                <a:tc>
                  <a:txBody>
                    <a:bodyPr/>
                    <a:lstStyle/>
                    <a:p>
                      <a:r>
                        <a:rPr lang="en-GB" dirty="0"/>
                        <a:t>Subject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Subject/Website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Topic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Activity/ Instruction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2989391"/>
                  </a:ext>
                </a:extLst>
              </a:tr>
              <a:tr h="1270280">
                <a:tc>
                  <a:txBody>
                    <a:bodyPr/>
                    <a:lstStyle/>
                    <a:p>
                      <a:r>
                        <a:rPr lang="en-GB" dirty="0"/>
                        <a:t>Maths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White Rose </a:t>
                      </a:r>
                    </a:p>
                    <a:p>
                      <a:r>
                        <a:rPr lang="en-GB" dirty="0"/>
                        <a:t>Year 3 Spring Block</a:t>
                      </a:r>
                    </a:p>
                    <a:p>
                      <a:r>
                        <a:rPr lang="en-GB" dirty="0"/>
                        <a:t>Multiplication and Division Week 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Divide 100 into 2,4,5 and 10 equal parts-activity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White Rose Teaching Video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Related worksheets in today’s folder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No White Rose Sheets</a:t>
                      </a:r>
                      <a:endParaRPr lang="en-US" dirty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0158882"/>
                  </a:ext>
                </a:extLst>
              </a:tr>
              <a:tr h="461300">
                <a:tc gridSpan="4">
                  <a:txBody>
                    <a:bodyPr/>
                    <a:lstStyle/>
                    <a:p>
                      <a:r>
                        <a:rPr lang="en-US" dirty="0"/>
                        <a:t> </a:t>
                      </a:r>
                      <a:r>
                        <a:rPr lang="en-US" dirty="0" err="1"/>
                        <a:t>Numberocks</a:t>
                      </a:r>
                      <a:r>
                        <a:rPr lang="en-US" dirty="0"/>
                        <a:t>  , TTR and Twinkle Go songs and games.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48644491"/>
                  </a:ext>
                </a:extLst>
              </a:tr>
              <a:tr h="683996">
                <a:tc>
                  <a:txBody>
                    <a:bodyPr/>
                    <a:lstStyle/>
                    <a:p>
                      <a:r>
                        <a:rPr lang="en-US" dirty="0"/>
                        <a:t>English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Spelling</a:t>
                      </a:r>
                    </a:p>
                    <a:p>
                      <a:r>
                        <a:rPr lang="en-US" sz="1600" dirty="0"/>
                        <a:t>Suffixes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 </a:t>
                      </a:r>
                      <a:r>
                        <a:rPr lang="en-US" b="1" dirty="0"/>
                        <a:t>-</a:t>
                      </a:r>
                      <a:r>
                        <a:rPr lang="en-US" b="1" dirty="0" err="1"/>
                        <a:t>tion</a:t>
                      </a:r>
                      <a:r>
                        <a:rPr lang="en-US" b="1" dirty="0"/>
                        <a:t>, -</a:t>
                      </a:r>
                      <a:r>
                        <a:rPr lang="en-US" b="1" dirty="0" err="1"/>
                        <a:t>cian</a:t>
                      </a:r>
                      <a:r>
                        <a:rPr lang="en-US" b="1" dirty="0"/>
                        <a:t>, -</a:t>
                      </a:r>
                      <a:r>
                        <a:rPr lang="en-US" b="1" dirty="0" err="1"/>
                        <a:t>sion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Video Clip</a:t>
                      </a:r>
                    </a:p>
                    <a:p>
                      <a:r>
                        <a:rPr lang="en-US" dirty="0"/>
                        <a:t>Worksheet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7132898"/>
                  </a:ext>
                </a:extLst>
              </a:tr>
              <a:tr h="708072">
                <a:tc>
                  <a:txBody>
                    <a:bodyPr/>
                    <a:lstStyle/>
                    <a:p>
                      <a:r>
                        <a:rPr lang="en-US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Written task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  Sentences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 on the PPT</a:t>
                      </a:r>
                    </a:p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1006576"/>
                  </a:ext>
                </a:extLst>
              </a:tr>
              <a:tr h="708072">
                <a:tc>
                  <a:txBody>
                    <a:bodyPr/>
                    <a:lstStyle/>
                    <a:p>
                      <a:r>
                        <a:rPr lang="en-US" dirty="0"/>
                        <a:t>Topic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Climate Change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 The Wonder of 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        Plastic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 PPT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Video links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Twinkle GO! 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7107258"/>
                  </a:ext>
                </a:extLst>
              </a:tr>
              <a:tr h="708072">
                <a:tc>
                  <a:txBody>
                    <a:bodyPr/>
                    <a:lstStyle/>
                    <a:p>
                      <a:r>
                        <a:rPr lang="en-US" dirty="0"/>
                        <a:t>Internet Safety 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US" dirty="0"/>
                        <a:t>Resources can be found in the ‘Twinkle Go’ folder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0981226"/>
                  </a:ext>
                </a:extLst>
              </a:tr>
              <a:tr h="708072">
                <a:tc>
                  <a:txBody>
                    <a:bodyPr/>
                    <a:lstStyle/>
                    <a:p>
                      <a:r>
                        <a:rPr lang="en-US" dirty="0"/>
                        <a:t>Worship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err="1"/>
                        <a:t>Mr</a:t>
                      </a:r>
                      <a:r>
                        <a:rPr lang="en-US" sz="1800" dirty="0"/>
                        <a:t> Debenham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Live Worship</a:t>
                      </a:r>
                    </a:p>
                    <a:p>
                      <a:r>
                        <a:rPr lang="en-US" dirty="0"/>
                        <a:t>On TEAMS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Links were e mailed out or can be found on the school website.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6137581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A6748567-6D2B-4A3A-85CD-633C9CDB100D}"/>
              </a:ext>
            </a:extLst>
          </p:cNvPr>
          <p:cNvSpPr txBox="1"/>
          <p:nvPr/>
        </p:nvSpPr>
        <p:spPr>
          <a:xfrm>
            <a:off x="2491408" y="106017"/>
            <a:ext cx="88922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An Outline of Today’s Work         </a:t>
            </a:r>
            <a:r>
              <a:rPr lang="en-GB" b="1" dirty="0"/>
              <a:t>Tuesday  9th February2021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0315233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287D525-04B6-49E9-85A2-4633BAE57112}"/>
              </a:ext>
            </a:extLst>
          </p:cNvPr>
          <p:cNvSpPr txBox="1"/>
          <p:nvPr/>
        </p:nvSpPr>
        <p:spPr>
          <a:xfrm>
            <a:off x="1828799" y="5262088"/>
            <a:ext cx="7694342" cy="36933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https://www.bbc.co.uk/bitesize/topics/zt62mnb/articles/zyv4qhv</a:t>
            </a: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FA72843-8F84-4267-9B97-438570471FB9}"/>
              </a:ext>
            </a:extLst>
          </p:cNvPr>
          <p:cNvSpPr txBox="1"/>
          <p:nvPr/>
        </p:nvSpPr>
        <p:spPr>
          <a:xfrm>
            <a:off x="3105614" y="607001"/>
            <a:ext cx="5965903" cy="40011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000" dirty="0"/>
              <a:t>Adding the Suffix     -</a:t>
            </a:r>
            <a:r>
              <a:rPr lang="en-GB" sz="2000" dirty="0" err="1"/>
              <a:t>tion</a:t>
            </a:r>
            <a:r>
              <a:rPr lang="en-GB" sz="2000" dirty="0"/>
              <a:t>, -</a:t>
            </a:r>
            <a:r>
              <a:rPr lang="en-GB" sz="2000" dirty="0" err="1"/>
              <a:t>sion</a:t>
            </a:r>
            <a:r>
              <a:rPr lang="en-GB" sz="2000" dirty="0"/>
              <a:t>, -</a:t>
            </a:r>
            <a:r>
              <a:rPr lang="en-GB" sz="2000" dirty="0" err="1"/>
              <a:t>cian</a:t>
            </a:r>
            <a:endParaRPr lang="en-GB" sz="36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6DDD31A-F2B1-483D-B697-B8FAD0311078}"/>
              </a:ext>
            </a:extLst>
          </p:cNvPr>
          <p:cNvSpPr txBox="1"/>
          <p:nvPr/>
        </p:nvSpPr>
        <p:spPr>
          <a:xfrm>
            <a:off x="1828799" y="4884900"/>
            <a:ext cx="2709747" cy="36933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-</a:t>
            </a:r>
            <a:r>
              <a:rPr lang="en-GB" dirty="0" err="1"/>
              <a:t>tion</a:t>
            </a:r>
            <a:r>
              <a:rPr lang="en-GB" dirty="0"/>
              <a:t>, -</a:t>
            </a:r>
            <a:r>
              <a:rPr lang="en-GB" dirty="0" err="1"/>
              <a:t>sion</a:t>
            </a:r>
            <a:r>
              <a:rPr lang="en-GB" dirty="0"/>
              <a:t>,-</a:t>
            </a:r>
            <a:r>
              <a:rPr lang="en-GB" dirty="0" err="1"/>
              <a:t>sion</a:t>
            </a:r>
            <a:r>
              <a:rPr lang="en-GB" dirty="0"/>
              <a:t>, -</a:t>
            </a:r>
            <a:r>
              <a:rPr lang="en-GB" dirty="0" err="1"/>
              <a:t>cian</a:t>
            </a: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16986BC-52CB-46F5-8A6A-9C90C19E8BFA}"/>
              </a:ext>
            </a:extLst>
          </p:cNvPr>
          <p:cNvSpPr txBox="1"/>
          <p:nvPr/>
        </p:nvSpPr>
        <p:spPr>
          <a:xfrm>
            <a:off x="1918009" y="3943175"/>
            <a:ext cx="8653347" cy="64633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https://classroom.thenational.academy/lessons/to-investigate-suffixes-tion-cian-sion-ssion-6xhkje?activity=video&amp;step=1</a:t>
            </a:r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3BF1DD8-F53E-475C-A96A-D2A8B98682C0}"/>
              </a:ext>
            </a:extLst>
          </p:cNvPr>
          <p:cNvSpPr txBox="1"/>
          <p:nvPr/>
        </p:nvSpPr>
        <p:spPr>
          <a:xfrm>
            <a:off x="2001282" y="3548289"/>
            <a:ext cx="1784810" cy="36933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National Oak:  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AA45F7D-6084-4B8F-A6D5-19998FFDA135}"/>
              </a:ext>
            </a:extLst>
          </p:cNvPr>
          <p:cNvSpPr txBox="1"/>
          <p:nvPr/>
        </p:nvSpPr>
        <p:spPr>
          <a:xfrm>
            <a:off x="1271239" y="1828630"/>
            <a:ext cx="90659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Watch the video clips and then complete the worksheet in the folder.</a:t>
            </a:r>
          </a:p>
        </p:txBody>
      </p:sp>
    </p:spTree>
    <p:extLst>
      <p:ext uri="{BB962C8B-B14F-4D97-AF65-F5344CB8AC3E}">
        <p14:creationId xmlns:p14="http://schemas.microsoft.com/office/powerpoint/2010/main" val="3982091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D314AB-3110-431E-AD49-D60F44D533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8787" y="538162"/>
            <a:ext cx="8734425" cy="5781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06260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CB12750-308C-4C46-A3C9-9BD942E8EA69}"/>
              </a:ext>
            </a:extLst>
          </p:cNvPr>
          <p:cNvSpPr txBox="1"/>
          <p:nvPr/>
        </p:nvSpPr>
        <p:spPr>
          <a:xfrm>
            <a:off x="682083" y="595420"/>
            <a:ext cx="10827834" cy="132343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Have a pencil and paper ready to write </a:t>
            </a:r>
            <a:r>
              <a:rPr lang="en-GB" sz="2000">
                <a:latin typeface="Comic Sans MS" panose="030F0702030302020204" pitchFamily="66" charset="0"/>
              </a:rPr>
              <a:t>3   </a:t>
            </a:r>
            <a:r>
              <a:rPr lang="en-GB" sz="2000" dirty="0">
                <a:latin typeface="Comic Sans MS" panose="030F0702030302020204" pitchFamily="66" charset="0"/>
              </a:rPr>
              <a:t>interesting sentences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000" dirty="0">
                <a:latin typeface="Comic Sans MS" panose="030F0702030302020204" pitchFamily="66" charset="0"/>
              </a:rPr>
              <a:t>Link your sentence to the picture.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000" dirty="0">
                <a:latin typeface="Comic Sans MS" panose="030F0702030302020204" pitchFamily="66" charset="0"/>
              </a:rPr>
              <a:t>Use the highlighted word, add adjectives, interesting verbs and 5Ws 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                  ( who, where, when, what, when)</a:t>
            </a:r>
          </a:p>
        </p:txBody>
      </p:sp>
      <p:pic>
        <p:nvPicPr>
          <p:cNvPr id="1026" name="Picture 2" descr="Image result for magician">
            <a:extLst>
              <a:ext uri="{FF2B5EF4-FFF2-40B4-BE49-F238E27FC236}">
                <a16:creationId xmlns:a16="http://schemas.microsoft.com/office/drawing/2014/main" id="{33E75656-7417-40FF-88B8-9919A570DF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012" y="2077199"/>
            <a:ext cx="2808249" cy="1714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2376813-1ECA-4627-BDD3-88E8EA7A74F5}"/>
              </a:ext>
            </a:extLst>
          </p:cNvPr>
          <p:cNvSpPr txBox="1"/>
          <p:nvPr/>
        </p:nvSpPr>
        <p:spPr>
          <a:xfrm>
            <a:off x="3762273" y="2525531"/>
            <a:ext cx="2174488" cy="70788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4000" dirty="0"/>
              <a:t>magician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6BDADCC-C05D-41FC-B32A-5E4C23F02B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9968" y="4451735"/>
            <a:ext cx="1906496" cy="1266478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B060E09-83D0-4DCA-B546-7BFCAF053532}"/>
              </a:ext>
            </a:extLst>
          </p:cNvPr>
          <p:cNvSpPr txBox="1"/>
          <p:nvPr/>
        </p:nvSpPr>
        <p:spPr>
          <a:xfrm>
            <a:off x="4663476" y="4731031"/>
            <a:ext cx="2419438" cy="70788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4000" dirty="0"/>
              <a:t>direction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CA1A672-EC80-426D-9A3A-60AA35347F3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06741" y="2178373"/>
            <a:ext cx="1466850" cy="183832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79FCA538-68B1-4DEF-8DEE-6F4335654CF7}"/>
              </a:ext>
            </a:extLst>
          </p:cNvPr>
          <p:cNvSpPr txBox="1"/>
          <p:nvPr/>
        </p:nvSpPr>
        <p:spPr>
          <a:xfrm>
            <a:off x="8324337" y="4097792"/>
            <a:ext cx="2419438" cy="70788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4000" dirty="0"/>
              <a:t>confusion</a:t>
            </a:r>
          </a:p>
        </p:txBody>
      </p:sp>
    </p:spTree>
    <p:extLst>
      <p:ext uri="{BB962C8B-B14F-4D97-AF65-F5344CB8AC3E}">
        <p14:creationId xmlns:p14="http://schemas.microsoft.com/office/powerpoint/2010/main" val="3477624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11" grpId="0" animBg="1"/>
      <p:bldP spid="11" grpId="1" animBg="1"/>
      <p:bldP spid="14" grpId="0" animBg="1"/>
      <p:bldP spid="14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ar: 5 Points 3">
            <a:extLst>
              <a:ext uri="{FF2B5EF4-FFF2-40B4-BE49-F238E27FC236}">
                <a16:creationId xmlns:a16="http://schemas.microsoft.com/office/drawing/2014/main" id="{98AF23E8-310B-4D8E-83E4-8C870CBA18FB}"/>
              </a:ext>
            </a:extLst>
          </p:cNvPr>
          <p:cNvSpPr/>
          <p:nvPr/>
        </p:nvSpPr>
        <p:spPr>
          <a:xfrm>
            <a:off x="425605" y="407018"/>
            <a:ext cx="3735657" cy="3166948"/>
          </a:xfrm>
          <a:prstGeom prst="star5">
            <a:avLst/>
          </a:prstGeom>
          <a:solidFill>
            <a:schemeClr val="accent5">
              <a:lumMod val="20000"/>
              <a:lumOff val="80000"/>
            </a:schemeClr>
          </a:solidFill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F077CFF-B84F-4BEB-9664-41F60D438E3A}"/>
              </a:ext>
            </a:extLst>
          </p:cNvPr>
          <p:cNvSpPr txBox="1"/>
          <p:nvPr/>
        </p:nvSpPr>
        <p:spPr>
          <a:xfrm>
            <a:off x="4259766" y="2854712"/>
            <a:ext cx="38137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accent2">
                    <a:lumMod val="75000"/>
                  </a:schemeClr>
                </a:solidFill>
              </a:rPr>
              <a:t>    Super Work! </a:t>
            </a:r>
          </a:p>
          <a:p>
            <a:pPr algn="ctr"/>
            <a:r>
              <a:rPr lang="en-GB" dirty="0"/>
              <a:t>Have a short break and then start on the English Tasks.</a:t>
            </a:r>
          </a:p>
        </p:txBody>
      </p:sp>
      <p:sp>
        <p:nvSpPr>
          <p:cNvPr id="6" name="Star: 5 Points 5">
            <a:extLst>
              <a:ext uri="{FF2B5EF4-FFF2-40B4-BE49-F238E27FC236}">
                <a16:creationId xmlns:a16="http://schemas.microsoft.com/office/drawing/2014/main" id="{A31160B6-312D-486E-B0C8-7289AC88ACA7}"/>
              </a:ext>
            </a:extLst>
          </p:cNvPr>
          <p:cNvSpPr/>
          <p:nvPr/>
        </p:nvSpPr>
        <p:spPr>
          <a:xfrm>
            <a:off x="8073483" y="3111190"/>
            <a:ext cx="3735657" cy="3166948"/>
          </a:xfrm>
          <a:prstGeom prst="star5">
            <a:avLst/>
          </a:prstGeom>
          <a:solidFill>
            <a:schemeClr val="accent5">
              <a:lumMod val="20000"/>
              <a:lumOff val="80000"/>
            </a:schemeClr>
          </a:solidFill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8044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6CDF695-2724-445D-B22C-04BED297D6A0}"/>
              </a:ext>
            </a:extLst>
          </p:cNvPr>
          <p:cNvSpPr txBox="1"/>
          <p:nvPr/>
        </p:nvSpPr>
        <p:spPr>
          <a:xfrm>
            <a:off x="1027886" y="1797044"/>
            <a:ext cx="2878175" cy="269689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 fontScale="85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                                  </a:t>
            </a:r>
            <a:r>
              <a:rPr kumimoji="0" lang="en-US" sz="33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Maths</a:t>
            </a: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3300" b="1" dirty="0">
                <a:solidFill>
                  <a:srgbClr val="FFFFFF"/>
                </a:solidFill>
                <a:latin typeface="Calibri Light" panose="020F0302020204030204"/>
              </a:rPr>
              <a:t>Divide 100 into 2,4,5,and 10 equal parts-activity</a:t>
            </a:r>
            <a:endParaRPr kumimoji="0" lang="en-US" sz="33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3300" b="1" dirty="0">
                <a:solidFill>
                  <a:srgbClr val="FFFFFF"/>
                </a:solidFill>
                <a:latin typeface="Calibri Light" panose="020F0302020204030204"/>
              </a:rPr>
              <a:t>  </a:t>
            </a:r>
            <a:endParaRPr kumimoji="0" lang="en-US" sz="33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CA6D35C-3822-4D9C-9778-D8A34F0936C6}"/>
              </a:ext>
            </a:extLst>
          </p:cNvPr>
          <p:cNvSpPr txBox="1"/>
          <p:nvPr/>
        </p:nvSpPr>
        <p:spPr>
          <a:xfrm>
            <a:off x="5149658" y="1970175"/>
            <a:ext cx="6769100" cy="1472580"/>
          </a:xfrm>
          <a:prstGeom prst="rect">
            <a:avLst/>
          </a:prstGeom>
          <a:noFill/>
        </p:spPr>
        <p:txBody>
          <a:bodyPr wrap="square" rtlCol="0" anchor="t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Follow this link to the White Rose website to watch the video clip and pause to complete the activities. Have paper, a pencil and rubber ready to jot down your answers.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09087ED-1BC5-4EF1-9482-802A4C27DB76}"/>
              </a:ext>
            </a:extLst>
          </p:cNvPr>
          <p:cNvSpPr txBox="1"/>
          <p:nvPr/>
        </p:nvSpPr>
        <p:spPr>
          <a:xfrm>
            <a:off x="4526990" y="4222350"/>
            <a:ext cx="5267093" cy="137083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txBody>
          <a:bodyPr wrap="square" rtlCol="0" anchor="t">
            <a:normAutofit fontScale="85000" lnSpcReduction="20000"/>
          </a:bodyPr>
          <a:lstStyle/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Although there are no White Rose Sheets, you will find related worksheets in the math’s folder and an extra PPT with a related  sheet on the Kingsland Website.   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2CACE69-8A32-4634-ADE0-DEAC7607E9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0695" y="128410"/>
            <a:ext cx="7804936" cy="127786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20B876E-2704-442B-A09A-FCDA7C04B30D}"/>
              </a:ext>
            </a:extLst>
          </p:cNvPr>
          <p:cNvSpPr txBox="1"/>
          <p:nvPr/>
        </p:nvSpPr>
        <p:spPr>
          <a:xfrm>
            <a:off x="4829843" y="3442755"/>
            <a:ext cx="3793162" cy="3693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hlinkClick r:id="rId3"/>
              </a:rPr>
              <a:t>https://vimeo.com/489848691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539968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EAD99A87-D640-48CF-B6B1-BE3B37D2111F}"/>
              </a:ext>
            </a:extLst>
          </p:cNvPr>
          <p:cNvSpPr txBox="1"/>
          <p:nvPr/>
        </p:nvSpPr>
        <p:spPr>
          <a:xfrm>
            <a:off x="970716" y="5250953"/>
            <a:ext cx="13492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8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AC9747-DD41-4BD2-94A9-CF9A27D66698}"/>
              </a:ext>
            </a:extLst>
          </p:cNvPr>
          <p:cNvSpPr txBox="1"/>
          <p:nvPr/>
        </p:nvSpPr>
        <p:spPr>
          <a:xfrm>
            <a:off x="5697597" y="169221"/>
            <a:ext cx="1911927" cy="3693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Times Tables Rock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003C155-7C7D-42CB-86A6-6F2243EF30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35151" y="707774"/>
            <a:ext cx="10236820" cy="1251547"/>
          </a:xfrm>
          <a:prstGeom prst="rect">
            <a:avLst/>
          </a:prstGeom>
        </p:spPr>
      </p:pic>
      <p:sp>
        <p:nvSpPr>
          <p:cNvPr id="11" name="Arrow: Right 10">
            <a:extLst>
              <a:ext uri="{FF2B5EF4-FFF2-40B4-BE49-F238E27FC236}">
                <a16:creationId xmlns:a16="http://schemas.microsoft.com/office/drawing/2014/main" id="{2123099F-39F6-4B5C-BC55-1B0E70FCF8B5}"/>
              </a:ext>
            </a:extLst>
          </p:cNvPr>
          <p:cNvSpPr/>
          <p:nvPr/>
        </p:nvSpPr>
        <p:spPr>
          <a:xfrm rot="1118204">
            <a:off x="1501932" y="1502468"/>
            <a:ext cx="2754352" cy="839770"/>
          </a:xfrm>
          <a:prstGeom prst="rightArrow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8DFFF81-7A98-4C79-836D-22A326FA1CD3}"/>
              </a:ext>
            </a:extLst>
          </p:cNvPr>
          <p:cNvSpPr txBox="1"/>
          <p:nvPr/>
        </p:nvSpPr>
        <p:spPr>
          <a:xfrm>
            <a:off x="4285500" y="2235489"/>
            <a:ext cx="5965903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https://play.ttrockstars.com/auth/school/student/78867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24DB10F-B00C-4196-997F-91D4816B4F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99561" y="3423229"/>
            <a:ext cx="2914650" cy="155257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BD16F9B1-1C75-422E-AE63-4C00F42257A6}"/>
              </a:ext>
            </a:extLst>
          </p:cNvPr>
          <p:cNvSpPr txBox="1"/>
          <p:nvPr/>
        </p:nvSpPr>
        <p:spPr>
          <a:xfrm>
            <a:off x="4899561" y="5629387"/>
            <a:ext cx="52559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Use your login details to access the games.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94B6D2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PINCODE: VD0158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DD9CF3C-72BA-4BB8-9696-E9C3906B6708}"/>
              </a:ext>
            </a:extLst>
          </p:cNvPr>
          <p:cNvSpPr txBox="1"/>
          <p:nvPr/>
        </p:nvSpPr>
        <p:spPr>
          <a:xfrm>
            <a:off x="4867859" y="5260055"/>
            <a:ext cx="48011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"/>
                <a:ea typeface="+mn-ea"/>
                <a:cs typeface="+mn-cs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https://www.twinkl.co.uk/go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604567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50528A1-AD30-422E-8747-BA43C3B6FDB3}"/>
              </a:ext>
            </a:extLst>
          </p:cNvPr>
          <p:cNvSpPr/>
          <p:nvPr/>
        </p:nvSpPr>
        <p:spPr>
          <a:xfrm>
            <a:off x="1304693" y="1750741"/>
            <a:ext cx="10158761" cy="3780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latin typeface="Abadi" panose="020B0604020104020204" pitchFamily="34" charset="0"/>
              </a:rPr>
              <a:t>Have a lunch break!</a:t>
            </a:r>
          </a:p>
        </p:txBody>
      </p:sp>
    </p:spTree>
    <p:extLst>
      <p:ext uri="{BB962C8B-B14F-4D97-AF65-F5344CB8AC3E}">
        <p14:creationId xmlns:p14="http://schemas.microsoft.com/office/powerpoint/2010/main" val="2134920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Freeform: Shape 70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26" name="Picture 2" descr="earth in hands png file - hand holding earth PNG image with transparent  background | TOPpng">
            <a:extLst>
              <a:ext uri="{FF2B5EF4-FFF2-40B4-BE49-F238E27FC236}">
                <a16:creationId xmlns:a16="http://schemas.microsoft.com/office/drawing/2014/main" id="{7D1F5252-0382-4744-8B78-0C132D7DA11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1" r="1000" b="-2"/>
          <a:stretch/>
        </p:blipFill>
        <p:spPr bwMode="auto">
          <a:xfrm>
            <a:off x="2" y="-2"/>
            <a:ext cx="5051115" cy="5248896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0" y="0"/>
                </a:moveTo>
                <a:lnTo>
                  <a:pt x="4400491" y="0"/>
                </a:lnTo>
                <a:lnTo>
                  <a:pt x="4484766" y="76595"/>
                </a:lnTo>
                <a:cubicBezTo>
                  <a:pt x="5076107" y="667936"/>
                  <a:pt x="5441859" y="1484866"/>
                  <a:pt x="5441859" y="2387221"/>
                </a:cubicBezTo>
                <a:cubicBezTo>
                  <a:pt x="5441859" y="4191932"/>
                  <a:pt x="3978851" y="5654940"/>
                  <a:pt x="2174140" y="5654940"/>
                </a:cubicBezTo>
                <a:cubicBezTo>
                  <a:pt x="1412778" y="5654940"/>
                  <a:pt x="712231" y="5394557"/>
                  <a:pt x="156693" y="4957981"/>
                </a:cubicBezTo>
                <a:lnTo>
                  <a:pt x="0" y="4820612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B38D47-0462-4677-8005-CCB33CF70E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07690" y="199823"/>
            <a:ext cx="6012964" cy="1419769"/>
          </a:xfrm>
        </p:spPr>
        <p:txBody>
          <a:bodyPr anchor="t">
            <a:noAutofit/>
          </a:bodyPr>
          <a:lstStyle/>
          <a:p>
            <a:pPr marL="0" indent="0" algn="ctr">
              <a:buNone/>
            </a:pPr>
            <a:r>
              <a:rPr lang="en-GB" dirty="0"/>
              <a:t>Climate Change</a:t>
            </a:r>
          </a:p>
          <a:p>
            <a:pPr marL="0" indent="0" algn="ctr">
              <a:buNone/>
            </a:pPr>
            <a:r>
              <a:rPr lang="en-GB" dirty="0"/>
              <a:t>Plastic!</a:t>
            </a:r>
          </a:p>
          <a:p>
            <a:pPr marL="0" indent="0" algn="ctr">
              <a:buNone/>
            </a:pPr>
            <a:r>
              <a:rPr lang="en-GB" dirty="0"/>
              <a:t>The Wonder of Plastic.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74D4BF8-970D-4853-982D-60D382DC664F}"/>
              </a:ext>
            </a:extLst>
          </p:cNvPr>
          <p:cNvSpPr txBox="1"/>
          <p:nvPr/>
        </p:nvSpPr>
        <p:spPr>
          <a:xfrm>
            <a:off x="6719517" y="1813076"/>
            <a:ext cx="4601185" cy="1908215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Use the Tinkle Go pin code to access the ppts: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Environment Day –plastic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E-story book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Interactive  comprehension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Hotspots of plastic</a:t>
            </a:r>
          </a:p>
          <a:p>
            <a:r>
              <a:rPr lang="en-GB" sz="2800" dirty="0"/>
              <a:t>                 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AD3549C-34C9-459F-9B5E-FB6A60D7BD83}"/>
              </a:ext>
            </a:extLst>
          </p:cNvPr>
          <p:cNvSpPr txBox="1"/>
          <p:nvPr/>
        </p:nvSpPr>
        <p:spPr>
          <a:xfrm>
            <a:off x="6288060" y="4158737"/>
            <a:ext cx="4405960" cy="36933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                 Watch the following Video clip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F4457BA-59DD-46C7-9856-8BB006CEA33C}"/>
              </a:ext>
            </a:extLst>
          </p:cNvPr>
          <p:cNvSpPr txBox="1"/>
          <p:nvPr/>
        </p:nvSpPr>
        <p:spPr>
          <a:xfrm>
            <a:off x="6096000" y="4824735"/>
            <a:ext cx="49647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Wonder of Plastic</a:t>
            </a:r>
          </a:p>
          <a:p>
            <a:r>
              <a:rPr lang="en-GB" dirty="0">
                <a:hlinkClick r:id="rId3"/>
              </a:rPr>
              <a:t>https://www.bbc.co.uk/programmes/p06bvjgf</a:t>
            </a: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CDE66A5-29EE-4C7F-881A-37C147546A70}"/>
              </a:ext>
            </a:extLst>
          </p:cNvPr>
          <p:cNvSpPr txBox="1"/>
          <p:nvPr/>
        </p:nvSpPr>
        <p:spPr>
          <a:xfrm>
            <a:off x="7163431" y="3171669"/>
            <a:ext cx="37133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‘Twinkle Go’ Pin code:  </a:t>
            </a:r>
            <a:r>
              <a:rPr lang="en-GB" sz="2800" dirty="0"/>
              <a:t>KO1983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70D93A7-640A-47E0-848E-96944A378DF3}"/>
              </a:ext>
            </a:extLst>
          </p:cNvPr>
          <p:cNvSpPr txBox="1"/>
          <p:nvPr/>
        </p:nvSpPr>
        <p:spPr>
          <a:xfrm>
            <a:off x="6008645" y="5767733"/>
            <a:ext cx="49647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Production and use of plastic</a:t>
            </a:r>
          </a:p>
          <a:p>
            <a:r>
              <a:rPr lang="en-GB" dirty="0">
                <a:hlinkClick r:id="rId4"/>
              </a:rPr>
              <a:t>https://www.bbc.co.uk/bitesize/clips/zvg3cdm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9489259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Freeform: Shape 70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26" name="Picture 2" descr="earth in hands png file - hand holding earth PNG image with transparent  background | TOPpng">
            <a:extLst>
              <a:ext uri="{FF2B5EF4-FFF2-40B4-BE49-F238E27FC236}">
                <a16:creationId xmlns:a16="http://schemas.microsoft.com/office/drawing/2014/main" id="{7D1F5252-0382-4744-8B78-0C132D7DA11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1" r="1000" b="-2"/>
          <a:stretch/>
        </p:blipFill>
        <p:spPr bwMode="auto">
          <a:xfrm>
            <a:off x="2" y="-2"/>
            <a:ext cx="5051115" cy="5248896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0" y="0"/>
                </a:moveTo>
                <a:lnTo>
                  <a:pt x="4400491" y="0"/>
                </a:lnTo>
                <a:lnTo>
                  <a:pt x="4484766" y="76595"/>
                </a:lnTo>
                <a:cubicBezTo>
                  <a:pt x="5076107" y="667936"/>
                  <a:pt x="5441859" y="1484866"/>
                  <a:pt x="5441859" y="2387221"/>
                </a:cubicBezTo>
                <a:cubicBezTo>
                  <a:pt x="5441859" y="4191932"/>
                  <a:pt x="3978851" y="5654940"/>
                  <a:pt x="2174140" y="5654940"/>
                </a:cubicBezTo>
                <a:cubicBezTo>
                  <a:pt x="1412778" y="5654940"/>
                  <a:pt x="712231" y="5394557"/>
                  <a:pt x="156693" y="4957981"/>
                </a:cubicBezTo>
                <a:lnTo>
                  <a:pt x="0" y="4820612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52DB468C-34B7-4A15-9DAE-82297E34EE36}"/>
              </a:ext>
            </a:extLst>
          </p:cNvPr>
          <p:cNvSpPr txBox="1"/>
          <p:nvPr/>
        </p:nvSpPr>
        <p:spPr>
          <a:xfrm>
            <a:off x="5837274" y="1273834"/>
            <a:ext cx="59726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In the folder you will find a worksheet to complete</a:t>
            </a:r>
            <a:r>
              <a:rPr lang="en-GB" dirty="0"/>
              <a:t>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41DFA8A-7ACD-45A0-B11A-BFF889736EC2}"/>
              </a:ext>
            </a:extLst>
          </p:cNvPr>
          <p:cNvSpPr txBox="1"/>
          <p:nvPr/>
        </p:nvSpPr>
        <p:spPr>
          <a:xfrm>
            <a:off x="5623546" y="3029620"/>
            <a:ext cx="656845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rgbClr val="FFC000"/>
                </a:solidFill>
              </a:rPr>
              <a:t>On Thursday we are going to be creative with plastic so please collect as much plastic as you can around the house:</a:t>
            </a:r>
          </a:p>
          <a:p>
            <a:endParaRPr lang="en-GB" sz="2000" dirty="0">
              <a:solidFill>
                <a:srgbClr val="FFC00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Save plastic items often thrown in the recycling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Fruit trays, bags, cups, utensils, containers, bottle tops, ribbon etc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Make sure they are clean and dry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9700025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safer internet day">
            <a:extLst>
              <a:ext uri="{FF2B5EF4-FFF2-40B4-BE49-F238E27FC236}">
                <a16:creationId xmlns:a16="http://schemas.microsoft.com/office/drawing/2014/main" id="{CF0DD132-6278-4020-B254-972AF8ED7F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1027" y="-283535"/>
            <a:ext cx="4782879" cy="4196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61CCE30-0475-4DD8-80DB-29ADDD68FD99}"/>
              </a:ext>
            </a:extLst>
          </p:cNvPr>
          <p:cNvSpPr txBox="1"/>
          <p:nvPr/>
        </p:nvSpPr>
        <p:spPr>
          <a:xfrm>
            <a:off x="2274481" y="3429000"/>
            <a:ext cx="7643038" cy="95410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800" dirty="0"/>
              <a:t>You will find resources in the ‘Twinkle Go’ folder.</a:t>
            </a:r>
          </a:p>
          <a:p>
            <a:r>
              <a:rPr lang="en-GB" sz="2800" dirty="0"/>
              <a:t>Use your log in details and the pin code:  DP5072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BBE605C-9CDD-4A80-8547-A55285458D4B}"/>
              </a:ext>
            </a:extLst>
          </p:cNvPr>
          <p:cNvSpPr txBox="1"/>
          <p:nvPr/>
        </p:nvSpPr>
        <p:spPr>
          <a:xfrm>
            <a:off x="3604438" y="4720856"/>
            <a:ext cx="32641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"/>
                <a:ea typeface="+mn-ea"/>
                <a:cs typeface="+mn-cs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https://www.twinkl.co.uk/go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106197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F828D28-8E09-41CC-8229-3070B5467A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231DE0B-C58B-4B44-939C-2B61D289851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730"/>
          <a:stretch/>
        </p:blipFill>
        <p:spPr>
          <a:xfrm>
            <a:off x="20" y="-22"/>
            <a:ext cx="12191977" cy="6858022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D5B012D8-7F27-4758-9AC6-C889B154BD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103377" y="1100316"/>
            <a:ext cx="6858003" cy="4657347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45E3FF3-96F8-4354-9B73-81EF19A2E30A}"/>
              </a:ext>
            </a:extLst>
          </p:cNvPr>
          <p:cNvSpPr txBox="1"/>
          <p:nvPr/>
        </p:nvSpPr>
        <p:spPr>
          <a:xfrm>
            <a:off x="1260088" y="643468"/>
            <a:ext cx="5591974" cy="170944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6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2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Follow the link for Today’s Worship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Live on TEAMS with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 </a:t>
            </a:r>
            <a:r>
              <a:rPr lang="en-US" sz="5200" b="1" dirty="0" err="1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Mr</a:t>
            </a: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 Debenham</a:t>
            </a:r>
            <a:endParaRPr kumimoji="0" lang="en-US" sz="5200" b="1" i="0" u="none" strike="noStrike" kern="1200" cap="none" spc="0" normalizeH="0" baseline="0" noProof="0" dirty="0">
              <a:ln>
                <a:noFill/>
              </a:ln>
              <a:solidFill>
                <a:srgbClr val="44546A">
                  <a:lumMod val="75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063B759-00FC-46D1-9898-8E8625268F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40187" y="2206184"/>
            <a:ext cx="6858003" cy="2445624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42815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5A9CF4D-11B1-42B9-B7F8-52C81A038B60}"/>
              </a:ext>
            </a:extLst>
          </p:cNvPr>
          <p:cNvSpPr txBox="1"/>
          <p:nvPr/>
        </p:nvSpPr>
        <p:spPr>
          <a:xfrm>
            <a:off x="747823" y="1052623"/>
            <a:ext cx="10696354" cy="532453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Have a super day, give of your best and please send me an e mail this afternoon with examples of your work.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sz="2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teacher@kingslandengland.hereford.sch.uk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en-GB" dirty="0"/>
          </a:p>
          <a:p>
            <a:pPr algn="ctr"/>
            <a:r>
              <a:rPr lang="en-GB" dirty="0"/>
              <a:t>In the subject line could you have :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     </a:t>
            </a:r>
            <a:r>
              <a:rPr lang="en-GB" sz="2400" b="1" dirty="0">
                <a:solidFill>
                  <a:srgbClr val="0070C0"/>
                </a:solidFill>
              </a:rPr>
              <a:t>Year 3  and  name of  your child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dirty="0"/>
              <a:t>Please only send </a:t>
            </a:r>
            <a:r>
              <a:rPr lang="en-GB" b="1" dirty="0"/>
              <a:t>one email a day </a:t>
            </a:r>
            <a:r>
              <a:rPr lang="en-GB" dirty="0"/>
              <a:t>with either attachments or a photo of work completed. </a:t>
            </a:r>
          </a:p>
          <a:p>
            <a:pPr algn="ctr"/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987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338</TotalTime>
  <Words>669</Words>
  <Application>Microsoft Office PowerPoint</Application>
  <PresentationFormat>Widescreen</PresentationFormat>
  <Paragraphs>113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1" baseType="lpstr">
      <vt:lpstr>Abadi</vt:lpstr>
      <vt:lpstr>Arial</vt:lpstr>
      <vt:lpstr>Calibri</vt:lpstr>
      <vt:lpstr>Calibri Light</vt:lpstr>
      <vt:lpstr>Comic Sans MS</vt:lpstr>
      <vt:lpstr>Lato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Smith</dc:creator>
  <cp:lastModifiedBy>Caroline Smith</cp:lastModifiedBy>
  <cp:revision>32</cp:revision>
  <dcterms:created xsi:type="dcterms:W3CDTF">2021-02-01T13:36:35Z</dcterms:created>
  <dcterms:modified xsi:type="dcterms:W3CDTF">2021-02-08T11:43:04Z</dcterms:modified>
</cp:coreProperties>
</file>