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305" r:id="rId3"/>
    <p:sldId id="262" r:id="rId4"/>
    <p:sldId id="268" r:id="rId5"/>
    <p:sldId id="269" r:id="rId6"/>
    <p:sldId id="257" r:id="rId7"/>
    <p:sldId id="270" r:id="rId8"/>
    <p:sldId id="271" r:id="rId9"/>
    <p:sldId id="281" r:id="rId10"/>
    <p:sldId id="272" r:id="rId11"/>
    <p:sldId id="273" r:id="rId12"/>
    <p:sldId id="258" r:id="rId13"/>
    <p:sldId id="274" r:id="rId14"/>
    <p:sldId id="263" r:id="rId15"/>
    <p:sldId id="291" r:id="rId16"/>
    <p:sldId id="302" r:id="rId17"/>
    <p:sldId id="303" r:id="rId18"/>
    <p:sldId id="264" r:id="rId19"/>
    <p:sldId id="277" r:id="rId20"/>
    <p:sldId id="265" r:id="rId21"/>
    <p:sldId id="290"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554" autoAdjust="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2/28/2021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vimeo.com/497920660" TargetMode="External"/><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97920660"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hyperlink" Target="https://en.wikipedia.org/wiki/File:Operators_(maths)_linear.svg" TargetMode="Externa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mailto:teacher@kingslandengland.hereford.sch.uk" TargetMode="External"/><Relationship Id="rId2" Type="http://schemas.openxmlformats.org/officeDocument/2006/relationships/hyperlink" Target="https://www.bbc.co.uk/cbeebies/watch/lets-celebrate-st-davids-day" TargetMode="External"/><Relationship Id="rId1" Type="http://schemas.openxmlformats.org/officeDocument/2006/relationships/slideLayout" Target="../slideLayouts/slideLayout2.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32E4E52-74C6-4E26-BB32-BBE1AD3BA222}"/>
              </a:ext>
            </a:extLst>
          </p:cNvPr>
          <p:cNvPicPr>
            <a:picLocks noChangeAspect="1"/>
          </p:cNvPicPr>
          <p:nvPr/>
        </p:nvPicPr>
        <p:blipFill>
          <a:blip r:embed="rId2"/>
          <a:stretch>
            <a:fillRect/>
          </a:stretch>
        </p:blipFill>
        <p:spPr>
          <a:xfrm>
            <a:off x="1378527" y="245160"/>
            <a:ext cx="9691255" cy="6367680"/>
          </a:xfrm>
          <a:prstGeom prst="rect">
            <a:avLst/>
          </a:prstGeom>
        </p:spPr>
      </p:pic>
    </p:spTree>
    <p:extLst>
      <p:ext uri="{BB962C8B-B14F-4D97-AF65-F5344CB8AC3E}">
        <p14:creationId xmlns:p14="http://schemas.microsoft.com/office/powerpoint/2010/main" val="33785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6"/>
            <a:ext cx="10515600" cy="973628"/>
          </a:xfrm>
        </p:spPr>
        <p:txBody>
          <a:bodyPr>
            <a:normAutofit/>
          </a:bodyPr>
          <a:lstStyle/>
          <a:p>
            <a:pPr algn="ctr"/>
            <a:r>
              <a:rPr lang="en-GB" dirty="0">
                <a:solidFill>
                  <a:schemeClr val="tx2">
                    <a:lumMod val="60000"/>
                    <a:lumOff val="40000"/>
                  </a:schemeClr>
                </a:solidFill>
                <a:latin typeface="Comic Sans MS" panose="030F0702030302020204" pitchFamily="66" charset="0"/>
              </a:rPr>
              <a:t>Monday 1</a:t>
            </a:r>
            <a:r>
              <a:rPr lang="en-GB" baseline="30000" dirty="0">
                <a:solidFill>
                  <a:schemeClr val="tx2">
                    <a:lumMod val="60000"/>
                    <a:lumOff val="40000"/>
                  </a:schemeClr>
                </a:solidFill>
                <a:latin typeface="Comic Sans MS" panose="030F0702030302020204" pitchFamily="66" charset="0"/>
              </a:rPr>
              <a:t>st</a:t>
            </a:r>
            <a:r>
              <a:rPr lang="en-GB" dirty="0">
                <a:solidFill>
                  <a:schemeClr val="tx2">
                    <a:lumMod val="60000"/>
                    <a:lumOff val="40000"/>
                  </a:schemeClr>
                </a:solidFill>
                <a:latin typeface="Comic Sans MS" panose="030F0702030302020204" pitchFamily="66" charset="0"/>
              </a:rPr>
              <a:t> March 2021</a:t>
            </a: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62456"/>
            <a:ext cx="10515600" cy="1535573"/>
          </a:xfrm>
        </p:spPr>
        <p:txBody>
          <a:bodyPr>
            <a:normAutofit/>
          </a:bodyPr>
          <a:lstStyle/>
          <a:p>
            <a:pPr marL="0" indent="0">
              <a:buNone/>
            </a:pPr>
            <a:r>
              <a:rPr lang="en-GB" sz="2600" i="1" dirty="0">
                <a:solidFill>
                  <a:srgbClr val="FFC000"/>
                </a:solidFill>
                <a:latin typeface="Comic Sans MS" panose="030F0702030302020204" pitchFamily="66" charset="0"/>
              </a:rPr>
              <a:t>For maths you will need a copy of the subtraction revision sheet and one maths paper from the levelled worksheet.</a:t>
            </a:r>
          </a:p>
          <a:p>
            <a:pPr marL="0" indent="0">
              <a:buNone/>
            </a:pPr>
            <a:r>
              <a:rPr lang="en-GB" sz="2600" i="1" dirty="0">
                <a:solidFill>
                  <a:srgbClr val="FFC000"/>
                </a:solidFill>
                <a:latin typeface="Comic Sans MS" panose="030F0702030302020204" pitchFamily="66" charset="0"/>
              </a:rPr>
              <a:t>For RWI you will need a copy of Puppets or Jim’s House book.</a:t>
            </a:r>
            <a:endParaRPr lang="en-US" sz="2600" i="1" dirty="0">
              <a:solidFill>
                <a:srgbClr val="FFC000"/>
              </a:solidFill>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nvPr>
        </p:nvGraphicFramePr>
        <p:xfrm>
          <a:off x="838200" y="3643743"/>
          <a:ext cx="10467109" cy="2105891"/>
        </p:xfrm>
        <a:graphic>
          <a:graphicData uri="http://schemas.openxmlformats.org/drawingml/2006/table">
            <a:tbl>
              <a:tblPr firstRow="1" bandRow="1">
                <a:tableStyleId>{5C22544A-7EE6-4342-B048-85BDC9FD1C3A}</a:tableStyleId>
              </a:tblPr>
              <a:tblGrid>
                <a:gridCol w="865909">
                  <a:extLst>
                    <a:ext uri="{9D8B030D-6E8A-4147-A177-3AD203B41FA5}">
                      <a16:colId xmlns:a16="http://schemas.microsoft.com/office/drawing/2014/main" val="1057356747"/>
                    </a:ext>
                  </a:extLst>
                </a:gridCol>
                <a:gridCol w="1428835">
                  <a:extLst>
                    <a:ext uri="{9D8B030D-6E8A-4147-A177-3AD203B41FA5}">
                      <a16:colId xmlns:a16="http://schemas.microsoft.com/office/drawing/2014/main" val="2036603641"/>
                    </a:ext>
                  </a:extLst>
                </a:gridCol>
                <a:gridCol w="1660729">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continue the 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oi – spoil the boy</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oa</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goat in a boat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Puppets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Jim’s House</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Compare Number Sentence</a:t>
                      </a: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hlinkClick r:id="rId2"/>
                        </a:rPr>
                        <a:t>https://vimeo.com/497920660</a:t>
                      </a: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The Qur’an</a:t>
                      </a:r>
                    </a:p>
                    <a:p>
                      <a:pPr marL="0" marR="0" algn="ctr">
                        <a:lnSpc>
                          <a:spcPct val="107000"/>
                        </a:lnSpc>
                        <a:spcBef>
                          <a:spcPts val="0"/>
                        </a:spcBef>
                        <a:spcAft>
                          <a:spcPts val="0"/>
                        </a:spcAft>
                      </a:pPr>
                      <a:endPar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Music</a:t>
                      </a: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Rhythm – lesson 2</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Rev. Julie</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782714" y="4420492"/>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01763"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21969" y="4402915"/>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60069" y="4696689"/>
            <a:ext cx="180975" cy="184785"/>
          </a:xfrm>
          <a:prstGeom prst="rect">
            <a:avLst/>
          </a:prstGeom>
        </p:spPr>
      </p:pic>
    </p:spTree>
    <p:extLst>
      <p:ext uri="{BB962C8B-B14F-4D97-AF65-F5344CB8AC3E}">
        <p14:creationId xmlns:p14="http://schemas.microsoft.com/office/powerpoint/2010/main" val="2705198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647126"/>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Puppets                                      Jim’s House</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57532" y="4059845"/>
            <a:ext cx="2126672" cy="1381778"/>
          </a:xfrm>
          <a:prstGeom prst="rect">
            <a:avLst/>
          </a:prstGeom>
        </p:spPr>
      </p:pic>
      <p:pic>
        <p:nvPicPr>
          <p:cNvPr id="3" name="Picture 2">
            <a:extLst>
              <a:ext uri="{FF2B5EF4-FFF2-40B4-BE49-F238E27FC236}">
                <a16:creationId xmlns:a16="http://schemas.microsoft.com/office/drawing/2014/main" id="{992229A3-336F-4D71-AB85-2DD296573963}"/>
              </a:ext>
            </a:extLst>
          </p:cNvPr>
          <p:cNvPicPr>
            <a:picLocks noChangeAspect="1"/>
          </p:cNvPicPr>
          <p:nvPr/>
        </p:nvPicPr>
        <p:blipFill>
          <a:blip r:embed="rId4"/>
          <a:stretch>
            <a:fillRect/>
          </a:stretch>
        </p:blipFill>
        <p:spPr>
          <a:xfrm>
            <a:off x="6096000" y="2389477"/>
            <a:ext cx="1967345" cy="1485786"/>
          </a:xfrm>
          <a:prstGeom prst="rect">
            <a:avLst/>
          </a:prstGeom>
        </p:spPr>
      </p:pic>
      <p:pic>
        <p:nvPicPr>
          <p:cNvPr id="6" name="Picture 5">
            <a:extLst>
              <a:ext uri="{FF2B5EF4-FFF2-40B4-BE49-F238E27FC236}">
                <a16:creationId xmlns:a16="http://schemas.microsoft.com/office/drawing/2014/main" id="{CF333726-8D64-42FB-91E1-7ACF86401461}"/>
              </a:ext>
            </a:extLst>
          </p:cNvPr>
          <p:cNvPicPr>
            <a:picLocks noChangeAspect="1"/>
          </p:cNvPicPr>
          <p:nvPr/>
        </p:nvPicPr>
        <p:blipFill>
          <a:blip r:embed="rId5"/>
          <a:stretch>
            <a:fillRect/>
          </a:stretch>
        </p:blipFill>
        <p:spPr>
          <a:xfrm>
            <a:off x="957532" y="2389477"/>
            <a:ext cx="1900400" cy="147640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83674" y="1066005"/>
            <a:ext cx="10755888"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sz="4000" u="sng" dirty="0">
                <a:latin typeface="Comic Sans MS" panose="030F0702030302020204" pitchFamily="66" charset="0"/>
              </a:rPr>
              <a:t>Our new sound for this week: </a:t>
            </a:r>
            <a:br>
              <a:rPr lang="en-GB" sz="4000" u="sng" dirty="0">
                <a:latin typeface="Comic Sans MS" panose="030F0702030302020204" pitchFamily="66" charset="0"/>
              </a:rPr>
            </a:br>
            <a:r>
              <a:rPr lang="en-GB" sz="4000" dirty="0">
                <a:latin typeface="Comic Sans MS" panose="030F0702030302020204" pitchFamily="66" charset="0"/>
              </a:rPr>
              <a:t>                </a:t>
            </a:r>
            <a:br>
              <a:rPr lang="en-GB" sz="4000" dirty="0">
                <a:latin typeface="Comic Sans MS" panose="030F0702030302020204" pitchFamily="66" charset="0"/>
              </a:rPr>
            </a:br>
            <a:r>
              <a:rPr lang="en-GB" sz="4000" dirty="0">
                <a:latin typeface="Comic Sans MS" panose="030F0702030302020204" pitchFamily="66" charset="0"/>
              </a:rPr>
              <a:t>                </a:t>
            </a:r>
            <a:r>
              <a:rPr lang="en-GB" sz="4900" dirty="0">
                <a:solidFill>
                  <a:srgbClr val="C00000"/>
                </a:solidFill>
                <a:latin typeface="Comic Sans MS" panose="030F0702030302020204" pitchFamily="66" charset="0"/>
              </a:rPr>
              <a:t>oi – spoil the boy</a:t>
            </a:r>
            <a:r>
              <a:rPr lang="en-GB" sz="4900" dirty="0">
                <a:latin typeface="Comic Sans MS" panose="030F0702030302020204" pitchFamily="66" charset="0"/>
              </a:rPr>
              <a:t>   </a:t>
            </a:r>
            <a:endParaRPr lang="en-US" sz="4900"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46907" y="639564"/>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82BD750F-892C-4480-9515-A9CDFC012277}"/>
              </a:ext>
            </a:extLst>
          </p:cNvPr>
          <p:cNvPicPr>
            <a:picLocks noChangeAspect="1"/>
          </p:cNvPicPr>
          <p:nvPr/>
        </p:nvPicPr>
        <p:blipFill>
          <a:blip r:embed="rId5"/>
          <a:stretch>
            <a:fillRect/>
          </a:stretch>
        </p:blipFill>
        <p:spPr>
          <a:xfrm>
            <a:off x="5569527" y="3629498"/>
            <a:ext cx="1884218" cy="2604408"/>
          </a:xfrm>
          <a:prstGeom prst="rect">
            <a:avLst/>
          </a:prstGeom>
        </p:spPr>
      </p:pic>
      <p:pic>
        <p:nvPicPr>
          <p:cNvPr id="9" name="Picture 8">
            <a:extLst>
              <a:ext uri="{FF2B5EF4-FFF2-40B4-BE49-F238E27FC236}">
                <a16:creationId xmlns:a16="http://schemas.microsoft.com/office/drawing/2014/main" id="{1A09F480-D7DC-4F57-9BA9-8F86D8705725}"/>
              </a:ext>
            </a:extLst>
          </p:cNvPr>
          <p:cNvPicPr>
            <a:picLocks noChangeAspect="1"/>
          </p:cNvPicPr>
          <p:nvPr/>
        </p:nvPicPr>
        <p:blipFill>
          <a:blip r:embed="rId6"/>
          <a:stretch>
            <a:fillRect/>
          </a:stretch>
        </p:blipFill>
        <p:spPr>
          <a:xfrm>
            <a:off x="3560618" y="3607612"/>
            <a:ext cx="2008909" cy="2626294"/>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336965" y="1544782"/>
            <a:ext cx="10515600" cy="1134684"/>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u="sng" dirty="0">
                <a:latin typeface="Comic Sans MS" panose="030F0702030302020204" pitchFamily="66" charset="0"/>
              </a:rPr>
              <a:t>Our new sound for this week: </a:t>
            </a:r>
            <a:br>
              <a:rPr lang="en-GB" u="sng"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oa – goat in a boat</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1026" name="Picture 2" descr="Phonics Homework">
            <a:extLst>
              <a:ext uri="{FF2B5EF4-FFF2-40B4-BE49-F238E27FC236}">
                <a16:creationId xmlns:a16="http://schemas.microsoft.com/office/drawing/2014/main" id="{5B1E3CCA-5FFA-4F2E-AC81-2C0488ED7D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9817" y="3821257"/>
            <a:ext cx="2124075" cy="2152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9E562DB-A99F-4640-A400-22C4D3500282}"/>
              </a:ext>
            </a:extLst>
          </p:cNvPr>
          <p:cNvPicPr>
            <a:picLocks noChangeAspect="1"/>
          </p:cNvPicPr>
          <p:nvPr/>
        </p:nvPicPr>
        <p:blipFill>
          <a:blip r:embed="rId6"/>
          <a:stretch>
            <a:fillRect/>
          </a:stretch>
        </p:blipFill>
        <p:spPr>
          <a:xfrm>
            <a:off x="4027658" y="3846367"/>
            <a:ext cx="1782159" cy="2127539"/>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077218"/>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A string puppet is fun.</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321235"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The cat has found a mouse.</a:t>
            </a:r>
            <a:endParaRPr lang="en-US" sz="4400" dirty="0">
              <a:solidFill>
                <a:srgbClr val="FFC000"/>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pp</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200696" y="4278691"/>
            <a:ext cx="2991303" cy="1323439"/>
          </a:xfrm>
          <a:prstGeom prst="rect">
            <a:avLst/>
          </a:prstGeom>
          <a:solidFill>
            <a:schemeClr val="accent4">
              <a:lumMod val="20000"/>
              <a:lumOff val="80000"/>
            </a:schemeClr>
          </a:solidFill>
        </p:spPr>
        <p:txBody>
          <a:bodyPr wrap="square" rtlCol="0">
            <a:spAutoFit/>
          </a:bodyPr>
          <a:lstStyle/>
          <a:p>
            <a:pPr lvl="0"/>
            <a:endParaRPr lang="en-GB" sz="2400" dirty="0">
              <a:solidFill>
                <a:prstClr val="black"/>
              </a:solidFill>
              <a:latin typeface="Comic Sans MS" panose="030F0702030302020204" pitchFamily="66" charset="0"/>
            </a:endParaRPr>
          </a:p>
          <a:p>
            <a:pPr lvl="0" algn="ctr"/>
            <a:r>
              <a:rPr lang="en-GB" sz="2400" dirty="0">
                <a:solidFill>
                  <a:prstClr val="black"/>
                </a:solidFill>
                <a:latin typeface="Comic Sans MS" panose="030F0702030302020204" pitchFamily="66" charset="0"/>
              </a:rPr>
              <a:t>tricky grapheme</a:t>
            </a:r>
            <a:r>
              <a:rPr lang="en-GB" dirty="0">
                <a:solidFill>
                  <a:prstClr val="black"/>
                </a:solidFill>
              </a:rPr>
              <a:t>:</a:t>
            </a:r>
          </a:p>
          <a:p>
            <a:pPr lvl="0" algn="ctr"/>
            <a:r>
              <a:rPr lang="en-GB" sz="3200" dirty="0">
                <a:solidFill>
                  <a:srgbClr val="FF0066"/>
                </a:solidFill>
                <a:latin typeface="Comic Sans MS" panose="030F0702030302020204" pitchFamily="66" charset="0"/>
              </a:rPr>
              <a:t>ss</a:t>
            </a:r>
          </a:p>
        </p:txBody>
      </p:sp>
      <p:sp>
        <p:nvSpPr>
          <p:cNvPr id="14" name="Rectangle 13">
            <a:extLst>
              <a:ext uri="{FF2B5EF4-FFF2-40B4-BE49-F238E27FC236}">
                <a16:creationId xmlns:a16="http://schemas.microsoft.com/office/drawing/2014/main" id="{9D2243B8-3912-4662-B96C-0372D0DB38BE}"/>
              </a:ext>
            </a:extLst>
          </p:cNvPr>
          <p:cNvSpPr/>
          <p:nvPr/>
        </p:nvSpPr>
        <p:spPr>
          <a:xfrm>
            <a:off x="8729920" y="4493886"/>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4E1D4C6-2DC0-4B7B-B923-666F4F77DA1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32048" y="4641957"/>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A string puppet is fun.</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11342"/>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3952719"/>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321235"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The cat has found a mouse.</a:t>
            </a:r>
            <a:endParaRPr lang="en-US" sz="4400" dirty="0">
              <a:solidFill>
                <a:srgbClr val="FFC000"/>
              </a:solidFill>
            </a:endParaRPr>
          </a:p>
        </p:txBody>
      </p:sp>
    </p:spTree>
    <p:extLst>
      <p:ext uri="{BB962C8B-B14F-4D97-AF65-F5344CB8AC3E}">
        <p14:creationId xmlns:p14="http://schemas.microsoft.com/office/powerpoint/2010/main" val="1036180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Comparing </a:t>
            </a:r>
            <a:r>
              <a:rPr lang="en-GB" sz="3500" u="sng">
                <a:latin typeface="Comic Sans MS" panose="030F0702030302020204" pitchFamily="66" charset="0"/>
              </a:rPr>
              <a:t>Number Sentences</a:t>
            </a:r>
            <a:endParaRPr lang="en-GB" dirty="0">
              <a:latin typeface="Comic Sans MS" panose="030F0702030302020204" pitchFamily="66" charset="0"/>
            </a:endParaRPr>
          </a:p>
          <a:p>
            <a:pPr marL="0" indent="0">
              <a:buNone/>
            </a:pPr>
            <a:endParaRPr lang="en-GB" sz="3600"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a:buFontTx/>
              <a:buChar char="-"/>
            </a:pPr>
            <a:r>
              <a:rPr lang="en-GB" sz="3600" dirty="0">
                <a:latin typeface="Comic Sans MS" panose="030F0702030302020204" pitchFamily="66" charset="0"/>
              </a:rPr>
              <a:t>worksheet</a:t>
            </a:r>
          </a:p>
          <a:p>
            <a:pPr>
              <a:buFontTx/>
              <a:buChar char="-"/>
            </a:pPr>
            <a:r>
              <a:rPr lang="en-GB" sz="3600" dirty="0">
                <a:latin typeface="Comic Sans MS" panose="030F0702030302020204" pitchFamily="66" charset="0"/>
              </a:rPr>
              <a:t>Addition Revision Grid</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AC22484C-4EE6-4E4D-946A-E1BC1915E5BE}"/>
              </a:ext>
            </a:extLst>
          </p:cNvPr>
          <p:cNvPicPr>
            <a:picLocks noChangeAspect="1"/>
          </p:cNvPicPr>
          <p:nvPr/>
        </p:nvPicPr>
        <p:blipFill>
          <a:blip r:embed="rId4"/>
          <a:stretch>
            <a:fillRect/>
          </a:stretch>
        </p:blipFill>
        <p:spPr>
          <a:xfrm>
            <a:off x="9616292" y="365125"/>
            <a:ext cx="2110282" cy="1104099"/>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0" name="Picture 9">
            <a:extLst>
              <a:ext uri="{FF2B5EF4-FFF2-40B4-BE49-F238E27FC236}">
                <a16:creationId xmlns:a16="http://schemas.microsoft.com/office/drawing/2014/main" id="{AD74F042-5F00-49DF-9F0D-53F7A38D0835}"/>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5B397491-7D99-437B-9381-FF190E88EC89}"/>
              </a:ext>
            </a:extLst>
          </p:cNvPr>
          <p:cNvPicPr>
            <a:picLocks noChangeAspect="1"/>
          </p:cNvPicPr>
          <p:nvPr/>
        </p:nvPicPr>
        <p:blipFill>
          <a:blip r:embed="rId5"/>
          <a:stretch>
            <a:fillRect/>
          </a:stretch>
        </p:blipFill>
        <p:spPr>
          <a:xfrm>
            <a:off x="2795587" y="1542271"/>
            <a:ext cx="6600825" cy="4562475"/>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EBF83F44-E396-42E3-A446-874321B4D5B7}"/>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B5BA0F09-ED62-45C4-852F-8D4D57BC2947}"/>
              </a:ext>
            </a:extLst>
          </p:cNvPr>
          <p:cNvPicPr>
            <a:picLocks noChangeAspect="1"/>
          </p:cNvPicPr>
          <p:nvPr/>
        </p:nvPicPr>
        <p:blipFill>
          <a:blip r:embed="rId5"/>
          <a:stretch>
            <a:fillRect/>
          </a:stretch>
        </p:blipFill>
        <p:spPr>
          <a:xfrm>
            <a:off x="2819400" y="1542271"/>
            <a:ext cx="6553200" cy="4562475"/>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Addition Revision. You have worked hard on this before half term. I would like you to see how quickly you can fill in this addition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BACF7272-1A2F-4896-99C4-5DF6388F734F}"/>
              </a:ext>
            </a:extLst>
          </p:cNvPr>
          <p:cNvPicPr>
            <a:picLocks noChangeAspect="1"/>
          </p:cNvPicPr>
          <p:nvPr/>
        </p:nvPicPr>
        <p:blipFill>
          <a:blip r:embed="rId4"/>
          <a:stretch>
            <a:fillRect/>
          </a:stretch>
        </p:blipFill>
        <p:spPr>
          <a:xfrm>
            <a:off x="4036002" y="3656832"/>
            <a:ext cx="3676650" cy="2571750"/>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56856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fontScale="92500" lnSpcReduction="10000"/>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GB" sz="3000" dirty="0">
                <a:latin typeface="Comic Sans MS" panose="030F0702030302020204" pitchFamily="66" charset="0"/>
                <a:hlinkClick r:id="rId2"/>
              </a:rPr>
              <a:t>https://vimeo.com/497920660</a:t>
            </a:r>
            <a:r>
              <a:rPr lang="en-GB" sz="3000" dirty="0">
                <a:latin typeface="Comic Sans MS" panose="030F0702030302020204" pitchFamily="66" charset="0"/>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Once you have watched the video you are then ready to have a go at the worksheet.</a:t>
            </a: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Please can you write your answers in your blue maths book.</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2DF00A4E-30B7-4AC1-B8EA-BD89A4D5BA5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989351" y="398402"/>
            <a:ext cx="10673259" cy="5891033"/>
          </a:xfrm>
        </p:spPr>
        <p:txBody>
          <a:bodyPr>
            <a:no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tomorrow.</a:t>
            </a: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afternoon I would like you to</a:t>
            </a:r>
          </a:p>
          <a:p>
            <a:pPr marL="0" indent="0">
              <a:buNone/>
            </a:pPr>
            <a:r>
              <a:rPr lang="en-GB" dirty="0">
                <a:latin typeface="Comic Sans MS" panose="030F0702030302020204" pitchFamily="66" charset="0"/>
              </a:rPr>
              <a:t>complete the R.E session, find the</a:t>
            </a:r>
          </a:p>
          <a:p>
            <a:pPr marL="0" indent="0">
              <a:buNone/>
            </a:pPr>
            <a:r>
              <a:rPr lang="en-GB" dirty="0">
                <a:latin typeface="Comic Sans MS" panose="030F0702030302020204" pitchFamily="66" charset="0"/>
              </a:rPr>
              <a:t>Power Point in the files. Then follow </a:t>
            </a:r>
          </a:p>
          <a:p>
            <a:pPr marL="0" indent="0">
              <a:buNone/>
            </a:pPr>
            <a:r>
              <a:rPr lang="en-GB" dirty="0">
                <a:latin typeface="Comic Sans MS" panose="030F0702030302020204" pitchFamily="66" charset="0"/>
              </a:rPr>
              <a:t>the link for music (also in files) but </a:t>
            </a:r>
          </a:p>
          <a:p>
            <a:pPr marL="0" indent="0">
              <a:buNone/>
            </a:pPr>
            <a:r>
              <a:rPr lang="en-GB" dirty="0">
                <a:latin typeface="Comic Sans MS" panose="030F0702030302020204" pitchFamily="66" charset="0"/>
              </a:rPr>
              <a:t>enjoy your lunch first.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243941"/>
            <a:ext cx="6223907" cy="2671950"/>
          </a:xfrm>
          <a:prstGeom prst="wedgeRoundRectCallout">
            <a:avLst>
              <a:gd name="adj1" fmla="val 67667"/>
              <a:gd name="adj2" fmla="val 68666"/>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593C840-7DEA-48AD-8F4D-F694ACA7566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2F91FDEF-2F33-4879-86CF-DFEDFF41C7E4}"/>
              </a:ext>
            </a:extLst>
          </p:cNvPr>
          <p:cNvPicPr>
            <a:picLocks noChangeAspect="1"/>
          </p:cNvPicPr>
          <p:nvPr/>
        </p:nvPicPr>
        <p:blipFill>
          <a:blip r:embed="rId6"/>
          <a:stretch>
            <a:fillRect/>
          </a:stretch>
        </p:blipFill>
        <p:spPr>
          <a:xfrm>
            <a:off x="3477491" y="398402"/>
            <a:ext cx="4493141" cy="963251"/>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Rev Julie</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fontScale="92500" lnSpcReduction="10000"/>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a:t>
            </a:r>
          </a:p>
          <a:p>
            <a:pPr marL="0" indent="0">
              <a:buNone/>
            </a:pPr>
            <a:r>
              <a:rPr lang="en-US" sz="3200" dirty="0">
                <a:latin typeface="Comic Sans MS" panose="030F0702030302020204" pitchFamily="66" charset="0"/>
              </a:rPr>
              <a:t>If your child would like to find out some more about St David’s Day then follow the link below.</a:t>
            </a:r>
          </a:p>
          <a:p>
            <a:pPr marL="0" indent="0">
              <a:buNone/>
            </a:pPr>
            <a:r>
              <a:rPr lang="en-GB" sz="2400" dirty="0">
                <a:latin typeface="Comic Sans MS" panose="030F0702030302020204" pitchFamily="66" charset="0"/>
                <a:hlinkClick r:id="rId2"/>
              </a:rPr>
              <a:t>https://www.bbc.co.uk/cbeebies/watch/lets-celebrate-st-davids-day</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endParaRPr lang="en-US" sz="3200" dirty="0">
              <a:solidFill>
                <a:srgbClr val="FF0000"/>
              </a:solidFill>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3"/>
              </a:rPr>
              <a:t>teacher@kingslandengland.hereford.sch.uk</a:t>
            </a:r>
            <a:endParaRPr lang="en-US" sz="3200"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CAAD19AC-2190-42C4-8023-BDE80CE6D053}"/>
              </a:ext>
            </a:extLst>
          </p:cNvPr>
          <p:cNvPicPr>
            <a:picLocks noChangeAspect="1"/>
          </p:cNvPicPr>
          <p:nvPr/>
        </p:nvPicPr>
        <p:blipFill>
          <a:blip r:embed="rId4"/>
          <a:stretch>
            <a:fillRect/>
          </a:stretch>
        </p:blipFill>
        <p:spPr>
          <a:xfrm>
            <a:off x="4100946" y="3190152"/>
            <a:ext cx="3011632" cy="1667598"/>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3071</TotalTime>
  <Words>897</Words>
  <Application>Microsoft Office PowerPoint</Application>
  <PresentationFormat>Widescreen</PresentationFormat>
  <Paragraphs>151</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Times New Roman</vt:lpstr>
      <vt:lpstr>Office Theme</vt:lpstr>
      <vt:lpstr>PowerPoint Presentation</vt:lpstr>
      <vt:lpstr>Monday 1st March 2021</vt:lpstr>
      <vt:lpstr>             RWI     Each day for RWI you will need:                  Rainbow Group                       Sunshine Group                   Puppets                                      Jim’s House                   book                                           book                                        ‘Weekly Writing sheet’ RWI (from                         your pack)                     Could you please download the relevant book for your child as we will continue to read it throughout the week.                       </vt:lpstr>
      <vt:lpstr>                            Rainbow Group  Our new sound for this week:                                   oi – spoil the boy   </vt:lpstr>
      <vt:lpstr>          Sunshine Group   Our new sound for this week:                              oa – goat in a boat</vt:lpstr>
      <vt:lpstr>Our Structure for RWI</vt:lpstr>
      <vt:lpstr>Our Structure for RWI</vt:lpstr>
      <vt:lpstr>Our Structure for RWI</vt:lpstr>
      <vt:lpstr>Our Structure for RWI</vt:lpstr>
      <vt:lpstr>Our Structure for RWI</vt:lpstr>
      <vt:lpstr>          Rainbow Group Today’s Hold a Sentence is:    A string puppet is fun.</vt:lpstr>
      <vt:lpstr>Our Structure for RWI  Now you are ready to write the Hold a Sentence down on your paper.</vt:lpstr>
      <vt:lpstr>           Time to check                      Rainbow Group  A string puppet is fun.</vt:lpstr>
      <vt:lpstr>        Stick your sheet in the front of your purple book.     Thank you for working hard.                                         Now have a break and a snack.  </vt:lpstr>
      <vt:lpstr>                          White Rose Maths</vt:lpstr>
      <vt:lpstr>                          White Rose Maths</vt:lpstr>
      <vt:lpstr>                          White Rose Maths</vt:lpstr>
      <vt:lpstr>                          White Rose Maths</vt:lpstr>
      <vt:lpstr>                      White Rose Maths  </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137</cp:revision>
  <dcterms:created xsi:type="dcterms:W3CDTF">2021-01-05T21:58:22Z</dcterms:created>
  <dcterms:modified xsi:type="dcterms:W3CDTF">2021-02-28T19:04:59Z</dcterms:modified>
</cp:coreProperties>
</file>