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0" r:id="rId2"/>
    <p:sldId id="312" r:id="rId3"/>
    <p:sldId id="311" r:id="rId4"/>
    <p:sldId id="268" r:id="rId5"/>
    <p:sldId id="293" r:id="rId6"/>
    <p:sldId id="257" r:id="rId7"/>
    <p:sldId id="270" r:id="rId8"/>
    <p:sldId id="281" r:id="rId9"/>
    <p:sldId id="287" r:id="rId10"/>
    <p:sldId id="286" r:id="rId11"/>
    <p:sldId id="289" r:id="rId12"/>
    <p:sldId id="263" r:id="rId13"/>
    <p:sldId id="264" r:id="rId14"/>
    <p:sldId id="308" r:id="rId15"/>
    <p:sldId id="313" r:id="rId16"/>
    <p:sldId id="298" r:id="rId17"/>
    <p:sldId id="265" r:id="rId18"/>
    <p:sldId id="314" r:id="rId19"/>
    <p:sldId id="296" r:id="rId20"/>
    <p:sldId id="267"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3/3/2021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3/3/2021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3/3/2021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3/3/2021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3/3/2021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3/3/2021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3/3/2021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3/3/2021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3/3/2021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3/3/2021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3/3/2021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3/3/2021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junior1.cumbresblogs.com/2014/02/25/welcome-to-junior-1-2/" TargetMode="External"/><Relationship Id="rId7" Type="http://schemas.openxmlformats.org/officeDocument/2006/relationships/hyperlink" Target="http://www.pngall.com/sunshine-png" TargetMode="External"/><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hyperlink" Target="https://pixabay.com/en/rainbow-default-colors-948520/" TargetMode="Externa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3.png"/><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6.xml"/><Relationship Id="rId4" Type="http://schemas.openxmlformats.org/officeDocument/2006/relationships/hyperlink" Target="http://www.pngall.com/sunshine-pn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neophilosophical.blogspot.com/2013/01/an-ethical-solution-to-terminal-problem.html" TargetMode="External"/><Relationship Id="rId2" Type="http://schemas.openxmlformats.org/officeDocument/2006/relationships/image" Target="../media/image12.jp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s://creativecommons.org/licenses/by/3.0/"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hyperlink" Target="https://pixabay.com/en/rainbow-default-colors-948520/"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hyperlink" Target="http://www.pngall.com/sunshine-png"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7"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vimeo.com/507969952" TargetMode="Externa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16.png"/><Relationship Id="rId4" Type="http://schemas.openxmlformats.org/officeDocument/2006/relationships/hyperlink" Target="https://en.wikipedia.org/wiki/File:Operators_(maths)_linear.svg"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3.jpg"/><Relationship Id="rId1" Type="http://schemas.openxmlformats.org/officeDocument/2006/relationships/slideLayout" Target="../slideLayouts/slideLayout2.xml"/><Relationship Id="rId5" Type="http://schemas.openxmlformats.org/officeDocument/2006/relationships/hyperlink" Target="https://pixabay.com/illustrations/smile-smiley-wink-ok-correctly-2352472/" TargetMode="External"/><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hyperlink" Target="http://www.writerightwords.com/worship-is-a-posture/"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endParaRPr lang="en-US" dirty="0">
              <a:solidFill>
                <a:srgbClr val="FF0000"/>
              </a:solidFill>
              <a:latin typeface="Comic Sans MS" panose="030F0702030302020204" pitchFamily="66" charset="0"/>
            </a:endParaRPr>
          </a:p>
        </p:txBody>
      </p:sp>
      <p:pic>
        <p:nvPicPr>
          <p:cNvPr id="13" name="Content Placeholder 12">
            <a:extLst>
              <a:ext uri="{FF2B5EF4-FFF2-40B4-BE49-F238E27FC236}">
                <a16:creationId xmlns:a16="http://schemas.microsoft.com/office/drawing/2014/main" id="{9FF92A1D-50B2-488D-939B-24A4CB82ABF8}"/>
              </a:ext>
            </a:extLst>
          </p:cNvPr>
          <p:cNvPicPr>
            <a:picLocks noGrp="1" noChangeAspect="1"/>
          </p:cNvPicPr>
          <p:nvPr>
            <p:ph idx="1"/>
          </p:nvPr>
        </p:nvPicPr>
        <p:blipFill>
          <a:blip r:embed="rId2"/>
          <a:stretch>
            <a:fillRect/>
          </a:stretch>
        </p:blipFill>
        <p:spPr>
          <a:xfrm>
            <a:off x="3335770" y="365125"/>
            <a:ext cx="5254048" cy="6241172"/>
          </a:xfrm>
          <a:prstGeom prst="rect">
            <a:avLst/>
          </a:prstGeom>
        </p:spPr>
      </p:pic>
    </p:spTree>
    <p:extLst>
      <p:ext uri="{BB962C8B-B14F-4D97-AF65-F5344CB8AC3E}">
        <p14:creationId xmlns:p14="http://schemas.microsoft.com/office/powerpoint/2010/main" val="22215504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Thursday 4</a:t>
            </a:r>
            <a:r>
              <a:rPr lang="en-GB" baseline="30000" dirty="0">
                <a:solidFill>
                  <a:srgbClr val="FF0000"/>
                </a:solidFill>
                <a:latin typeface="Comic Sans MS" panose="030F0702030302020204" pitchFamily="66" charset="0"/>
              </a:rPr>
              <a:t>th</a:t>
            </a:r>
            <a:r>
              <a:rPr lang="en-GB" dirty="0">
                <a:solidFill>
                  <a:srgbClr val="FF0000"/>
                </a:solidFill>
                <a:latin typeface="Comic Sans MS" panose="030F0702030302020204" pitchFamily="66" charset="0"/>
              </a:rPr>
              <a:t> March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554182" y="1514148"/>
            <a:ext cx="11430000" cy="2339885"/>
          </a:xfrm>
        </p:spPr>
        <p:txBody>
          <a:bodyPr>
            <a:noAutofit/>
          </a:bodyPr>
          <a:lstStyle/>
          <a:p>
            <a:pPr marL="0" indent="0">
              <a:buNone/>
            </a:pPr>
            <a:endParaRPr lang="en-GB" sz="2400" i="1" dirty="0">
              <a:solidFill>
                <a:srgbClr val="FFC000"/>
              </a:solidFill>
              <a:latin typeface="Comic Sans MS" panose="030F0702030302020204" pitchFamily="66" charset="0"/>
            </a:endParaRPr>
          </a:p>
          <a:p>
            <a:pPr marL="0" indent="0">
              <a:buNone/>
            </a:pPr>
            <a:r>
              <a:rPr lang="en-GB" sz="2400" i="1" dirty="0">
                <a:solidFill>
                  <a:srgbClr val="FFC000"/>
                </a:solidFill>
                <a:latin typeface="Comic Sans MS" panose="030F0702030302020204" pitchFamily="66" charset="0"/>
              </a:rPr>
              <a:t>For RWI you will need to be able to see a copy of the words for the Spelling Quiz. For maths you need to be able to see a copy of the subtraction grid and the measuring sheet.</a:t>
            </a:r>
            <a:endParaRPr lang="en-US" i="1" dirty="0">
              <a:solidFill>
                <a:srgbClr val="FFC000"/>
              </a:solidFill>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612045355"/>
              </p:ext>
            </p:extLst>
          </p:nvPr>
        </p:nvGraphicFramePr>
        <p:xfrm>
          <a:off x="838200" y="4046513"/>
          <a:ext cx="10245439" cy="2105891"/>
        </p:xfrm>
        <a:graphic>
          <a:graphicData uri="http://schemas.openxmlformats.org/drawingml/2006/table">
            <a:tbl>
              <a:tblPr firstRow="1" bandRow="1">
                <a:tableStyleId>{5C22544A-7EE6-4342-B048-85BDC9FD1C3A}</a:tableStyleId>
              </a:tblPr>
              <a:tblGrid>
                <a:gridCol w="853787">
                  <a:extLst>
                    <a:ext uri="{9D8B030D-6E8A-4147-A177-3AD203B41FA5}">
                      <a16:colId xmlns:a16="http://schemas.microsoft.com/office/drawing/2014/main" val="1057356747"/>
                    </a:ext>
                  </a:extLst>
                </a:gridCol>
                <a:gridCol w="1425286">
                  <a:extLst>
                    <a:ext uri="{9D8B030D-6E8A-4147-A177-3AD203B41FA5}">
                      <a16:colId xmlns:a16="http://schemas.microsoft.com/office/drawing/2014/main" val="2036603641"/>
                    </a:ext>
                  </a:extLst>
                </a:gridCol>
                <a:gridCol w="1518377">
                  <a:extLst>
                    <a:ext uri="{9D8B030D-6E8A-4147-A177-3AD203B41FA5}">
                      <a16:colId xmlns:a16="http://schemas.microsoft.com/office/drawing/2014/main" val="3670510117"/>
                    </a:ext>
                  </a:extLst>
                </a:gridCol>
                <a:gridCol w="298518">
                  <a:extLst>
                    <a:ext uri="{9D8B030D-6E8A-4147-A177-3AD203B41FA5}">
                      <a16:colId xmlns:a16="http://schemas.microsoft.com/office/drawing/2014/main" val="853626756"/>
                    </a:ext>
                  </a:extLst>
                </a:gridCol>
                <a:gridCol w="2340383">
                  <a:extLst>
                    <a:ext uri="{9D8B030D-6E8A-4147-A177-3AD203B41FA5}">
                      <a16:colId xmlns:a16="http://schemas.microsoft.com/office/drawing/2014/main" val="1405776208"/>
                    </a:ext>
                  </a:extLst>
                </a:gridCol>
                <a:gridCol w="322399">
                  <a:extLst>
                    <a:ext uri="{9D8B030D-6E8A-4147-A177-3AD203B41FA5}">
                      <a16:colId xmlns:a16="http://schemas.microsoft.com/office/drawing/2014/main" val="3688789344"/>
                    </a:ext>
                  </a:extLst>
                </a:gridCol>
                <a:gridCol w="1623939">
                  <a:extLst>
                    <a:ext uri="{9D8B030D-6E8A-4147-A177-3AD203B41FA5}">
                      <a16:colId xmlns:a16="http://schemas.microsoft.com/office/drawing/2014/main" val="1246538563"/>
                    </a:ext>
                  </a:extLst>
                </a:gridCol>
                <a:gridCol w="859732">
                  <a:extLst>
                    <a:ext uri="{9D8B030D-6E8A-4147-A177-3AD203B41FA5}">
                      <a16:colId xmlns:a16="http://schemas.microsoft.com/office/drawing/2014/main" val="1958461331"/>
                    </a:ext>
                  </a:extLst>
                </a:gridCol>
                <a:gridCol w="1003018">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346075"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spelling quiz</a:t>
                      </a: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290513" algn="l"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spelling quiz</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Puppets</a:t>
                      </a: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000" dirty="0">
                          <a:solidFill>
                            <a:srgbClr val="FFC000"/>
                          </a:solidFill>
                          <a:effectLst/>
                          <a:latin typeface="Comic Sans MS" panose="030F0702030302020204" pitchFamily="66" charset="0"/>
                          <a:ea typeface="Calibri" panose="020F0502020204030204" pitchFamily="34" charset="0"/>
                          <a:cs typeface="Times New Roman" panose="02020603050405020304" pitchFamily="18" charset="0"/>
                        </a:rPr>
                        <a:t>Jim’s House</a:t>
                      </a:r>
                      <a:endParaRPr lang="en-US" sz="1000"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-Build a Sentence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GB" sz="8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endParaRPr lang="en-GB" sz="8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Measure Length Activity</a:t>
                      </a:r>
                    </a:p>
                    <a:p>
                      <a:pPr marL="0" marR="0" algn="ctr">
                        <a:lnSpc>
                          <a:spcPct val="107000"/>
                        </a:lnSpc>
                        <a:spcBef>
                          <a:spcPts val="0"/>
                        </a:spcBef>
                        <a:spcAft>
                          <a:spcPts val="800"/>
                        </a:spcAft>
                      </a:pPr>
                      <a:r>
                        <a:rPr lang="en-US" sz="8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https://vimeo.com/507969952</a:t>
                      </a:r>
                    </a:p>
                    <a:p>
                      <a:pPr marL="0" marR="0" algn="ctr">
                        <a:lnSpc>
                          <a:spcPct val="107000"/>
                        </a:lnSpc>
                        <a:spcBef>
                          <a:spcPts val="0"/>
                        </a:spcBef>
                        <a:spcAft>
                          <a:spcPts val="800"/>
                        </a:spcAft>
                      </a:pPr>
                      <a:r>
                        <a:rPr lang="en-US" sz="8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practical</a:t>
                      </a:r>
                    </a:p>
                    <a:p>
                      <a:pPr marL="0" marR="0" algn="ctr">
                        <a:lnSpc>
                          <a:spcPct val="107000"/>
                        </a:lnSpc>
                        <a:spcBef>
                          <a:spcPts val="0"/>
                        </a:spcBef>
                        <a:spcAft>
                          <a:spcPts val="800"/>
                        </a:spcAft>
                      </a:pPr>
                      <a:endParaRPr lang="en-GB" sz="8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endParaRPr lang="en-US" sz="8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World Book Day Challenge</a:t>
                      </a:r>
                      <a:endParaRPr lang="en-US" sz="1000" b="0"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Mark Harrington</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820535" y="4841496"/>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1863358" y="5284244"/>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3288134" y="4832068"/>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3288134" y="5099459"/>
            <a:ext cx="180975" cy="184785"/>
          </a:xfrm>
          <a:prstGeom prst="rect">
            <a:avLst/>
          </a:prstGeom>
        </p:spPr>
      </p:pic>
    </p:spTree>
    <p:extLst>
      <p:ext uri="{BB962C8B-B14F-4D97-AF65-F5344CB8AC3E}">
        <p14:creationId xmlns:p14="http://schemas.microsoft.com/office/powerpoint/2010/main" val="42137750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727365" y="1145889"/>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Each day for RWI 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dirty="0">
                <a:latin typeface="Comic Sans MS" panose="030F0702030302020204" pitchFamily="66" charset="0"/>
              </a:rPr>
              <a:t>                  Puppets                                      Jim’s House</a:t>
            </a:r>
            <a:br>
              <a:rPr lang="en-GB" sz="3200" dirty="0">
                <a:latin typeface="Comic Sans MS" panose="030F0702030302020204" pitchFamily="66" charset="0"/>
              </a:rPr>
            </a:br>
            <a:r>
              <a:rPr lang="en-GB" sz="3200" dirty="0">
                <a:latin typeface="Comic Sans MS" panose="030F0702030302020204" pitchFamily="66" charset="0"/>
              </a:rPr>
              <a:t>                  book                                           book</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1096077" y="4691348"/>
            <a:ext cx="2126672" cy="1381778"/>
          </a:xfrm>
          <a:prstGeom prst="rect">
            <a:avLst/>
          </a:prstGeom>
        </p:spPr>
      </p:pic>
      <p:pic>
        <p:nvPicPr>
          <p:cNvPr id="3" name="Picture 2">
            <a:extLst>
              <a:ext uri="{FF2B5EF4-FFF2-40B4-BE49-F238E27FC236}">
                <a16:creationId xmlns:a16="http://schemas.microsoft.com/office/drawing/2014/main" id="{992229A3-336F-4D71-AB85-2DD296573963}"/>
              </a:ext>
            </a:extLst>
          </p:cNvPr>
          <p:cNvPicPr>
            <a:picLocks noChangeAspect="1"/>
          </p:cNvPicPr>
          <p:nvPr/>
        </p:nvPicPr>
        <p:blipFill>
          <a:blip r:embed="rId4"/>
          <a:stretch>
            <a:fillRect/>
          </a:stretch>
        </p:blipFill>
        <p:spPr>
          <a:xfrm>
            <a:off x="5985165" y="2690797"/>
            <a:ext cx="1967345" cy="1485786"/>
          </a:xfrm>
          <a:prstGeom prst="rect">
            <a:avLst/>
          </a:prstGeom>
        </p:spPr>
      </p:pic>
      <p:pic>
        <p:nvPicPr>
          <p:cNvPr id="6" name="Picture 5">
            <a:extLst>
              <a:ext uri="{FF2B5EF4-FFF2-40B4-BE49-F238E27FC236}">
                <a16:creationId xmlns:a16="http://schemas.microsoft.com/office/drawing/2014/main" id="{CF333726-8D64-42FB-91E1-7ACF86401461}"/>
              </a:ext>
            </a:extLst>
          </p:cNvPr>
          <p:cNvPicPr>
            <a:picLocks noChangeAspect="1"/>
          </p:cNvPicPr>
          <p:nvPr/>
        </p:nvPicPr>
        <p:blipFill>
          <a:blip r:embed="rId5"/>
          <a:stretch>
            <a:fillRect/>
          </a:stretch>
        </p:blipFill>
        <p:spPr>
          <a:xfrm>
            <a:off x="838201" y="2690797"/>
            <a:ext cx="1900400" cy="1476406"/>
          </a:xfrm>
          <a:prstGeom prst="rect">
            <a:avLst/>
          </a:prstGeom>
        </p:spPr>
      </p:pic>
    </p:spTree>
    <p:extLst>
      <p:ext uri="{BB962C8B-B14F-4D97-AF65-F5344CB8AC3E}">
        <p14:creationId xmlns:p14="http://schemas.microsoft.com/office/powerpoint/2010/main" val="9305615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2154905" y="1057042"/>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6000" dirty="0">
                <a:solidFill>
                  <a:srgbClr val="C00000"/>
                </a:solidFill>
                <a:latin typeface="Comic Sans MS" panose="030F0702030302020204" pitchFamily="66" charset="0"/>
              </a:rPr>
              <a:t>oi – spoil the boy</a:t>
            </a:r>
            <a:endParaRPr lang="en-US" sz="4000" u="sng" dirty="0">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573880" y="753035"/>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1357745" y="3364344"/>
            <a:ext cx="9045892" cy="2554545"/>
          </a:xfrm>
          <a:prstGeom prst="rect">
            <a:avLst/>
          </a:prstGeom>
          <a:noFill/>
        </p:spPr>
        <p:txBody>
          <a:bodyPr wrap="square" rtlCol="0">
            <a:spAutoFit/>
          </a:bodyPr>
          <a:lstStyle/>
          <a:p>
            <a:r>
              <a:rPr lang="en-GB" sz="3200" dirty="0">
                <a:latin typeface="Comic Sans MS" panose="030F0702030302020204" pitchFamily="66" charset="0"/>
              </a:rPr>
              <a:t>Today we are going to start our phonic session by reading  through the graphemes and green words and then we read the book. After that, it will be our </a:t>
            </a:r>
            <a:r>
              <a:rPr lang="en-GB" sz="3200" u="sng" dirty="0">
                <a:solidFill>
                  <a:srgbClr val="FF0000"/>
                </a:solidFill>
                <a:latin typeface="Comic Sans MS" panose="030F0702030302020204" pitchFamily="66" charset="0"/>
              </a:rPr>
              <a:t>Spelling Quiz</a:t>
            </a:r>
            <a:r>
              <a:rPr lang="en-GB" sz="3200" dirty="0">
                <a:latin typeface="Comic Sans MS" panose="030F0702030302020204" pitchFamily="66" charset="0"/>
              </a:rPr>
              <a:t>. The words for the quiz are in Thursday’s file.</a:t>
            </a:r>
            <a:endParaRPr lang="en-US" sz="3200" dirty="0">
              <a:latin typeface="Comic Sans MS" panose="030F0702030302020204" pitchFamily="66" charset="0"/>
            </a:endParaRPr>
          </a:p>
        </p:txBody>
      </p:sp>
    </p:spTree>
    <p:extLst>
      <p:ext uri="{BB962C8B-B14F-4D97-AF65-F5344CB8AC3E}">
        <p14:creationId xmlns:p14="http://schemas.microsoft.com/office/powerpoint/2010/main" val="1052743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676400" y="1130117"/>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6700" dirty="0" err="1">
                <a:solidFill>
                  <a:srgbClr val="C00000"/>
                </a:solidFill>
                <a:latin typeface="Comic Sans MS" panose="030F0702030302020204" pitchFamily="66" charset="0"/>
              </a:rPr>
              <a:t>oa</a:t>
            </a:r>
            <a:r>
              <a:rPr lang="en-GB" sz="6700" dirty="0">
                <a:solidFill>
                  <a:srgbClr val="C00000"/>
                </a:solidFill>
                <a:latin typeface="Comic Sans MS" panose="030F0702030302020204" pitchFamily="66" charset="0"/>
              </a:rPr>
              <a:t> – goat in a boat</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1316181" y="3246413"/>
            <a:ext cx="9033163" cy="2554545"/>
          </a:xfrm>
          <a:prstGeom prst="rect">
            <a:avLst/>
          </a:prstGeom>
          <a:noFill/>
        </p:spPr>
        <p:txBody>
          <a:bodyPr wrap="square" rtlCol="0">
            <a:spAutoFit/>
          </a:bodyPr>
          <a:lstStyle/>
          <a:p>
            <a:r>
              <a:rPr lang="en-GB" sz="3200" dirty="0">
                <a:latin typeface="Comic Sans MS" panose="030F0702030302020204" pitchFamily="66" charset="0"/>
              </a:rPr>
              <a:t>Today we are going to start our phonic session by reading  through the graphemes and green words and then we read the book. After that, it will be our </a:t>
            </a:r>
            <a:r>
              <a:rPr lang="en-GB" sz="3200" u="sng" dirty="0">
                <a:solidFill>
                  <a:srgbClr val="FF0000"/>
                </a:solidFill>
                <a:latin typeface="Comic Sans MS" panose="030F0702030302020204" pitchFamily="66" charset="0"/>
              </a:rPr>
              <a:t>Spelling Quiz</a:t>
            </a:r>
            <a:r>
              <a:rPr lang="en-GB" sz="3200" dirty="0">
                <a:latin typeface="Comic Sans MS" panose="030F0702030302020204" pitchFamily="66" charset="0"/>
              </a:rPr>
              <a:t>. The words for the quiz are in Thursday’s file.</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971634" y="753035"/>
            <a:ext cx="1069124" cy="1033753"/>
          </a:xfrm>
          <a:prstGeom prst="rect">
            <a:avLst/>
          </a:prstGeom>
        </p:spPr>
      </p:pic>
    </p:spTree>
    <p:extLst>
      <p:ext uri="{BB962C8B-B14F-4D97-AF65-F5344CB8AC3E}">
        <p14:creationId xmlns:p14="http://schemas.microsoft.com/office/powerpoint/2010/main" val="26191221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 as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97877" y="1800738"/>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4406299"/>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 </a:t>
            </a:r>
            <a:r>
              <a:rPr lang="en-GB" sz="3200" u="sng" dirty="0">
                <a:solidFill>
                  <a:srgbClr val="FF0000"/>
                </a:solidFill>
                <a:latin typeface="Comic Sans MS" panose="030F0702030302020204" pitchFamily="66" charset="0"/>
              </a:rPr>
              <a:t>Speed Words </a:t>
            </a:r>
            <a:r>
              <a:rPr lang="en-GB" sz="3200" dirty="0">
                <a:solidFill>
                  <a:srgbClr val="FF0000"/>
                </a:solidFill>
                <a:latin typeface="Comic Sans MS" panose="030F0702030302020204" pitchFamily="66" charset="0"/>
              </a:rPr>
              <a:t>(on page 15 of your book) to an adult.</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88716" y="4669449"/>
            <a:ext cx="1322950" cy="1699202"/>
          </a:xfrm>
        </p:spPr>
      </p:pic>
      <p:pic>
        <p:nvPicPr>
          <p:cNvPr id="3" name="Picture 2">
            <a:extLst>
              <a:ext uri="{FF2B5EF4-FFF2-40B4-BE49-F238E27FC236}">
                <a16:creationId xmlns:a16="http://schemas.microsoft.com/office/drawing/2014/main" id="{2FE01BC8-BF34-4A92-B80A-9F4A9DAC27CF}"/>
              </a:ext>
            </a:extLst>
          </p:cNvPr>
          <p:cNvPicPr>
            <a:picLocks noChangeAspect="1"/>
          </p:cNvPicPr>
          <p:nvPr/>
        </p:nvPicPr>
        <p:blipFill>
          <a:blip r:embed="rId5"/>
          <a:stretch>
            <a:fillRect/>
          </a:stretch>
        </p:blipFill>
        <p:spPr>
          <a:xfrm>
            <a:off x="2405413" y="2083048"/>
            <a:ext cx="1798476" cy="2158171"/>
          </a:xfrm>
          <a:prstGeom prst="rect">
            <a:avLst/>
          </a:prstGeom>
        </p:spPr>
      </p:pic>
    </p:spTree>
    <p:extLst>
      <p:ext uri="{BB962C8B-B14F-4D97-AF65-F5344CB8AC3E}">
        <p14:creationId xmlns:p14="http://schemas.microsoft.com/office/powerpoint/2010/main" val="21287517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solidFill>
                  <a:prstClr val="black"/>
                </a:solidFill>
                <a:latin typeface="Comic Sans MS" panose="030F0702030302020204" pitchFamily="66" charset="0"/>
              </a:rPr>
              <a:t>Continue with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808326" y="2644170"/>
            <a:ext cx="6541744" cy="3046988"/>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read the speed sounds and Speed Words you are ready to read the book to an adult. Remember to think about your expression to make it interesting to listen to. </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54820" y="4349114"/>
            <a:ext cx="1322950" cy="1699202"/>
          </a:xfrm>
        </p:spPr>
      </p:pic>
    </p:spTree>
    <p:extLst>
      <p:ext uri="{BB962C8B-B14F-4D97-AF65-F5344CB8AC3E}">
        <p14:creationId xmlns:p14="http://schemas.microsoft.com/office/powerpoint/2010/main" val="33848552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0786151-D825-454B-A5AC-839D7CCAE1D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727673" y="4807527"/>
            <a:ext cx="2316688" cy="1831707"/>
          </a:xfrm>
          <a:prstGeom prst="rect">
            <a:avLst/>
          </a:prstGeom>
        </p:spPr>
      </p:pic>
      <p:sp>
        <p:nvSpPr>
          <p:cNvPr id="7" name="TextBox 6">
            <a:extLst>
              <a:ext uri="{FF2B5EF4-FFF2-40B4-BE49-F238E27FC236}">
                <a16:creationId xmlns:a16="http://schemas.microsoft.com/office/drawing/2014/main" id="{2F427CBB-2E9E-415C-8C31-E640E9650B8F}"/>
              </a:ext>
            </a:extLst>
          </p:cNvPr>
          <p:cNvSpPr txBox="1"/>
          <p:nvPr/>
        </p:nvSpPr>
        <p:spPr>
          <a:xfrm>
            <a:off x="9196388" y="7094833"/>
            <a:ext cx="2695574" cy="369332"/>
          </a:xfrm>
          <a:prstGeom prst="rect">
            <a:avLst/>
          </a:prstGeom>
          <a:noFill/>
        </p:spPr>
        <p:txBody>
          <a:bodyPr wrap="square" rtlCol="0">
            <a:spAutoFit/>
          </a:bodyPr>
          <a:lstStyle/>
          <a:p>
            <a:r>
              <a:rPr lang="en-US" sz="900">
                <a:hlinkClick r:id="rId3" tooltip="http://neophilosophical.blogspot.com/2013/01/an-ethical-solution-to-terminal-problem.html"/>
              </a:rPr>
              <a:t>This Photo</a:t>
            </a:r>
            <a:r>
              <a:rPr lang="en-US" sz="900"/>
              <a:t> by Unknown Author is licensed under </a:t>
            </a:r>
            <a:r>
              <a:rPr lang="en-US" sz="900">
                <a:hlinkClick r:id="rId4" tooltip="https://creativecommons.org/licenses/by/3.0/"/>
              </a:rPr>
              <a:t>CC BY</a:t>
            </a:r>
            <a:endParaRPr lang="en-US" sz="900"/>
          </a:p>
        </p:txBody>
      </p:sp>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5"/>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18680" y="974773"/>
            <a:ext cx="10028526" cy="6001643"/>
          </a:xfrm>
          <a:prstGeom prst="rect">
            <a:avLst/>
          </a:prstGeom>
        </p:spPr>
        <p:txBody>
          <a:bodyPr wrap="square">
            <a:spAutoFit/>
          </a:bodyPr>
          <a:lstStyle/>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                 </a:t>
            </a:r>
            <a:r>
              <a:rPr lang="en-GB" sz="3200" u="sng" dirty="0">
                <a:solidFill>
                  <a:srgbClr val="FF0000"/>
                </a:solidFill>
                <a:latin typeface="Comic Sans MS" panose="030F0702030302020204" pitchFamily="66" charset="0"/>
              </a:rPr>
              <a:t>Build a Sentence</a:t>
            </a:r>
          </a:p>
          <a:p>
            <a:endParaRPr lang="en-GB" sz="3200" u="sng" dirty="0">
              <a:solidFill>
                <a:srgbClr val="FF0000"/>
              </a:solidFill>
              <a:latin typeface="Comic Sans MS" panose="030F0702030302020204" pitchFamily="66" charset="0"/>
            </a:endParaRPr>
          </a:p>
          <a:p>
            <a:r>
              <a:rPr lang="en-GB" sz="3200" dirty="0">
                <a:latin typeface="Comic Sans MS" panose="030F0702030302020204" pitchFamily="66" charset="0"/>
              </a:rPr>
              <a:t>The aim of this task is to help to build (improve) your vocabulary.</a:t>
            </a:r>
          </a:p>
          <a:p>
            <a:r>
              <a:rPr lang="en-GB" sz="3200" dirty="0">
                <a:latin typeface="Comic Sans MS" panose="030F0702030302020204" pitchFamily="66" charset="0"/>
              </a:rPr>
              <a:t>On the next slide there are some words that I would like you to discuss with your adult. Make sure you know what they mean, think of other words that mean the same (synonyms).</a:t>
            </a:r>
          </a:p>
          <a:p>
            <a:r>
              <a:rPr lang="en-GB" sz="3200" dirty="0">
                <a:latin typeface="Comic Sans MS" panose="030F0702030302020204" pitchFamily="66" charset="0"/>
              </a:rPr>
              <a:t>Now think of an exciting sentence for each of these words.</a:t>
            </a:r>
          </a:p>
          <a:p>
            <a:endParaRPr lang="en-GB" sz="3200" dirty="0">
              <a:latin typeface="Comic Sans MS" panose="030F0702030302020204" pitchFamily="66" charset="0"/>
            </a:endParaRPr>
          </a:p>
        </p:txBody>
      </p:sp>
    </p:spTree>
    <p:extLst>
      <p:ext uri="{BB962C8B-B14F-4D97-AF65-F5344CB8AC3E}">
        <p14:creationId xmlns:p14="http://schemas.microsoft.com/office/powerpoint/2010/main" val="32040749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842963" y="122770"/>
            <a:ext cx="10605655" cy="2103636"/>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Build a Sentence</a:t>
            </a:r>
            <a:br>
              <a:rPr lang="en-GB" sz="3600" u="sng" dirty="0">
                <a:latin typeface="Comic Sans MS" panose="030F0702030302020204" pitchFamily="66" charset="0"/>
              </a:rPr>
            </a:br>
            <a:br>
              <a:rPr lang="en-GB" sz="3600" u="sng" dirty="0">
                <a:latin typeface="Comic Sans MS" panose="030F0702030302020204" pitchFamily="66" charset="0"/>
              </a:rPr>
            </a:br>
            <a:br>
              <a:rPr lang="en-GB" sz="3600"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36220"/>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53800" y="474203"/>
            <a:ext cx="1276782" cy="702666"/>
          </a:xfrm>
          <a:prstGeom prst="rect">
            <a:avLst/>
          </a:prstGeom>
        </p:spPr>
      </p:pic>
      <p:sp>
        <p:nvSpPr>
          <p:cNvPr id="16" name="TextBox 15">
            <a:extLst>
              <a:ext uri="{FF2B5EF4-FFF2-40B4-BE49-F238E27FC236}">
                <a16:creationId xmlns:a16="http://schemas.microsoft.com/office/drawing/2014/main" id="{53B8D5E7-4B53-4349-9F89-D46F767848F2}"/>
              </a:ext>
            </a:extLst>
          </p:cNvPr>
          <p:cNvSpPr txBox="1"/>
          <p:nvPr/>
        </p:nvSpPr>
        <p:spPr>
          <a:xfrm>
            <a:off x="2652636" y="1369457"/>
            <a:ext cx="6222618" cy="646331"/>
          </a:xfrm>
          <a:prstGeom prst="rect">
            <a:avLst/>
          </a:prstGeom>
          <a:noFill/>
          <a:ln w="76200">
            <a:solidFill>
              <a:schemeClr val="accent3"/>
            </a:solidFill>
          </a:ln>
        </p:spPr>
        <p:txBody>
          <a:bodyPr wrap="square" rtlCol="0">
            <a:spAutoFit/>
          </a:bodyPr>
          <a:lstStyle/>
          <a:p>
            <a:r>
              <a:rPr lang="en-GB" sz="3600" dirty="0">
                <a:latin typeface="Comic Sans MS" panose="030F0702030302020204" pitchFamily="66" charset="0"/>
              </a:rPr>
              <a:t>fasten       join        brilliant</a:t>
            </a:r>
            <a:endParaRPr lang="en-US" sz="3600" dirty="0">
              <a:latin typeface="Comic Sans MS" panose="030F0702030302020204" pitchFamily="66" charset="0"/>
            </a:endParaRPr>
          </a:p>
        </p:txBody>
      </p:sp>
      <p:pic>
        <p:nvPicPr>
          <p:cNvPr id="3" name="Picture 2">
            <a:extLst>
              <a:ext uri="{FF2B5EF4-FFF2-40B4-BE49-F238E27FC236}">
                <a16:creationId xmlns:a16="http://schemas.microsoft.com/office/drawing/2014/main" id="{47EDFCD7-12E2-401D-BC75-A67F322DB98B}"/>
              </a:ext>
            </a:extLst>
          </p:cNvPr>
          <p:cNvPicPr>
            <a:picLocks noChangeAspect="1"/>
          </p:cNvPicPr>
          <p:nvPr/>
        </p:nvPicPr>
        <p:blipFill>
          <a:blip r:embed="rId5"/>
          <a:stretch>
            <a:fillRect/>
          </a:stretch>
        </p:blipFill>
        <p:spPr>
          <a:xfrm>
            <a:off x="177316" y="5953991"/>
            <a:ext cx="859611" cy="859611"/>
          </a:xfrm>
          <a:prstGeom prst="rect">
            <a:avLst/>
          </a:prstGeom>
        </p:spPr>
      </p:pic>
      <p:sp>
        <p:nvSpPr>
          <p:cNvPr id="4" name="TextBox 3">
            <a:extLst>
              <a:ext uri="{FF2B5EF4-FFF2-40B4-BE49-F238E27FC236}">
                <a16:creationId xmlns:a16="http://schemas.microsoft.com/office/drawing/2014/main" id="{56D224B1-A00C-411D-8F1E-E0048EE1E809}"/>
              </a:ext>
            </a:extLst>
          </p:cNvPr>
          <p:cNvSpPr txBox="1"/>
          <p:nvPr/>
        </p:nvSpPr>
        <p:spPr>
          <a:xfrm>
            <a:off x="429805" y="2015788"/>
            <a:ext cx="11584879" cy="5016758"/>
          </a:xfrm>
          <a:prstGeom prst="rect">
            <a:avLst/>
          </a:prstGeom>
          <a:noFill/>
        </p:spPr>
        <p:txBody>
          <a:bodyPr wrap="square" rtlCol="0">
            <a:spAutoFit/>
          </a:bodyPr>
          <a:lstStyle/>
          <a:p>
            <a:r>
              <a:rPr lang="en-GB" sz="3200" dirty="0">
                <a:latin typeface="Comic Sans MS" panose="030F0702030302020204" pitchFamily="66" charset="0"/>
              </a:rPr>
              <a:t>You may like to think about:</a:t>
            </a:r>
          </a:p>
          <a:p>
            <a:r>
              <a:rPr lang="en-GB" sz="3200" dirty="0">
                <a:latin typeface="Comic Sans MS" panose="030F0702030302020204" pitchFamily="66" charset="0"/>
              </a:rPr>
              <a:t>When will it be done? </a:t>
            </a:r>
            <a:r>
              <a:rPr lang="en-GB" sz="3200" dirty="0">
                <a:solidFill>
                  <a:srgbClr val="7030A0"/>
                </a:solidFill>
                <a:latin typeface="Comic Sans MS" panose="030F0702030302020204" pitchFamily="66" charset="0"/>
              </a:rPr>
              <a:t>After I have finished my work</a:t>
            </a:r>
          </a:p>
          <a:p>
            <a:r>
              <a:rPr lang="en-GB" sz="3200" dirty="0">
                <a:latin typeface="Comic Sans MS" panose="030F0702030302020204" pitchFamily="66" charset="0"/>
              </a:rPr>
              <a:t>Who is going to do it? </a:t>
            </a:r>
            <a:r>
              <a:rPr lang="en-GB" sz="3200" dirty="0">
                <a:solidFill>
                  <a:srgbClr val="7030A0"/>
                </a:solidFill>
                <a:latin typeface="Comic Sans MS" panose="030F0702030302020204" pitchFamily="66" charset="0"/>
              </a:rPr>
              <a:t>I am going to….</a:t>
            </a:r>
          </a:p>
          <a:p>
            <a:r>
              <a:rPr lang="en-GB" sz="3200" dirty="0">
                <a:latin typeface="Comic Sans MS" panose="030F0702030302020204" pitchFamily="66" charset="0"/>
              </a:rPr>
              <a:t>How are you going to do it? </a:t>
            </a:r>
            <a:r>
              <a:rPr lang="en-GB" sz="3200" dirty="0">
                <a:solidFill>
                  <a:srgbClr val="7030A0"/>
                </a:solidFill>
                <a:latin typeface="Comic Sans MS" panose="030F0702030302020204" pitchFamily="66" charset="0"/>
              </a:rPr>
              <a:t>fasten</a:t>
            </a:r>
          </a:p>
          <a:p>
            <a:r>
              <a:rPr lang="en-GB" sz="3200" dirty="0">
                <a:latin typeface="Comic Sans MS" panose="030F0702030302020204" pitchFamily="66" charset="0"/>
              </a:rPr>
              <a:t>What are you doing it to? </a:t>
            </a:r>
            <a:r>
              <a:rPr lang="en-GB" sz="3200" dirty="0">
                <a:solidFill>
                  <a:srgbClr val="7030A0"/>
                </a:solidFill>
                <a:latin typeface="Comic Sans MS" panose="030F0702030302020204" pitchFamily="66" charset="0"/>
              </a:rPr>
              <a:t>the silvery tongue of my snake into his mouth.</a:t>
            </a:r>
            <a:endParaRPr lang="en-GB" sz="3200" dirty="0">
              <a:latin typeface="Comic Sans MS" panose="030F0702030302020204" pitchFamily="66" charset="0"/>
            </a:endParaRPr>
          </a:p>
          <a:p>
            <a:r>
              <a:rPr lang="en-GB" sz="3200" i="1" dirty="0">
                <a:solidFill>
                  <a:srgbClr val="7030A0"/>
                </a:solidFill>
                <a:latin typeface="Comic Sans MS" panose="030F0702030302020204" pitchFamily="66" charset="0"/>
              </a:rPr>
              <a:t>This afternoon I am going to fasten the silvery tongue of my snake puppet into his mouth.</a:t>
            </a:r>
          </a:p>
          <a:p>
            <a:pPr marL="803275" indent="-179388"/>
            <a:r>
              <a:rPr lang="en-GB" sz="3200" dirty="0">
                <a:solidFill>
                  <a:srgbClr val="FF0000"/>
                </a:solidFill>
                <a:latin typeface="Comic Sans MS" panose="030F0702030302020204" pitchFamily="66" charset="0"/>
              </a:rPr>
              <a:t>  Write out 2 of your sentences using capital letters and     full stops.</a:t>
            </a:r>
          </a:p>
        </p:txBody>
      </p:sp>
    </p:spTree>
    <p:extLst>
      <p:ext uri="{BB962C8B-B14F-4D97-AF65-F5344CB8AC3E}">
        <p14:creationId xmlns:p14="http://schemas.microsoft.com/office/powerpoint/2010/main" val="4237975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842963" y="122770"/>
            <a:ext cx="10605655" cy="2103636"/>
          </a:xfrm>
        </p:spPr>
        <p:txBody>
          <a:bodyPr>
            <a:normAutofit fontScale="90000"/>
          </a:bodyPr>
          <a:lstStyle/>
          <a:p>
            <a:pPr marL="2119313" indent="-2119313"/>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4000" u="sng" dirty="0">
                <a:latin typeface="Comic Sans MS" panose="030F0702030302020204" pitchFamily="66" charset="0"/>
              </a:rPr>
              <a:t>Build a Sentence</a:t>
            </a:r>
            <a:br>
              <a:rPr lang="en-GB" sz="4000" u="sng" dirty="0">
                <a:latin typeface="Comic Sans MS" panose="030F0702030302020204" pitchFamily="66" charset="0"/>
              </a:rPr>
            </a:br>
            <a:br>
              <a:rPr lang="en-GB" sz="3600" u="sng" dirty="0">
                <a:latin typeface="Comic Sans MS" panose="030F0702030302020204" pitchFamily="66" charset="0"/>
              </a:rPr>
            </a:br>
            <a:br>
              <a:rPr lang="en-GB" sz="3600" u="sng"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16" name="TextBox 15">
            <a:extLst>
              <a:ext uri="{FF2B5EF4-FFF2-40B4-BE49-F238E27FC236}">
                <a16:creationId xmlns:a16="http://schemas.microsoft.com/office/drawing/2014/main" id="{53B8D5E7-4B53-4349-9F89-D46F767848F2}"/>
              </a:ext>
            </a:extLst>
          </p:cNvPr>
          <p:cNvSpPr txBox="1"/>
          <p:nvPr/>
        </p:nvSpPr>
        <p:spPr>
          <a:xfrm>
            <a:off x="1842656" y="1637471"/>
            <a:ext cx="7201332" cy="523220"/>
          </a:xfrm>
          <a:prstGeom prst="rect">
            <a:avLst/>
          </a:prstGeom>
          <a:noFill/>
          <a:ln w="76200">
            <a:solidFill>
              <a:schemeClr val="accent3"/>
            </a:solidFill>
          </a:ln>
        </p:spPr>
        <p:txBody>
          <a:bodyPr wrap="square" rtlCol="0">
            <a:spAutoFit/>
          </a:bodyPr>
          <a:lstStyle/>
          <a:p>
            <a:r>
              <a:rPr lang="en-GB" sz="2800">
                <a:latin typeface="Comic Sans MS" panose="030F0702030302020204" pitchFamily="66" charset="0"/>
              </a:rPr>
              <a:t>different     </a:t>
            </a:r>
            <a:r>
              <a:rPr lang="en-GB" sz="2800" dirty="0">
                <a:latin typeface="Comic Sans MS" panose="030F0702030302020204" pitchFamily="66" charset="0"/>
              </a:rPr>
              <a:t>servants   scullery     mangle</a:t>
            </a:r>
            <a:endParaRPr lang="en-US" sz="2800" dirty="0">
              <a:latin typeface="Comic Sans MS" panose="030F0702030302020204" pitchFamily="66" charset="0"/>
            </a:endParaRPr>
          </a:p>
        </p:txBody>
      </p:sp>
      <p:pic>
        <p:nvPicPr>
          <p:cNvPr id="7" name="Picture 6">
            <a:extLst>
              <a:ext uri="{FF2B5EF4-FFF2-40B4-BE49-F238E27FC236}">
                <a16:creationId xmlns:a16="http://schemas.microsoft.com/office/drawing/2014/main" id="{76163FA5-75C0-4D33-8221-B004CDA67071}"/>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842655" y="262153"/>
            <a:ext cx="1214596" cy="1083346"/>
          </a:xfrm>
          <a:prstGeom prst="rect">
            <a:avLst/>
          </a:prstGeom>
        </p:spPr>
      </p:pic>
      <p:pic>
        <p:nvPicPr>
          <p:cNvPr id="8" name="Picture 7">
            <a:extLst>
              <a:ext uri="{FF2B5EF4-FFF2-40B4-BE49-F238E27FC236}">
                <a16:creationId xmlns:a16="http://schemas.microsoft.com/office/drawing/2014/main" id="{B7B3B5EA-24F8-4F97-85DB-CFEB3642F090}"/>
              </a:ext>
            </a:extLst>
          </p:cNvPr>
          <p:cNvPicPr>
            <a:picLocks noChangeAspect="1"/>
          </p:cNvPicPr>
          <p:nvPr/>
        </p:nvPicPr>
        <p:blipFill>
          <a:blip r:embed="rId5"/>
          <a:stretch>
            <a:fillRect/>
          </a:stretch>
        </p:blipFill>
        <p:spPr>
          <a:xfrm>
            <a:off x="842963" y="4878092"/>
            <a:ext cx="859611" cy="859611"/>
          </a:xfrm>
          <a:prstGeom prst="rect">
            <a:avLst/>
          </a:prstGeom>
        </p:spPr>
      </p:pic>
      <p:sp>
        <p:nvSpPr>
          <p:cNvPr id="11" name="TextBox 10">
            <a:extLst>
              <a:ext uri="{FF2B5EF4-FFF2-40B4-BE49-F238E27FC236}">
                <a16:creationId xmlns:a16="http://schemas.microsoft.com/office/drawing/2014/main" id="{87752345-D176-4ED2-8305-EE477C77C442}"/>
              </a:ext>
            </a:extLst>
          </p:cNvPr>
          <p:cNvSpPr txBox="1"/>
          <p:nvPr/>
        </p:nvSpPr>
        <p:spPr>
          <a:xfrm>
            <a:off x="705110" y="2333685"/>
            <a:ext cx="10881360" cy="4031873"/>
          </a:xfrm>
          <a:prstGeom prst="rect">
            <a:avLst/>
          </a:prstGeom>
          <a:noFill/>
        </p:spPr>
        <p:txBody>
          <a:bodyPr wrap="square" rtlCol="0">
            <a:spAutoFit/>
          </a:bodyPr>
          <a:lstStyle/>
          <a:p>
            <a:r>
              <a:rPr lang="en-GB" sz="3200" dirty="0">
                <a:latin typeface="Comic Sans MS" panose="030F0702030302020204" pitchFamily="66" charset="0"/>
              </a:rPr>
              <a:t>I would like you to write 2 sentences using 2 of the above words. You could either give me the definition of the word, or use them in a sentence</a:t>
            </a:r>
            <a:r>
              <a:rPr lang="en-GB" sz="3200" i="1" dirty="0">
                <a:solidFill>
                  <a:srgbClr val="7030A0"/>
                </a:solidFill>
                <a:latin typeface="Comic Sans MS" panose="030F0702030302020204" pitchFamily="66" charset="0"/>
              </a:rPr>
              <a:t>.</a:t>
            </a:r>
          </a:p>
          <a:p>
            <a:r>
              <a:rPr lang="en-GB" sz="3200" i="1" dirty="0">
                <a:solidFill>
                  <a:srgbClr val="7030A0"/>
                </a:solidFill>
                <a:latin typeface="Comic Sans MS" panose="030F0702030302020204" pitchFamily="66" charset="0"/>
              </a:rPr>
              <a:t>The servant was tired out after washing the dirty clothes and then using the mangle to try to get the water out.</a:t>
            </a:r>
          </a:p>
          <a:p>
            <a:pPr marL="914400"/>
            <a:r>
              <a:rPr lang="en-GB" sz="3200" dirty="0">
                <a:solidFill>
                  <a:srgbClr val="FF0000"/>
                </a:solidFill>
                <a:latin typeface="Comic Sans MS" panose="030F0702030302020204" pitchFamily="66" charset="0"/>
              </a:rPr>
              <a:t>Write out </a:t>
            </a:r>
            <a:r>
              <a:rPr lang="en-GB" sz="3200" u="sng" dirty="0">
                <a:solidFill>
                  <a:srgbClr val="FF0000"/>
                </a:solidFill>
                <a:latin typeface="Comic Sans MS" panose="030F0702030302020204" pitchFamily="66" charset="0"/>
              </a:rPr>
              <a:t>2 of your sentences </a:t>
            </a:r>
            <a:r>
              <a:rPr lang="en-GB" sz="3200" dirty="0">
                <a:solidFill>
                  <a:srgbClr val="FF0000"/>
                </a:solidFill>
                <a:latin typeface="Comic Sans MS" panose="030F0702030302020204" pitchFamily="66" charset="0"/>
              </a:rPr>
              <a:t>using capital letters and full stops.</a:t>
            </a:r>
          </a:p>
        </p:txBody>
      </p:sp>
    </p:spTree>
    <p:extLst>
      <p:ext uri="{BB962C8B-B14F-4D97-AF65-F5344CB8AC3E}">
        <p14:creationId xmlns:p14="http://schemas.microsoft.com/office/powerpoint/2010/main" val="21392962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sentence on the next page at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200" u="sng" dirty="0">
                <a:latin typeface="Comic Sans MS" panose="030F0702030302020204" pitchFamily="66" charset="0"/>
              </a:rPr>
              <a:t>Measuring Length a practical activity</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You will need:</a:t>
            </a:r>
          </a:p>
          <a:p>
            <a:pPr>
              <a:buFontTx/>
              <a:buChar char="-"/>
            </a:pPr>
            <a:r>
              <a:rPr lang="en-GB" dirty="0">
                <a:latin typeface="Comic Sans MS" panose="030F0702030302020204" pitchFamily="66" charset="0"/>
              </a:rPr>
              <a:t>Measuring Length worksheet</a:t>
            </a:r>
          </a:p>
          <a:p>
            <a:pPr>
              <a:buFontTx/>
              <a:buChar char="-"/>
            </a:pPr>
            <a:r>
              <a:rPr lang="en-GB" dirty="0">
                <a:latin typeface="Comic Sans MS" panose="030F0702030302020204" pitchFamily="66" charset="0"/>
              </a:rPr>
              <a:t>Subtraction Revision grid</a:t>
            </a:r>
          </a:p>
          <a:p>
            <a:pPr>
              <a:buFontTx/>
              <a:buChar char="-"/>
            </a:pPr>
            <a:r>
              <a:rPr lang="en-GB" dirty="0">
                <a:latin typeface="Comic Sans MS" panose="030F0702030302020204" pitchFamily="66" charset="0"/>
              </a:rPr>
              <a:t>Objects to measure with (paper clips or Lego bricks etc.)</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7" name="Picture 6">
            <a:extLst>
              <a:ext uri="{FF2B5EF4-FFF2-40B4-BE49-F238E27FC236}">
                <a16:creationId xmlns:a16="http://schemas.microsoft.com/office/drawing/2014/main" id="{DE80001D-A862-409C-8FD4-74F29974CE4D}"/>
              </a:ext>
            </a:extLst>
          </p:cNvPr>
          <p:cNvPicPr>
            <a:picLocks noChangeAspect="1"/>
          </p:cNvPicPr>
          <p:nvPr/>
        </p:nvPicPr>
        <p:blipFill>
          <a:blip r:embed="rId4"/>
          <a:stretch>
            <a:fillRect/>
          </a:stretch>
        </p:blipFill>
        <p:spPr>
          <a:xfrm>
            <a:off x="10254312" y="358198"/>
            <a:ext cx="1408298" cy="1322947"/>
          </a:xfrm>
          <a:prstGeom prst="rect">
            <a:avLst/>
          </a:prstGeom>
        </p:spPr>
      </p:pic>
      <p:pic>
        <p:nvPicPr>
          <p:cNvPr id="4" name="Picture 3">
            <a:extLst>
              <a:ext uri="{FF2B5EF4-FFF2-40B4-BE49-F238E27FC236}">
                <a16:creationId xmlns:a16="http://schemas.microsoft.com/office/drawing/2014/main" id="{7A70B015-0AEC-460D-BC2A-EB30CC3EE4C5}"/>
              </a:ext>
            </a:extLst>
          </p:cNvPr>
          <p:cNvPicPr>
            <a:picLocks noChangeAspect="1"/>
          </p:cNvPicPr>
          <p:nvPr/>
        </p:nvPicPr>
        <p:blipFill>
          <a:blip r:embed="rId5"/>
          <a:stretch>
            <a:fillRect/>
          </a:stretch>
        </p:blipFill>
        <p:spPr>
          <a:xfrm>
            <a:off x="4975513" y="4791063"/>
            <a:ext cx="1259032" cy="1811344"/>
          </a:xfrm>
          <a:prstGeom prst="rect">
            <a:avLst/>
          </a:prstGeom>
        </p:spPr>
      </p:pic>
      <p:pic>
        <p:nvPicPr>
          <p:cNvPr id="6" name="Picture 5">
            <a:extLst>
              <a:ext uri="{FF2B5EF4-FFF2-40B4-BE49-F238E27FC236}">
                <a16:creationId xmlns:a16="http://schemas.microsoft.com/office/drawing/2014/main" id="{BA972A45-9144-4B54-AC74-EB4028CA0E70}"/>
              </a:ext>
            </a:extLst>
          </p:cNvPr>
          <p:cNvPicPr>
            <a:picLocks noChangeAspect="1"/>
          </p:cNvPicPr>
          <p:nvPr/>
        </p:nvPicPr>
        <p:blipFill>
          <a:blip r:embed="rId6"/>
          <a:stretch>
            <a:fillRect/>
          </a:stretch>
        </p:blipFill>
        <p:spPr>
          <a:xfrm>
            <a:off x="838200" y="5287519"/>
            <a:ext cx="3343275" cy="609600"/>
          </a:xfrm>
          <a:prstGeom prst="rect">
            <a:avLst/>
          </a:prstGeom>
        </p:spPr>
      </p:pic>
      <p:pic>
        <p:nvPicPr>
          <p:cNvPr id="9" name="Picture 8">
            <a:extLst>
              <a:ext uri="{FF2B5EF4-FFF2-40B4-BE49-F238E27FC236}">
                <a16:creationId xmlns:a16="http://schemas.microsoft.com/office/drawing/2014/main" id="{20EBABC2-C685-4B17-B988-1F493F118939}"/>
              </a:ext>
            </a:extLst>
          </p:cNvPr>
          <p:cNvPicPr>
            <a:picLocks noChangeAspect="1"/>
          </p:cNvPicPr>
          <p:nvPr/>
        </p:nvPicPr>
        <p:blipFill>
          <a:blip r:embed="rId7"/>
          <a:stretch>
            <a:fillRect/>
          </a:stretch>
        </p:blipFill>
        <p:spPr>
          <a:xfrm>
            <a:off x="7319529" y="5154932"/>
            <a:ext cx="3225729" cy="874774"/>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t>                          </a:t>
            </a:r>
            <a:r>
              <a:rPr lang="en-GB" sz="3600" u="sng" dirty="0">
                <a:latin typeface="Comic Sans MS" panose="030F0702030302020204" pitchFamily="66" charset="0"/>
              </a:rPr>
              <a:t>White Rose Maths</a:t>
            </a:r>
            <a:endParaRPr lang="en-US" sz="3600"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Have a look in files for the Subtraction Revision Grid that you have been looking at these past few days. I would like you to have another go and see how quickly you can fill it in today.</a:t>
            </a: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4" name="Picture 3">
            <a:extLst>
              <a:ext uri="{FF2B5EF4-FFF2-40B4-BE49-F238E27FC236}">
                <a16:creationId xmlns:a16="http://schemas.microsoft.com/office/drawing/2014/main" id="{5F7826B0-1FCA-4BC1-82CC-F831FF8EBA1C}"/>
              </a:ext>
            </a:extLst>
          </p:cNvPr>
          <p:cNvPicPr>
            <a:picLocks noChangeAspect="1"/>
          </p:cNvPicPr>
          <p:nvPr/>
        </p:nvPicPr>
        <p:blipFill rotWithShape="1">
          <a:blip r:embed="rId4"/>
          <a:srcRect t="10004"/>
          <a:stretch/>
        </p:blipFill>
        <p:spPr>
          <a:xfrm>
            <a:off x="3761942" y="3656832"/>
            <a:ext cx="3922568" cy="2374815"/>
          </a:xfrm>
          <a:prstGeom prst="rect">
            <a:avLst/>
          </a:prstGeom>
        </p:spPr>
      </p:pic>
      <p:pic>
        <p:nvPicPr>
          <p:cNvPr id="7" name="Picture 6">
            <a:extLst>
              <a:ext uri="{FF2B5EF4-FFF2-40B4-BE49-F238E27FC236}">
                <a16:creationId xmlns:a16="http://schemas.microsoft.com/office/drawing/2014/main" id="{65C52D0C-91E7-43C0-8160-038AD2182A2D}"/>
              </a:ext>
            </a:extLst>
          </p:cNvPr>
          <p:cNvPicPr>
            <a:picLocks noChangeAspect="1"/>
          </p:cNvPicPr>
          <p:nvPr/>
        </p:nvPicPr>
        <p:blipFill>
          <a:blip r:embed="rId5"/>
          <a:stretch>
            <a:fillRect/>
          </a:stretch>
        </p:blipFill>
        <p:spPr>
          <a:xfrm>
            <a:off x="10254312" y="358198"/>
            <a:ext cx="1408298" cy="1322947"/>
          </a:xfrm>
          <a:prstGeom prst="rect">
            <a:avLst/>
          </a:prstGeom>
        </p:spPr>
      </p:pic>
    </p:spTree>
    <p:extLst>
      <p:ext uri="{BB962C8B-B14F-4D97-AF65-F5344CB8AC3E}">
        <p14:creationId xmlns:p14="http://schemas.microsoft.com/office/powerpoint/2010/main" val="25302347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6"/>
            <a:ext cx="10515600" cy="6061603"/>
          </a:xfrm>
        </p:spPr>
        <p:txBody>
          <a:bodyPr>
            <a:normAutofit lnSpcReduction="10000"/>
          </a:bodyPr>
          <a:lstStyle/>
          <a:p>
            <a:pPr marL="0" indent="0">
              <a:buNone/>
            </a:pPr>
            <a:endParaRPr lang="en-GB" sz="3600" u="sng" dirty="0">
              <a:latin typeface="Comic Sans MS" panose="030F0702030302020204" pitchFamily="66" charset="0"/>
            </a:endParaRPr>
          </a:p>
          <a:p>
            <a:pPr marL="0" indent="0">
              <a:buNone/>
            </a:pPr>
            <a:r>
              <a:rPr lang="en-GB" dirty="0">
                <a:latin typeface="Comic Sans MS" panose="030F0702030302020204" pitchFamily="66" charset="0"/>
              </a:rPr>
              <a:t>Use this video link </a:t>
            </a:r>
            <a:r>
              <a:rPr lang="en-US" u="sng" dirty="0">
                <a:solidFill>
                  <a:srgbClr val="0070C0"/>
                </a:solidFill>
                <a:latin typeface="Comic Sans MS" panose="030F0702030302020204" pitchFamily="66" charset="0"/>
                <a:hlinkClick r:id="rId2"/>
              </a:rPr>
              <a:t>https://vimeo.com/507969952</a:t>
            </a:r>
            <a:r>
              <a:rPr lang="en-GB" dirty="0">
                <a:latin typeface="Comic Sans MS" panose="030F0702030302020204" pitchFamily="66" charset="0"/>
                <a:ea typeface="Calibri" panose="020F0502020204030204" pitchFamily="34" charset="0"/>
                <a:cs typeface="Times New Roman" panose="02020603050405020304" pitchFamily="18" charset="0"/>
              </a:rPr>
              <a:t>.</a:t>
            </a:r>
          </a:p>
          <a:p>
            <a:pPr marL="0" indent="0">
              <a:buNone/>
            </a:pPr>
            <a:endParaRPr lang="en-US" dirty="0">
              <a:latin typeface="Comic Sans MS" panose="030F0702030302020204" pitchFamily="66" charset="0"/>
              <a:ea typeface="Calibri" panose="020F0502020204030204" pitchFamily="34" charset="0"/>
              <a:cs typeface="Times New Roman" panose="02020603050405020304" pitchFamily="18" charset="0"/>
            </a:endParaRPr>
          </a:p>
          <a:p>
            <a:pPr marL="0" indent="0">
              <a:buNone/>
            </a:pPr>
            <a:r>
              <a:rPr lang="en-US" dirty="0">
                <a:latin typeface="Comic Sans MS" panose="030F0702030302020204" pitchFamily="66" charset="0"/>
              </a:rPr>
              <a:t>Work through the video, feel free to pause it to explain any of the teaching. Don’t stop for the final activity on the video as you won’t have the blocks at home to measure cutlery.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N</a:t>
            </a:r>
            <a:r>
              <a:rPr lang="en-US" dirty="0">
                <a:latin typeface="Comic Sans MS" panose="030F0702030302020204" pitchFamily="66" charset="0"/>
              </a:rPr>
              <a:t>ow you are ready to have a go at the worksheet.</a:t>
            </a:r>
          </a:p>
          <a:p>
            <a:pPr marL="0" indent="0">
              <a:buNone/>
            </a:pPr>
            <a:r>
              <a:rPr lang="en-US" i="1" dirty="0">
                <a:latin typeface="Comic Sans MS" panose="030F0702030302020204" pitchFamily="66" charset="0"/>
              </a:rPr>
              <a:t>Remember you can write your answers in your blue maths book to save printing it out.</a:t>
            </a:r>
          </a:p>
          <a:p>
            <a:pPr marL="0" indent="0" algn="ctr">
              <a:buNone/>
            </a:pPr>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C1C59055-95A5-49F6-82BC-C1BED1D1EC22}"/>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95745" y="325005"/>
            <a:ext cx="2483942" cy="622926"/>
          </a:xfrm>
          <a:prstGeom prst="rect">
            <a:avLst/>
          </a:prstGeom>
        </p:spPr>
      </p:pic>
      <p:pic>
        <p:nvPicPr>
          <p:cNvPr id="7" name="Picture 6">
            <a:extLst>
              <a:ext uri="{FF2B5EF4-FFF2-40B4-BE49-F238E27FC236}">
                <a16:creationId xmlns:a16="http://schemas.microsoft.com/office/drawing/2014/main" id="{6764C517-873B-4A1B-8CC4-C3F9C0E1E586}"/>
              </a:ext>
            </a:extLst>
          </p:cNvPr>
          <p:cNvPicPr>
            <a:picLocks noChangeAspect="1"/>
          </p:cNvPicPr>
          <p:nvPr/>
        </p:nvPicPr>
        <p:blipFill>
          <a:blip r:embed="rId5"/>
          <a:stretch>
            <a:fillRect/>
          </a:stretch>
        </p:blipFill>
        <p:spPr>
          <a:xfrm>
            <a:off x="10407196" y="134923"/>
            <a:ext cx="1408298" cy="1322947"/>
          </a:xfrm>
          <a:prstGeom prst="rect">
            <a:avLst/>
          </a:prstGeom>
        </p:spPr>
      </p:pic>
      <p:pic>
        <p:nvPicPr>
          <p:cNvPr id="4" name="Picture 3">
            <a:extLst>
              <a:ext uri="{FF2B5EF4-FFF2-40B4-BE49-F238E27FC236}">
                <a16:creationId xmlns:a16="http://schemas.microsoft.com/office/drawing/2014/main" id="{3D2F6869-6F57-4627-B2BE-29FD98508420}"/>
              </a:ext>
            </a:extLst>
          </p:cNvPr>
          <p:cNvPicPr>
            <a:picLocks noChangeAspect="1"/>
          </p:cNvPicPr>
          <p:nvPr/>
        </p:nvPicPr>
        <p:blipFill>
          <a:blip r:embed="rId6"/>
          <a:stretch>
            <a:fillRect/>
          </a:stretch>
        </p:blipFill>
        <p:spPr>
          <a:xfrm>
            <a:off x="9557575" y="3429000"/>
            <a:ext cx="1828800" cy="2366682"/>
          </a:xfrm>
          <a:prstGeom prst="rect">
            <a:avLst/>
          </a:prstGeom>
        </p:spPr>
      </p:pic>
    </p:spTree>
    <p:extLst>
      <p:ext uri="{BB962C8B-B14F-4D97-AF65-F5344CB8AC3E}">
        <p14:creationId xmlns:p14="http://schemas.microsoft.com/office/powerpoint/2010/main" val="33929259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838200" y="835400"/>
            <a:ext cx="10515600" cy="1088311"/>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3600" u="sng" dirty="0">
                <a:latin typeface="Comic Sans MS" panose="030F0702030302020204" pitchFamily="66" charset="0"/>
              </a:rPr>
              <a:t>Deeper Thinking</a:t>
            </a: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4294967295"/>
          </p:nvPr>
        </p:nvSpPr>
        <p:spPr>
          <a:xfrm>
            <a:off x="287383" y="2498209"/>
            <a:ext cx="10515600" cy="5265737"/>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6" name="Picture 5">
            <a:extLst>
              <a:ext uri="{FF2B5EF4-FFF2-40B4-BE49-F238E27FC236}">
                <a16:creationId xmlns:a16="http://schemas.microsoft.com/office/drawing/2014/main" id="{35621D2A-8FBB-4784-8DA4-629824DFABDD}"/>
              </a:ext>
            </a:extLst>
          </p:cNvPr>
          <p:cNvPicPr>
            <a:picLocks noChangeAspect="1"/>
          </p:cNvPicPr>
          <p:nvPr/>
        </p:nvPicPr>
        <p:blipFill>
          <a:blip r:embed="rId2"/>
          <a:stretch>
            <a:fillRect/>
          </a:stretch>
        </p:blipFill>
        <p:spPr>
          <a:xfrm>
            <a:off x="3015095" y="2506669"/>
            <a:ext cx="5006686" cy="3515931"/>
          </a:xfrm>
          <a:prstGeom prst="rect">
            <a:avLst/>
          </a:prstGeom>
        </p:spPr>
      </p:pic>
      <p:pic>
        <p:nvPicPr>
          <p:cNvPr id="9" name="Picture 8">
            <a:extLst>
              <a:ext uri="{FF2B5EF4-FFF2-40B4-BE49-F238E27FC236}">
                <a16:creationId xmlns:a16="http://schemas.microsoft.com/office/drawing/2014/main" id="{B26A8CC0-7B48-4EAC-9077-E2A5F6632764}"/>
              </a:ext>
            </a:extLst>
          </p:cNvPr>
          <p:cNvPicPr>
            <a:picLocks noChangeAspect="1"/>
          </p:cNvPicPr>
          <p:nvPr/>
        </p:nvPicPr>
        <p:blipFill>
          <a:blip r:embed="rId3"/>
          <a:stretch>
            <a:fillRect/>
          </a:stretch>
        </p:blipFill>
        <p:spPr>
          <a:xfrm>
            <a:off x="10254312" y="358198"/>
            <a:ext cx="1408298" cy="1322947"/>
          </a:xfrm>
          <a:prstGeom prst="rect">
            <a:avLst/>
          </a:prstGeom>
        </p:spPr>
      </p:pic>
    </p:spTree>
    <p:extLst>
      <p:ext uri="{BB962C8B-B14F-4D97-AF65-F5344CB8AC3E}">
        <p14:creationId xmlns:p14="http://schemas.microsoft.com/office/powerpoint/2010/main" val="13053319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713510" y="114134"/>
            <a:ext cx="10515600" cy="5733143"/>
          </a:xfrm>
        </p:spPr>
        <p:txBody>
          <a:bodyPr>
            <a:normAutofit fontScale="25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endParaRPr lang="en-GB" sz="11200" dirty="0">
              <a:solidFill>
                <a:srgbClr val="FF0000"/>
              </a:solidFill>
              <a:latin typeface="Comic Sans MS" panose="030F0702030302020204" pitchFamily="66" charset="0"/>
            </a:endParaRPr>
          </a:p>
          <a:p>
            <a:pPr marL="0" indent="0">
              <a:buNone/>
            </a:pPr>
            <a:r>
              <a:rPr lang="en-GB" sz="11200" dirty="0">
                <a:solidFill>
                  <a:srgbClr val="FF0000"/>
                </a:solidFill>
                <a:latin typeface="Comic Sans MS" panose="030F0702030302020204" pitchFamily="66" charset="0"/>
              </a:rPr>
              <a:t>If you have used a sheet, stick it into your blue maths book. </a:t>
            </a:r>
          </a:p>
          <a:p>
            <a:pPr marL="0" indent="0">
              <a:buNone/>
            </a:pPr>
            <a:endParaRPr lang="en-GB" sz="11200" dirty="0">
              <a:latin typeface="Comic Sans MS" panose="030F0702030302020204" pitchFamily="66" charset="0"/>
            </a:endParaRPr>
          </a:p>
          <a:p>
            <a:pPr marL="0" indent="0">
              <a:buNone/>
            </a:pPr>
            <a:r>
              <a:rPr lang="en-GB" sz="11200" dirty="0">
                <a:latin typeface="Comic Sans MS" panose="030F0702030302020204" pitchFamily="66" charset="0"/>
              </a:rPr>
              <a:t>Tomorrow will be the last day of White Rose learning from home. </a:t>
            </a:r>
          </a:p>
          <a:p>
            <a:pPr marL="0" indent="0">
              <a:buNone/>
            </a:pPr>
            <a:endParaRPr lang="en-GB" sz="11200" dirty="0">
              <a:latin typeface="Comic Sans MS" panose="030F0702030302020204" pitchFamily="66" charset="0"/>
            </a:endParaRPr>
          </a:p>
          <a:p>
            <a:pPr marL="0" indent="0">
              <a:buNone/>
            </a:pPr>
            <a:endParaRPr lang="en-GB" sz="11200" dirty="0">
              <a:latin typeface="Comic Sans MS" panose="030F0702030302020204" pitchFamily="66" charset="0"/>
            </a:endParaRPr>
          </a:p>
          <a:p>
            <a:pPr marL="0" indent="0">
              <a:buNone/>
            </a:pPr>
            <a:endParaRPr lang="en-GB" sz="3500" dirty="0">
              <a:latin typeface="Comic Sans MS" panose="030F0702030302020204" pitchFamily="66" charset="0"/>
            </a:endParaRPr>
          </a:p>
          <a:p>
            <a:pPr marL="0" indent="0">
              <a:buNone/>
            </a:pPr>
            <a:r>
              <a:rPr lang="en-GB" sz="3600" dirty="0">
                <a:latin typeface="Comic Sans MS" panose="030F0702030302020204" pitchFamily="66" charset="0"/>
              </a:rPr>
              <a:t>.</a:t>
            </a:r>
            <a:endParaRPr lang="en-GB" sz="11200" dirty="0">
              <a:solidFill>
                <a:prstClr val="black"/>
              </a:solidFill>
              <a:latin typeface="Comic Sans MS" panose="030F0702030302020204" pitchFamily="66" charset="0"/>
            </a:endParaRPr>
          </a:p>
          <a:p>
            <a:pPr marL="0" lvl="0" indent="0">
              <a:buNone/>
            </a:pPr>
            <a:r>
              <a:rPr lang="en-GB" sz="11200" dirty="0">
                <a:solidFill>
                  <a:prstClr val="black"/>
                </a:solidFill>
                <a:latin typeface="Comic Sans MS" panose="030F0702030302020204" pitchFamily="66" charset="0"/>
              </a:rPr>
              <a:t>This afternoon there are some activities </a:t>
            </a:r>
          </a:p>
          <a:p>
            <a:pPr marL="0" lvl="0" indent="0">
              <a:buNone/>
            </a:pPr>
            <a:r>
              <a:rPr lang="en-GB" sz="11200" dirty="0">
                <a:solidFill>
                  <a:prstClr val="black"/>
                </a:solidFill>
                <a:latin typeface="Comic Sans MS" panose="030F0702030302020204" pitchFamily="66" charset="0"/>
              </a:rPr>
              <a:t>for you to chose from on the World Book</a:t>
            </a:r>
          </a:p>
          <a:p>
            <a:pPr marL="0" lvl="0" indent="0">
              <a:buNone/>
            </a:pPr>
            <a:r>
              <a:rPr lang="en-GB" sz="11200" dirty="0">
                <a:solidFill>
                  <a:prstClr val="black"/>
                </a:solidFill>
                <a:latin typeface="Comic Sans MS" panose="030F0702030302020204" pitchFamily="66" charset="0"/>
              </a:rPr>
              <a:t>Day Challenges but first of all go and have </a:t>
            </a:r>
          </a:p>
          <a:p>
            <a:pPr marL="0" lvl="0" indent="0">
              <a:buNone/>
            </a:pPr>
            <a:r>
              <a:rPr lang="en-GB" sz="11200" dirty="0">
                <a:solidFill>
                  <a:prstClr val="black"/>
                </a:solidFill>
                <a:latin typeface="Comic Sans MS" panose="030F0702030302020204" pitchFamily="66" charset="0"/>
              </a:rPr>
              <a:t>a break and enjoy your lunch.</a:t>
            </a: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731466" y="3579108"/>
            <a:ext cx="2417860" cy="1601833"/>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491837" y="3579108"/>
            <a:ext cx="7592885" cy="1986494"/>
          </a:xfrm>
          <a:prstGeom prst="wedgeRoundRectCallout">
            <a:avLst>
              <a:gd name="adj1" fmla="val 59350"/>
              <a:gd name="adj2" fmla="val 810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3241458A-D516-4009-90B5-A83BCE081DF5}"/>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096000" y="2064385"/>
            <a:ext cx="2133600" cy="1364615"/>
          </a:xfrm>
          <a:prstGeom prst="rect">
            <a:avLst/>
          </a:prstGeom>
        </p:spPr>
      </p:pic>
    </p:spTree>
    <p:extLst>
      <p:ext uri="{BB962C8B-B14F-4D97-AF65-F5344CB8AC3E}">
        <p14:creationId xmlns:p14="http://schemas.microsoft.com/office/powerpoint/2010/main" val="40204127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2" name="Content Placeholder 1">
            <a:extLst>
              <a:ext uri="{FF2B5EF4-FFF2-40B4-BE49-F238E27FC236}">
                <a16:creationId xmlns:a16="http://schemas.microsoft.com/office/drawing/2014/main" id="{E8258B4E-CE4C-4902-9807-D821BA1D7562}"/>
              </a:ext>
            </a:extLst>
          </p:cNvPr>
          <p:cNvPicPr>
            <a:picLocks noGrp="1" noChangeAspect="1"/>
          </p:cNvPicPr>
          <p:nvPr>
            <p:ph idx="1"/>
          </p:nvPr>
        </p:nvPicPr>
        <p:blipFill>
          <a:blip r:embed="rId2"/>
          <a:stretch>
            <a:fillRect/>
          </a:stretch>
        </p:blipFill>
        <p:spPr>
          <a:xfrm>
            <a:off x="439449" y="190717"/>
            <a:ext cx="11093383" cy="5766738"/>
          </a:xfrm>
          <a:prstGeom prst="rect">
            <a:avLst/>
          </a:prstGeom>
        </p:spPr>
      </p:pic>
      <p:sp>
        <p:nvSpPr>
          <p:cNvPr id="4" name="Rectangle 3">
            <a:extLst>
              <a:ext uri="{FF2B5EF4-FFF2-40B4-BE49-F238E27FC236}">
                <a16:creationId xmlns:a16="http://schemas.microsoft.com/office/drawing/2014/main" id="{8863CD80-8F12-428E-9DE8-9DC277D7E185}"/>
              </a:ext>
            </a:extLst>
          </p:cNvPr>
          <p:cNvSpPr/>
          <p:nvPr/>
        </p:nvSpPr>
        <p:spPr>
          <a:xfrm>
            <a:off x="1406461" y="6144063"/>
            <a:ext cx="8831264" cy="523220"/>
          </a:xfrm>
          <a:prstGeom prst="rect">
            <a:avLst/>
          </a:prstGeom>
        </p:spPr>
        <p:txBody>
          <a:bodyPr wrap="none">
            <a:spAutoFit/>
          </a:bodyPr>
          <a:lstStyle/>
          <a:p>
            <a:r>
              <a:rPr lang="en-US" sz="2800" dirty="0">
                <a:solidFill>
                  <a:srgbClr val="0070C0"/>
                </a:solidFill>
                <a:latin typeface="Comic Sans MS" panose="030F0702030302020204" pitchFamily="66" charset="0"/>
              </a:rPr>
              <a:t>https://www.youtube.com/watch?v=hd-AIWhVINM</a:t>
            </a:r>
          </a:p>
        </p:txBody>
      </p:sp>
    </p:spTree>
    <p:extLst>
      <p:ext uri="{BB962C8B-B14F-4D97-AF65-F5344CB8AC3E}">
        <p14:creationId xmlns:p14="http://schemas.microsoft.com/office/powerpoint/2010/main" val="37791807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a:xfrm>
            <a:off x="838200" y="1825625"/>
            <a:ext cx="10515600" cy="2223861"/>
          </a:xfrm>
        </p:spPr>
        <p:txBody>
          <a:bodyPr/>
          <a:lstStyle/>
          <a:p>
            <a:pPr marL="0" indent="0">
              <a:buNone/>
            </a:pPr>
            <a:endParaRPr lang="en-GB" dirty="0"/>
          </a:p>
          <a:p>
            <a:endParaRPr lang="en-GB" dirty="0"/>
          </a:p>
          <a:p>
            <a:pPr marL="0" indent="0" algn="ctr">
              <a:buNone/>
            </a:pPr>
            <a:r>
              <a:rPr lang="en-GB" sz="7200" dirty="0">
                <a:solidFill>
                  <a:srgbClr val="FF0000"/>
                </a:solidFill>
                <a:latin typeface="Comic Sans MS" panose="030F0702030302020204" pitchFamily="66" charset="0"/>
              </a:rPr>
              <a:t>Mark Harrington</a:t>
            </a:r>
            <a:endParaRPr lang="en-US" sz="7200" dirty="0">
              <a:solidFill>
                <a:srgbClr val="FF0000"/>
              </a:solidFill>
              <a:latin typeface="Comic Sans MS" panose="030F0702030302020204" pitchFamily="66" charset="0"/>
            </a:endParaRPr>
          </a:p>
        </p:txBody>
      </p:sp>
      <p:sp>
        <p:nvSpPr>
          <p:cNvPr id="4" name="Rectangle 3">
            <a:extLst>
              <a:ext uri="{FF2B5EF4-FFF2-40B4-BE49-F238E27FC236}">
                <a16:creationId xmlns:a16="http://schemas.microsoft.com/office/drawing/2014/main" id="{8FB91B84-76F0-4084-8DFD-89E295AE4573}"/>
              </a:ext>
            </a:extLst>
          </p:cNvPr>
          <p:cNvSpPr/>
          <p:nvPr/>
        </p:nvSpPr>
        <p:spPr>
          <a:xfrm>
            <a:off x="2463890" y="5474916"/>
            <a:ext cx="184731"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FF00"/>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DD487E9D-EF83-47E5-82A9-1E62D6C480E6}"/>
              </a:ext>
            </a:extLst>
          </p:cNvPr>
          <p:cNvSpPr/>
          <p:nvPr/>
        </p:nvSpPr>
        <p:spPr>
          <a:xfrm>
            <a:off x="2329542" y="5578314"/>
            <a:ext cx="6840583" cy="369332"/>
          </a:xfrm>
          <a:prstGeom prst="rect">
            <a:avLst/>
          </a:prstGeom>
        </p:spPr>
        <p:txBody>
          <a:bodyPr wrap="square">
            <a:spAutoFit/>
          </a:bodyPr>
          <a:lstStyle/>
          <a:p>
            <a:endParaRPr lang="en-US" dirty="0">
              <a:solidFill>
                <a:srgbClr val="FFFF00"/>
              </a:solidFill>
            </a:endParaRPr>
          </a:p>
        </p:txBody>
      </p:sp>
      <p:sp>
        <p:nvSpPr>
          <p:cNvPr id="7" name="Rectangle 6">
            <a:extLst>
              <a:ext uri="{FF2B5EF4-FFF2-40B4-BE49-F238E27FC236}">
                <a16:creationId xmlns:a16="http://schemas.microsoft.com/office/drawing/2014/main" id="{E12A3B64-C742-4416-AE3E-95515BECAB5E}"/>
              </a:ext>
            </a:extLst>
          </p:cNvPr>
          <p:cNvSpPr/>
          <p:nvPr/>
        </p:nvSpPr>
        <p:spPr>
          <a:xfrm>
            <a:off x="2107868" y="5578314"/>
            <a:ext cx="7620241" cy="369332"/>
          </a:xfrm>
          <a:prstGeom prst="rect">
            <a:avLst/>
          </a:prstGeom>
        </p:spPr>
        <p:txBody>
          <a:bodyPr wrap="square">
            <a:spAutoFit/>
          </a:bodyPr>
          <a:lstStyle/>
          <a:p>
            <a:endParaRPr lang="en-US" dirty="0">
              <a:solidFill>
                <a:srgbClr val="FFFF00"/>
              </a:solidFill>
            </a:endParaRPr>
          </a:p>
        </p:txBody>
      </p:sp>
      <p:sp>
        <p:nvSpPr>
          <p:cNvPr id="8" name="Rectangle 7">
            <a:extLst>
              <a:ext uri="{FF2B5EF4-FFF2-40B4-BE49-F238E27FC236}">
                <a16:creationId xmlns:a16="http://schemas.microsoft.com/office/drawing/2014/main" id="{F44FA7C9-7085-46FF-A0F6-44DD3D5C5628}"/>
              </a:ext>
            </a:extLst>
          </p:cNvPr>
          <p:cNvSpPr/>
          <p:nvPr/>
        </p:nvSpPr>
        <p:spPr>
          <a:xfrm>
            <a:off x="2463889" y="5674970"/>
            <a:ext cx="6927909" cy="369332"/>
          </a:xfrm>
          <a:prstGeom prst="rect">
            <a:avLst/>
          </a:prstGeom>
        </p:spPr>
        <p:txBody>
          <a:bodyPr wrap="square">
            <a:spAutoFit/>
          </a:bodyPr>
          <a:lstStyle/>
          <a:p>
            <a:r>
              <a:rPr lang="en-US" dirty="0">
                <a:solidFill>
                  <a:srgbClr val="FFFF00"/>
                </a:solidFill>
              </a:rPr>
              <a:t>https://www.youtube.com/watch?v=VLU4joFTQ2E&amp;feature=youtu.be</a:t>
            </a:r>
          </a:p>
        </p:txBody>
      </p:sp>
    </p:spTree>
    <p:extLst>
      <p:ext uri="{BB962C8B-B14F-4D97-AF65-F5344CB8AC3E}">
        <p14:creationId xmlns:p14="http://schemas.microsoft.com/office/powerpoint/2010/main" val="6644236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r>
              <a:rPr lang="en-US" sz="3200" dirty="0">
                <a:solidFill>
                  <a:srgbClr val="FF0000"/>
                </a:solidFill>
                <a:latin typeface="Comic Sans MS" panose="030F0702030302020204" pitchFamily="66" charset="0"/>
              </a:rPr>
              <a:t>Please remember to send an email containing the completed work to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69383" y="2309275"/>
            <a:ext cx="2992583" cy="2239449"/>
          </a:xfrm>
          <a:prstGeom prst="rect">
            <a:avLst/>
          </a:prstGeom>
        </p:spPr>
      </p:pic>
    </p:spTree>
    <p:extLst>
      <p:ext uri="{BB962C8B-B14F-4D97-AF65-F5344CB8AC3E}">
        <p14:creationId xmlns:p14="http://schemas.microsoft.com/office/powerpoint/2010/main" val="1854042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4194</TotalTime>
  <Words>1036</Words>
  <Application>Microsoft Office PowerPoint</Application>
  <PresentationFormat>Widescreen</PresentationFormat>
  <Paragraphs>148</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Comic Sans MS</vt:lpstr>
      <vt:lpstr>Times New Roman</vt:lpstr>
      <vt:lpstr>Office Theme</vt:lpstr>
      <vt:lpstr>PowerPoint Presentation</vt:lpstr>
      <vt:lpstr>    Thursday 4th March 2021</vt:lpstr>
      <vt:lpstr>             RWI     Each day for RWI you will need:                  Rainbow Group                       Sunshine Group                   Puppets                                      Jim’s House                   book                                           book                                          ‘Weekly Writing sheet’ RWI (from                         your pack)                                            </vt:lpstr>
      <vt:lpstr>             Rainbow Group      oi – spoil the boy</vt:lpstr>
      <vt:lpstr>              Sunshine Group      oa – goat in a boat</vt:lpstr>
      <vt:lpstr>Continue with RWI</vt:lpstr>
      <vt:lpstr>Continue with RWI</vt:lpstr>
      <vt:lpstr>Continue with RWI</vt:lpstr>
      <vt:lpstr>Our Structure for RWI</vt:lpstr>
      <vt:lpstr>                                                   Build a Sentence   </vt:lpstr>
      <vt:lpstr>                        Build a Sentence   </vt:lpstr>
      <vt:lpstr>        Stick your sentence on the next page at the front of your purple book.     Thank you for working hard.                                         Now have a break and a snack.  </vt:lpstr>
      <vt:lpstr>                          White Rose Maths</vt:lpstr>
      <vt:lpstr>                          White Rose Maths</vt:lpstr>
      <vt:lpstr>                      White Rose Maths  </vt:lpstr>
      <vt:lpstr>                  White Rose Maths  Deeper Thinking</vt:lpstr>
      <vt:lpstr>PowerPoint Presentation</vt:lpstr>
      <vt:lpstr>PowerPoint Presentation</vt:lpstr>
      <vt:lpstr> Worship Time: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162</cp:revision>
  <dcterms:created xsi:type="dcterms:W3CDTF">2021-01-05T21:58:22Z</dcterms:created>
  <dcterms:modified xsi:type="dcterms:W3CDTF">2021-03-03T12:40:37Z</dcterms:modified>
</cp:coreProperties>
</file>