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301" r:id="rId18"/>
    <p:sldId id="275" r:id="rId19"/>
    <p:sldId id="292" r:id="rId20"/>
    <p:sldId id="308" r:id="rId21"/>
    <p:sldId id="277" r:id="rId22"/>
    <p:sldId id="299" r:id="rId23"/>
    <p:sldId id="265" r:id="rId24"/>
    <p:sldId id="295" r:id="rId25"/>
    <p:sldId id="26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2/23/2021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2/23/2021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792033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5.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97920336"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s://en.wikipedia.org/wiki/File:Operators_(maths)_linear.svg"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hyperlink" Target="https://vimeo.com/487175458/fb36b412d8" TargetMode="External"/><Relationship Id="rId4" Type="http://schemas.openxmlformats.org/officeDocument/2006/relationships/hyperlink" Target="http://www.writerightwords.com/worship-is-a-posture/"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24</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u="sng"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access to the Roll and Read sheet, a dice and the Edit a Sentence. For maths you need to be able to see a copy of subtraction grid and worksheet.</a:t>
            </a:r>
            <a:endParaRPr lang="en-US" i="1" dirty="0">
              <a:solidFill>
                <a:srgbClr val="FFC000"/>
              </a:solidFill>
              <a:highlight>
                <a:srgbClr val="FFFF00"/>
              </a:highlight>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1181964971"/>
              </p:ext>
            </p:extLst>
          </p:nvPr>
        </p:nvGraphicFramePr>
        <p:xfrm>
          <a:off x="928255" y="4068776"/>
          <a:ext cx="10155382" cy="2105891"/>
        </p:xfrm>
        <a:graphic>
          <a:graphicData uri="http://schemas.openxmlformats.org/drawingml/2006/table">
            <a:tbl>
              <a:tblPr firstRow="1" bandRow="1">
                <a:tableStyleId>{5C22544A-7EE6-4342-B048-85BDC9FD1C3A}</a:tableStyleId>
              </a:tblPr>
              <a:tblGrid>
                <a:gridCol w="872836">
                  <a:extLst>
                    <a:ext uri="{9D8B030D-6E8A-4147-A177-3AD203B41FA5}">
                      <a16:colId xmlns:a16="http://schemas.microsoft.com/office/drawing/2014/main" val="1057356747"/>
                    </a:ext>
                  </a:extLst>
                </a:gridCol>
                <a:gridCol w="1427018">
                  <a:extLst>
                    <a:ext uri="{9D8B030D-6E8A-4147-A177-3AD203B41FA5}">
                      <a16:colId xmlns:a16="http://schemas.microsoft.com/office/drawing/2014/main" val="2036603641"/>
                    </a:ext>
                  </a:extLst>
                </a:gridCol>
                <a:gridCol w="1577567">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ea</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cup of tea</a:t>
                      </a:r>
                    </a:p>
                    <a:p>
                      <a:pPr marL="346075" marR="0" indent="-346075"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 – snail in the rain</a:t>
                      </a:r>
                    </a:p>
                    <a:p>
                      <a:pPr marL="346075" marR="0" indent="-346075" algn="l" defTabSz="973138">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Roll and Read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Tag</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Follow Me!</a:t>
                      </a:r>
                      <a:endParaRPr lang="en-US" sz="1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Related facts</a:t>
                      </a: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https://vimeo.com/497920336</a:t>
                      </a: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worksheet</a:t>
                      </a: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912289" y="4800990"/>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31340" y="5485491"/>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369607" y="4800990"/>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49625" y="512172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Tag                                             Follow Me!</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100" i="1" dirty="0">
                <a:solidFill>
                  <a:srgbClr val="FFC000"/>
                </a:solidFill>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62893" y="4640413"/>
            <a:ext cx="2126672" cy="1381778"/>
          </a:xfrm>
          <a:prstGeom prst="rect">
            <a:avLst/>
          </a:prstGeom>
        </p:spPr>
      </p:pic>
      <p:pic>
        <p:nvPicPr>
          <p:cNvPr id="8" name="Picture 7">
            <a:extLst>
              <a:ext uri="{FF2B5EF4-FFF2-40B4-BE49-F238E27FC236}">
                <a16:creationId xmlns:a16="http://schemas.microsoft.com/office/drawing/2014/main" id="{0E431AE1-0D9F-4798-BDD0-24E3B0516E25}"/>
              </a:ext>
            </a:extLst>
          </p:cNvPr>
          <p:cNvPicPr>
            <a:picLocks noChangeAspect="1"/>
          </p:cNvPicPr>
          <p:nvPr/>
        </p:nvPicPr>
        <p:blipFill>
          <a:blip r:embed="rId4"/>
          <a:stretch>
            <a:fillRect/>
          </a:stretch>
        </p:blipFill>
        <p:spPr>
          <a:xfrm>
            <a:off x="838201" y="2507882"/>
            <a:ext cx="1976437" cy="1495446"/>
          </a:xfrm>
          <a:prstGeom prst="rect">
            <a:avLst/>
          </a:prstGeom>
        </p:spPr>
      </p:pic>
      <p:pic>
        <p:nvPicPr>
          <p:cNvPr id="9" name="Picture 8">
            <a:extLst>
              <a:ext uri="{FF2B5EF4-FFF2-40B4-BE49-F238E27FC236}">
                <a16:creationId xmlns:a16="http://schemas.microsoft.com/office/drawing/2014/main" id="{F22BCA92-1353-4361-90B0-4F28AC2D24E4}"/>
              </a:ext>
            </a:extLst>
          </p:cNvPr>
          <p:cNvPicPr>
            <a:picLocks noChangeAspect="1"/>
          </p:cNvPicPr>
          <p:nvPr/>
        </p:nvPicPr>
        <p:blipFill rotWithShape="1">
          <a:blip r:embed="rId5"/>
          <a:srcRect b="3484"/>
          <a:stretch/>
        </p:blipFill>
        <p:spPr>
          <a:xfrm>
            <a:off x="6096001" y="2507883"/>
            <a:ext cx="2175684" cy="1495446"/>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711343" y="823417"/>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sz="4900" u="sng"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5300" dirty="0" err="1">
                <a:solidFill>
                  <a:srgbClr val="C00000"/>
                </a:solidFill>
                <a:latin typeface="Comic Sans MS" panose="030F0702030302020204" pitchFamily="66" charset="0"/>
              </a:rPr>
              <a:t>ea</a:t>
            </a:r>
            <a:r>
              <a:rPr lang="en-GB" sz="5300" dirty="0">
                <a:solidFill>
                  <a:srgbClr val="C00000"/>
                </a:solidFill>
                <a:latin typeface="Comic Sans MS" panose="030F0702030302020204" pitchFamily="66" charset="0"/>
              </a:rPr>
              <a:t> – cup of tea</a:t>
            </a:r>
            <a:endParaRPr lang="en-US" sz="5300" u="sng" dirty="0">
              <a:solidFill>
                <a:srgbClr val="C0000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412050" y="3064994"/>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E81966DF-CCE5-47F1-AEBB-F4B3B35E1FA5}"/>
              </a:ext>
            </a:extLst>
          </p:cNvPr>
          <p:cNvPicPr>
            <a:picLocks noChangeAspect="1"/>
          </p:cNvPicPr>
          <p:nvPr/>
        </p:nvPicPr>
        <p:blipFill>
          <a:blip r:embed="rId5"/>
          <a:stretch>
            <a:fillRect/>
          </a:stretch>
        </p:blipFill>
        <p:spPr>
          <a:xfrm>
            <a:off x="8214249" y="4613564"/>
            <a:ext cx="3283251" cy="1924056"/>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480147" y="1265299"/>
            <a:ext cx="10515600" cy="1325563"/>
          </a:xfrm>
        </p:spPr>
        <p:txBody>
          <a:bodyPr>
            <a:normAutofit fontScale="90000"/>
          </a:bodyPr>
          <a:lstStyle/>
          <a:p>
            <a:pPr algn="ct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sz="5300" dirty="0">
                <a:latin typeface="Comic Sans MS" panose="030F0702030302020204" pitchFamily="66" charset="0"/>
              </a:rPr>
              <a:t> </a:t>
            </a:r>
            <a:r>
              <a:rPr lang="en-GB" sz="5300" dirty="0">
                <a:solidFill>
                  <a:srgbClr val="C00000"/>
                </a:solidFill>
                <a:latin typeface="Comic Sans MS" panose="030F0702030302020204" pitchFamily="66" charset="0"/>
              </a:rPr>
              <a:t>ai – snail in the rain</a:t>
            </a:r>
            <a:endParaRPr lang="en-US" sz="53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73452" y="3084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6908E938-4B74-4B3A-ADC1-9C15B751A8DE}"/>
              </a:ext>
            </a:extLst>
          </p:cNvPr>
          <p:cNvPicPr>
            <a:picLocks noChangeAspect="1"/>
          </p:cNvPicPr>
          <p:nvPr/>
        </p:nvPicPr>
        <p:blipFill>
          <a:blip r:embed="rId5"/>
          <a:stretch>
            <a:fillRect/>
          </a:stretch>
        </p:blipFill>
        <p:spPr>
          <a:xfrm>
            <a:off x="8588984" y="4267139"/>
            <a:ext cx="3007879" cy="2123209"/>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9" name="Picture 8">
            <a:extLst>
              <a:ext uri="{FF2B5EF4-FFF2-40B4-BE49-F238E27FC236}">
                <a16:creationId xmlns:a16="http://schemas.microsoft.com/office/drawing/2014/main" id="{236B5C34-606E-4356-B788-350FB278EF1D}"/>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a:t>
            </a:r>
            <a:r>
              <a:rPr lang="en-GB" sz="3200" u="sng">
                <a:solidFill>
                  <a:srgbClr val="FF0000"/>
                </a:solidFill>
                <a:latin typeface="Comic Sans MS" panose="030F0702030302020204" pitchFamily="66" charset="0"/>
              </a:rPr>
              <a:t>story. </a:t>
            </a:r>
            <a:r>
              <a:rPr lang="en-GB" sz="3200">
                <a:solidFill>
                  <a:srgbClr val="FF0000"/>
                </a:solidFill>
                <a:latin typeface="Comic Sans MS" panose="030F0702030302020204" pitchFamily="66" charset="0"/>
              </a:rPr>
              <a:t>Remember </a:t>
            </a:r>
            <a:r>
              <a:rPr lang="en-GB" sz="3200" dirty="0">
                <a:solidFill>
                  <a:srgbClr val="FF0000"/>
                </a:solidFill>
                <a:latin typeface="Comic Sans MS" panose="030F0702030302020204" pitchFamily="66" charset="0"/>
              </a:rPr>
              <a:t>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509200"/>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 verbal activity, no writing!)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473219" y="1499943"/>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91775" y="2078549"/>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1204913" indent="-12049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4900" dirty="0">
                <a:solidFill>
                  <a:srgbClr val="7030A0"/>
                </a:solidFill>
                <a:latin typeface="Comic Sans MS" panose="030F0702030302020204" pitchFamily="66" charset="0"/>
              </a:rPr>
              <a:t>he hid in a rocket  it went up</a:t>
            </a:r>
            <a:endParaRPr lang="en-US" sz="4900" dirty="0">
              <a:solidFill>
                <a:srgbClr val="7030A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30540" y="1871064"/>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932169" y="3258976"/>
            <a:ext cx="8375614"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4</a:t>
            </a:r>
            <a:r>
              <a:rPr lang="en-GB" sz="2800" u="sng" dirty="0">
                <a:latin typeface="Comic Sans MS" panose="030F0702030302020204" pitchFamily="66" charset="0"/>
              </a:rPr>
              <a:t> mistakes</a:t>
            </a:r>
          </a:p>
          <a:p>
            <a:r>
              <a:rPr lang="en-GB" sz="2800" b="1" dirty="0">
                <a:solidFill>
                  <a:srgbClr val="FF0000"/>
                </a:solidFill>
                <a:latin typeface="Comic Sans MS" panose="030F0702030302020204" pitchFamily="66" charset="0"/>
              </a:rPr>
              <a:t> 2 </a:t>
            </a:r>
            <a:r>
              <a:rPr lang="en-GB" sz="2800" dirty="0">
                <a:latin typeface="Comic Sans MS" panose="030F0702030302020204" pitchFamily="66" charset="0"/>
              </a:rPr>
              <a:t>capital letters (H and I)   </a:t>
            </a:r>
            <a:r>
              <a:rPr lang="en-GB" sz="2800" b="1" dirty="0">
                <a:solidFill>
                  <a:srgbClr val="FF0000"/>
                </a:solidFill>
                <a:latin typeface="Comic Sans MS" panose="030F0702030302020204" pitchFamily="66" charset="0"/>
              </a:rPr>
              <a:t>0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full stops</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416934" y="5414544"/>
            <a:ext cx="11457709" cy="954107"/>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808326" y="1917968"/>
            <a:ext cx="9831964" cy="4170372"/>
          </a:xfrm>
          <a:prstGeom prst="rect">
            <a:avLst/>
          </a:prstGeom>
        </p:spPr>
        <p:txBody>
          <a:bodyPr wrap="square">
            <a:spAutoFit/>
          </a:bodyPr>
          <a:lstStyle/>
          <a:p>
            <a:r>
              <a:rPr lang="en-GB" sz="4900" dirty="0">
                <a:solidFill>
                  <a:srgbClr val="7030A0"/>
                </a:solidFill>
                <a:highlight>
                  <a:srgbClr val="FFFF00"/>
                </a:highlight>
                <a:latin typeface="Comic Sans MS" panose="030F0702030302020204" pitchFamily="66" charset="0"/>
              </a:rPr>
              <a:t>h</a:t>
            </a:r>
            <a:r>
              <a:rPr lang="en-GB" sz="4900" dirty="0">
                <a:solidFill>
                  <a:srgbClr val="7030A0"/>
                </a:solidFill>
                <a:latin typeface="Comic Sans MS" panose="030F0702030302020204" pitchFamily="66" charset="0"/>
              </a:rPr>
              <a:t>e hid in a rocket   </a:t>
            </a:r>
            <a:r>
              <a:rPr lang="en-GB" sz="4900" dirty="0">
                <a:solidFill>
                  <a:srgbClr val="7030A0"/>
                </a:solidFill>
                <a:highlight>
                  <a:srgbClr val="FFFF00"/>
                </a:highlight>
                <a:latin typeface="Comic Sans MS" panose="030F0702030302020204" pitchFamily="66" charset="0"/>
              </a:rPr>
              <a:t>i</a:t>
            </a:r>
            <a:r>
              <a:rPr lang="en-GB" sz="4900" dirty="0">
                <a:solidFill>
                  <a:srgbClr val="7030A0"/>
                </a:solidFill>
                <a:latin typeface="Comic Sans MS" panose="030F0702030302020204" pitchFamily="66" charset="0"/>
              </a:rPr>
              <a:t>t went up</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7758978" y="2799865"/>
            <a:ext cx="3624695" cy="1453480"/>
          </a:xfrm>
          <a:prstGeom prst="wedgeRoundRectCallout">
            <a:avLst>
              <a:gd name="adj1" fmla="val -99140"/>
              <a:gd name="adj2" fmla="val -4452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the missing full stop and capital letter?</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
        <p:nvSpPr>
          <p:cNvPr id="3" name="Oval 2">
            <a:extLst>
              <a:ext uri="{FF2B5EF4-FFF2-40B4-BE49-F238E27FC236}">
                <a16:creationId xmlns:a16="http://schemas.microsoft.com/office/drawing/2014/main" id="{9E18E9A9-3478-49DB-B7FB-A1783304B171}"/>
              </a:ext>
            </a:extLst>
          </p:cNvPr>
          <p:cNvSpPr/>
          <p:nvPr/>
        </p:nvSpPr>
        <p:spPr>
          <a:xfrm>
            <a:off x="5957454" y="2493706"/>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048513F2-4C28-4F5D-A595-AC3C61CDAEBF}"/>
              </a:ext>
            </a:extLst>
          </p:cNvPr>
          <p:cNvSpPr/>
          <p:nvPr/>
        </p:nvSpPr>
        <p:spPr>
          <a:xfrm>
            <a:off x="9448800" y="2546050"/>
            <a:ext cx="277091" cy="2770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20689" y="308491"/>
            <a:ext cx="10605655" cy="1364342"/>
          </a:xfrm>
        </p:spPr>
        <p:txBody>
          <a:bodyPr>
            <a:normAutofit fontScale="90000"/>
          </a:bodyPr>
          <a:lstStyle/>
          <a:p>
            <a:pPr marL="1717675" indent="-1717675"/>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C000"/>
                </a:solidFill>
                <a:latin typeface="Comic Sans MS" panose="030F0702030302020204" pitchFamily="66" charset="0"/>
              </a:rPr>
              <a:t>he gets a twig  he trows it in the pod</a:t>
            </a:r>
            <a:endParaRPr lang="en-US" sz="4900" dirty="0">
              <a:solidFill>
                <a:srgbClr val="FFC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8325" y="1764720"/>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367777"/>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a:t>
            </a:r>
            <a:r>
              <a:rPr lang="en-GB" sz="2800" u="sng" dirty="0">
                <a:solidFill>
                  <a:srgbClr val="FF0000"/>
                </a:solidFill>
                <a:latin typeface="Comic Sans MS" panose="030F0702030302020204" pitchFamily="66" charset="0"/>
              </a:rPr>
              <a:t>6</a:t>
            </a:r>
            <a:r>
              <a:rPr lang="en-GB" sz="2800" u="sng" dirty="0">
                <a:latin typeface="Comic Sans MS" panose="030F0702030302020204" pitchFamily="66" charset="0"/>
              </a:rPr>
              <a:t> mistakes:</a:t>
            </a:r>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full stops</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83235" y="441555"/>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704417" y="5462338"/>
            <a:ext cx="11238201" cy="954107"/>
          </a:xfrm>
          <a:prstGeom prst="rect">
            <a:avLst/>
          </a:prstGeom>
          <a:noFill/>
        </p:spPr>
        <p:txBody>
          <a:bodyPr wrap="square" rtlCol="0">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1373332" y="1917968"/>
            <a:ext cx="9018443" cy="4216539"/>
          </a:xfrm>
          <a:prstGeom prst="rect">
            <a:avLst/>
          </a:prstGeom>
        </p:spPr>
        <p:txBody>
          <a:bodyPr wrap="square">
            <a:spAutoFit/>
          </a:bodyPr>
          <a:lstStyle/>
          <a:p>
            <a:r>
              <a:rPr lang="en-GB" sz="4400" dirty="0">
                <a:solidFill>
                  <a:srgbClr val="FFC000"/>
                </a:solidFill>
                <a:highlight>
                  <a:srgbClr val="FFFF00"/>
                </a:highlight>
                <a:latin typeface="Comic Sans MS" panose="030F0702030302020204" pitchFamily="66" charset="0"/>
              </a:rPr>
              <a:t>h</a:t>
            </a:r>
            <a:r>
              <a:rPr lang="en-GB" sz="4400" dirty="0">
                <a:solidFill>
                  <a:srgbClr val="FFC000"/>
                </a:solidFill>
                <a:latin typeface="Comic Sans MS" panose="030F0702030302020204" pitchFamily="66" charset="0"/>
              </a:rPr>
              <a:t>e gets a twig   </a:t>
            </a:r>
            <a:r>
              <a:rPr lang="en-GB" sz="4400" dirty="0">
                <a:solidFill>
                  <a:srgbClr val="FFC000"/>
                </a:solidFill>
                <a:highlight>
                  <a:srgbClr val="FFFF00"/>
                </a:highlight>
                <a:latin typeface="Comic Sans MS" panose="030F0702030302020204" pitchFamily="66" charset="0"/>
              </a:rPr>
              <a:t>h</a:t>
            </a:r>
            <a:r>
              <a:rPr lang="en-GB" sz="4400" dirty="0">
                <a:solidFill>
                  <a:srgbClr val="FFC000"/>
                </a:solidFill>
                <a:latin typeface="Comic Sans MS" panose="030F0702030302020204" pitchFamily="66" charset="0"/>
              </a:rPr>
              <a:t>e </a:t>
            </a:r>
            <a:r>
              <a:rPr lang="en-GB" sz="4400" dirty="0">
                <a:solidFill>
                  <a:srgbClr val="FFC000"/>
                </a:solidFill>
                <a:highlight>
                  <a:srgbClr val="FFFF00"/>
                </a:highlight>
                <a:latin typeface="Comic Sans MS" panose="030F0702030302020204" pitchFamily="66" charset="0"/>
              </a:rPr>
              <a:t>trows </a:t>
            </a:r>
            <a:r>
              <a:rPr lang="en-GB" sz="4400" dirty="0">
                <a:solidFill>
                  <a:srgbClr val="FFC000"/>
                </a:solidFill>
                <a:latin typeface="Comic Sans MS" panose="030F0702030302020204" pitchFamily="66" charset="0"/>
              </a:rPr>
              <a:t>it in the </a:t>
            </a:r>
            <a:r>
              <a:rPr lang="en-GB" sz="4400" dirty="0">
                <a:solidFill>
                  <a:srgbClr val="FFC000"/>
                </a:solidFill>
                <a:highlight>
                  <a:srgbClr val="FFFF00"/>
                </a:highlight>
                <a:latin typeface="Comic Sans MS" panose="030F0702030302020204" pitchFamily="66" charset="0"/>
              </a:rPr>
              <a:t>pod</a:t>
            </a:r>
            <a:endParaRPr lang="en-GB" sz="3600" u="sng" dirty="0">
              <a:highlight>
                <a:srgbClr val="FFFF00"/>
              </a:highlight>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971685" y="2962992"/>
            <a:ext cx="2695574" cy="1572491"/>
          </a:xfrm>
          <a:prstGeom prst="wedgeRoundRectCallout">
            <a:avLst>
              <a:gd name="adj1" fmla="val -141743"/>
              <a:gd name="adj2" fmla="val -6608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
        <p:nvSpPr>
          <p:cNvPr id="8" name="Oval 7">
            <a:extLst>
              <a:ext uri="{FF2B5EF4-FFF2-40B4-BE49-F238E27FC236}">
                <a16:creationId xmlns:a16="http://schemas.microsoft.com/office/drawing/2014/main" id="{06E39E2E-8651-420A-ACF3-8F3EC4666B8F}"/>
              </a:ext>
            </a:extLst>
          </p:cNvPr>
          <p:cNvSpPr/>
          <p:nvPr/>
        </p:nvSpPr>
        <p:spPr>
          <a:xfrm>
            <a:off x="2519362" y="3034145"/>
            <a:ext cx="251548" cy="2008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164B0EB-7B1C-4359-B7B6-7672B3A2A5E2}"/>
              </a:ext>
            </a:extLst>
          </p:cNvPr>
          <p:cNvPicPr>
            <a:picLocks noChangeAspect="1"/>
          </p:cNvPicPr>
          <p:nvPr/>
        </p:nvPicPr>
        <p:blipFill>
          <a:blip r:embed="rId5"/>
          <a:stretch>
            <a:fillRect/>
          </a:stretch>
        </p:blipFill>
        <p:spPr>
          <a:xfrm>
            <a:off x="5142531" y="2387017"/>
            <a:ext cx="262151" cy="213378"/>
          </a:xfrm>
          <a:prstGeom prst="rect">
            <a:avLst/>
          </a:prstGeom>
        </p:spPr>
      </p:pic>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1870364" y="4216088"/>
            <a:ext cx="9047756" cy="1446550"/>
          </a:xfrm>
          <a:prstGeom prst="rect">
            <a:avLst/>
          </a:prstGeom>
        </p:spPr>
        <p:txBody>
          <a:bodyPr wrap="square">
            <a:spAutoFit/>
          </a:bodyPr>
          <a:lstStyle/>
          <a:p>
            <a:pPr lvl="0"/>
            <a:r>
              <a:rPr lang="en-GB" sz="4400" dirty="0">
                <a:solidFill>
                  <a:srgbClr val="FFC000"/>
                </a:solidFill>
                <a:latin typeface="Comic Sans MS" panose="030F0702030302020204" pitchFamily="66" charset="0"/>
              </a:rPr>
              <a:t>He gets a twig. He throws it in the pond.</a:t>
            </a:r>
          </a:p>
        </p:txBody>
      </p:sp>
      <p:sp>
        <p:nvSpPr>
          <p:cNvPr id="10" name="TextBox 9">
            <a:extLst>
              <a:ext uri="{FF2B5EF4-FFF2-40B4-BE49-F238E27FC236}">
                <a16:creationId xmlns:a16="http://schemas.microsoft.com/office/drawing/2014/main" id="{C2D87B24-7F68-478B-A857-F57FB20E307D}"/>
              </a:ext>
            </a:extLst>
          </p:cNvPr>
          <p:cNvSpPr txBox="1"/>
          <p:nvPr/>
        </p:nvSpPr>
        <p:spPr>
          <a:xfrm>
            <a:off x="1968210" y="2408023"/>
            <a:ext cx="9321080" cy="769441"/>
          </a:xfrm>
          <a:prstGeom prst="rect">
            <a:avLst/>
          </a:prstGeom>
          <a:noFill/>
        </p:spPr>
        <p:txBody>
          <a:bodyPr wrap="square" rtlCol="0">
            <a:spAutoFit/>
          </a:bodyPr>
          <a:lstStyle/>
          <a:p>
            <a:r>
              <a:rPr lang="en-GB" sz="4400" dirty="0">
                <a:solidFill>
                  <a:srgbClr val="7030A0"/>
                </a:solidFill>
                <a:latin typeface="Comic Sans MS" panose="030F0702030302020204" pitchFamily="66" charset="0"/>
              </a:rPr>
              <a:t>He hid in a rocket. It went up.</a:t>
            </a:r>
            <a:endParaRPr lang="en-US" sz="4400" dirty="0">
              <a:solidFill>
                <a:schemeClr val="accent1"/>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Subtraction – related facts</a:t>
            </a:r>
          </a:p>
          <a:p>
            <a:pPr marL="0" indent="0" algn="ctr">
              <a:buNone/>
            </a:pPr>
            <a:endParaRPr lang="en-GB" dirty="0">
              <a:latin typeface="Comic Sans MS" panose="030F0702030302020204" pitchFamily="66" charset="0"/>
            </a:endParaRPr>
          </a:p>
          <a:p>
            <a:pPr marL="0" indent="0">
              <a:buNone/>
            </a:pPr>
            <a:r>
              <a:rPr lang="en-GB" sz="3600" dirty="0">
                <a:latin typeface="Comic Sans MS" panose="030F0702030302020204" pitchFamily="66" charset="0"/>
              </a:rPr>
              <a:t>You will need:</a:t>
            </a:r>
          </a:p>
          <a:p>
            <a:pPr>
              <a:buFontTx/>
              <a:buChar char="-"/>
            </a:pPr>
            <a:r>
              <a:rPr lang="en-GB" sz="3600" dirty="0">
                <a:latin typeface="Comic Sans MS" panose="030F0702030302020204" pitchFamily="66" charset="0"/>
              </a:rPr>
              <a:t>White Rose sheet</a:t>
            </a:r>
          </a:p>
          <a:p>
            <a:pPr>
              <a:buFontTx/>
              <a:buChar char="-"/>
            </a:pPr>
            <a:r>
              <a:rPr lang="en-GB" sz="3600" dirty="0">
                <a:latin typeface="Comic Sans MS" panose="030F0702030302020204" pitchFamily="66" charset="0"/>
              </a:rPr>
              <a:t>Tens frames and counters</a:t>
            </a:r>
          </a:p>
          <a:p>
            <a:pPr>
              <a:buFontTx/>
              <a:buChar char="-"/>
            </a:pPr>
            <a:r>
              <a:rPr lang="en-GB" sz="3600" dirty="0">
                <a:latin typeface="Comic Sans MS" panose="030F0702030302020204" pitchFamily="66" charset="0"/>
              </a:rPr>
              <a:t>Subtraction Revision Grid</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7" name="Picture 6">
            <a:extLst>
              <a:ext uri="{FF2B5EF4-FFF2-40B4-BE49-F238E27FC236}">
                <a16:creationId xmlns:a16="http://schemas.microsoft.com/office/drawing/2014/main" id="{5C9D5E1F-C20C-428C-A564-47A4C5D4B7B5}"/>
              </a:ext>
            </a:extLst>
          </p:cNvPr>
          <p:cNvPicPr>
            <a:picLocks noChangeAspect="1"/>
          </p:cNvPicPr>
          <p:nvPr/>
        </p:nvPicPr>
        <p:blipFill>
          <a:blip r:embed="rId4"/>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465426" y="32657"/>
            <a:ext cx="10758055" cy="2942771"/>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817418" y="1399310"/>
            <a:ext cx="10163608" cy="5556584"/>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GB" sz="3600" dirty="0">
                <a:latin typeface="Comic Sans MS" panose="030F0702030302020204" pitchFamily="66" charset="0"/>
              </a:rPr>
              <a:t>. </a:t>
            </a:r>
          </a:p>
        </p:txBody>
      </p:sp>
      <p:pic>
        <p:nvPicPr>
          <p:cNvPr id="8" name="Picture 7">
            <a:extLst>
              <a:ext uri="{FF2B5EF4-FFF2-40B4-BE49-F238E27FC236}">
                <a16:creationId xmlns:a16="http://schemas.microsoft.com/office/drawing/2014/main" id="{1FA346BD-4325-4747-B64B-63330B1F8F0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17418" y="404521"/>
            <a:ext cx="2483942" cy="622926"/>
          </a:xfrm>
          <a:prstGeom prst="rect">
            <a:avLst/>
          </a:prstGeom>
        </p:spPr>
      </p:pic>
      <p:sp>
        <p:nvSpPr>
          <p:cNvPr id="4" name="TextBox 3">
            <a:extLst>
              <a:ext uri="{FF2B5EF4-FFF2-40B4-BE49-F238E27FC236}">
                <a16:creationId xmlns:a16="http://schemas.microsoft.com/office/drawing/2014/main" id="{8EB84BF6-5E1F-4017-8264-80237F355A43}"/>
              </a:ext>
            </a:extLst>
          </p:cNvPr>
          <p:cNvSpPr txBox="1"/>
          <p:nvPr/>
        </p:nvSpPr>
        <p:spPr>
          <a:xfrm>
            <a:off x="465426" y="6011648"/>
            <a:ext cx="11762509" cy="523220"/>
          </a:xfrm>
          <a:prstGeom prst="rect">
            <a:avLst/>
          </a:prstGeom>
          <a:noFill/>
        </p:spPr>
        <p:txBody>
          <a:bodyPr wrap="square" rtlCol="0">
            <a:spAutoFit/>
          </a:bodyPr>
          <a:lstStyle/>
          <a:p>
            <a:r>
              <a:rPr lang="en-GB" sz="2800" dirty="0">
                <a:latin typeface="Comic Sans MS" panose="030F0702030302020204" pitchFamily="66" charset="0"/>
              </a:rPr>
              <a:t>Explain your thinking to an adult and write our the 4 fact families.</a:t>
            </a:r>
            <a:endParaRPr lang="en-US" sz="2800" dirty="0">
              <a:latin typeface="Comic Sans MS" panose="030F0702030302020204" pitchFamily="66" charset="0"/>
            </a:endParaRPr>
          </a:p>
        </p:txBody>
      </p:sp>
      <p:pic>
        <p:nvPicPr>
          <p:cNvPr id="9" name="Picture 8">
            <a:extLst>
              <a:ext uri="{FF2B5EF4-FFF2-40B4-BE49-F238E27FC236}">
                <a16:creationId xmlns:a16="http://schemas.microsoft.com/office/drawing/2014/main" id="{12E4D16D-A8C8-4C72-99AC-82D676260587}"/>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5" name="Picture 4">
            <a:extLst>
              <a:ext uri="{FF2B5EF4-FFF2-40B4-BE49-F238E27FC236}">
                <a16:creationId xmlns:a16="http://schemas.microsoft.com/office/drawing/2014/main" id="{30C642EC-4CAB-46C5-900E-CE69C30E80EB}"/>
              </a:ext>
            </a:extLst>
          </p:cNvPr>
          <p:cNvPicPr>
            <a:picLocks noChangeAspect="1"/>
          </p:cNvPicPr>
          <p:nvPr/>
        </p:nvPicPr>
        <p:blipFill>
          <a:blip r:embed="rId5"/>
          <a:stretch>
            <a:fillRect/>
          </a:stretch>
        </p:blipFill>
        <p:spPr>
          <a:xfrm>
            <a:off x="3131126" y="2130864"/>
            <a:ext cx="4994347" cy="3461108"/>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3CD2F076-8179-4296-B070-8CA467A1FC4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39630"/>
            <a:ext cx="2483942" cy="622926"/>
          </a:xfrm>
          <a:prstGeom prst="rect">
            <a:avLst/>
          </a:prstGeom>
        </p:spPr>
      </p:pic>
      <p:pic>
        <p:nvPicPr>
          <p:cNvPr id="8" name="Picture 7">
            <a:extLst>
              <a:ext uri="{FF2B5EF4-FFF2-40B4-BE49-F238E27FC236}">
                <a16:creationId xmlns:a16="http://schemas.microsoft.com/office/drawing/2014/main" id="{E5E4C2E6-BE24-4B97-BDEF-58324074941B}"/>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0D926DF2-5DB1-47E2-AD0D-4AD107D31B33}"/>
              </a:ext>
            </a:extLst>
          </p:cNvPr>
          <p:cNvPicPr>
            <a:picLocks noChangeAspect="1"/>
          </p:cNvPicPr>
          <p:nvPr/>
        </p:nvPicPr>
        <p:blipFill>
          <a:blip r:embed="rId5"/>
          <a:stretch>
            <a:fillRect/>
          </a:stretch>
        </p:blipFill>
        <p:spPr>
          <a:xfrm>
            <a:off x="2366962" y="1370157"/>
            <a:ext cx="7458075" cy="5143500"/>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6" name="Picture 5">
            <a:extLst>
              <a:ext uri="{FF2B5EF4-FFF2-40B4-BE49-F238E27FC236}">
                <a16:creationId xmlns:a16="http://schemas.microsoft.com/office/drawing/2014/main" id="{43082A71-5311-4F7C-894C-C4BC67D33603}"/>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dirty="0">
                <a:hlinkClick r:id="rId2"/>
              </a:rPr>
              <a:t>https://vimeo.com/497920336</a:t>
            </a:r>
            <a:r>
              <a:rPr lang="en-US" u="sng" dirty="0"/>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C1C59055-95A5-49F6-82BC-C1BED1D1EC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25005"/>
            <a:ext cx="2483942" cy="622926"/>
          </a:xfrm>
          <a:prstGeom prst="rect">
            <a:avLst/>
          </a:prstGeom>
        </p:spPr>
      </p:pic>
      <p:pic>
        <p:nvPicPr>
          <p:cNvPr id="6" name="Picture 5">
            <a:extLst>
              <a:ext uri="{FF2B5EF4-FFF2-40B4-BE49-F238E27FC236}">
                <a16:creationId xmlns:a16="http://schemas.microsoft.com/office/drawing/2014/main" id="{CB54A3F6-7159-4B2F-B510-335D6FA9C952}"/>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384571"/>
            <a:ext cx="10758055" cy="1044588"/>
          </a:xfrm>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dirty="0">
                <a:solidFill>
                  <a:srgbClr val="FF0000"/>
                </a:solidFill>
                <a:latin typeface="Comic Sans MS" panose="030F0702030302020204" pitchFamily="66" charset="0"/>
              </a:rPr>
            </a:br>
            <a:br>
              <a:rPr lang="en-GB" sz="3600" b="1"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161037" y="1988744"/>
            <a:ext cx="3247181" cy="4267200"/>
          </a:xfrm>
        </p:spPr>
        <p:txBody>
          <a:bodyPr>
            <a:normAutofit/>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12" name="Picture 11">
            <a:extLst>
              <a:ext uri="{FF2B5EF4-FFF2-40B4-BE49-F238E27FC236}">
                <a16:creationId xmlns:a16="http://schemas.microsoft.com/office/drawing/2014/main" id="{80F89160-83D0-42D2-AD2C-7D0B9B303EA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sp>
        <p:nvSpPr>
          <p:cNvPr id="7" name="Rectangle 6">
            <a:extLst>
              <a:ext uri="{FF2B5EF4-FFF2-40B4-BE49-F238E27FC236}">
                <a16:creationId xmlns:a16="http://schemas.microsoft.com/office/drawing/2014/main" id="{30D86555-516B-4538-9A84-7003FFA5B69C}"/>
              </a:ext>
            </a:extLst>
          </p:cNvPr>
          <p:cNvSpPr/>
          <p:nvPr/>
        </p:nvSpPr>
        <p:spPr>
          <a:xfrm>
            <a:off x="484999" y="2206507"/>
            <a:ext cx="2923219" cy="369332"/>
          </a:xfrm>
          <a:prstGeom prst="rect">
            <a:avLst/>
          </a:prstGeom>
        </p:spPr>
        <p:txBody>
          <a:bodyPr wrap="square">
            <a:spAutoFit/>
          </a:bodyPr>
          <a:lstStyle/>
          <a:p>
            <a:r>
              <a:rPr lang="en-GB" dirty="0">
                <a:solidFill>
                  <a:srgbClr val="FF0000"/>
                </a:solidFill>
                <a:latin typeface="Comic Sans MS" panose="030F0702030302020204" pitchFamily="66" charset="0"/>
              </a:rPr>
              <a:t>.</a:t>
            </a:r>
            <a:endParaRPr lang="en-US" dirty="0">
              <a:solidFill>
                <a:srgbClr val="FF0000"/>
              </a:solidFill>
            </a:endParaRPr>
          </a:p>
        </p:txBody>
      </p:sp>
      <p:pic>
        <p:nvPicPr>
          <p:cNvPr id="22" name="Picture 21">
            <a:extLst>
              <a:ext uri="{FF2B5EF4-FFF2-40B4-BE49-F238E27FC236}">
                <a16:creationId xmlns:a16="http://schemas.microsoft.com/office/drawing/2014/main" id="{4109A01E-B9E4-4205-B7CB-73C89E9D6DF6}"/>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5080BB25-C278-40AB-AEF2-BB5619CF0791}"/>
              </a:ext>
            </a:extLst>
          </p:cNvPr>
          <p:cNvPicPr>
            <a:picLocks noChangeAspect="1"/>
          </p:cNvPicPr>
          <p:nvPr/>
        </p:nvPicPr>
        <p:blipFill>
          <a:blip r:embed="rId5"/>
          <a:stretch>
            <a:fillRect/>
          </a:stretch>
        </p:blipFill>
        <p:spPr>
          <a:xfrm>
            <a:off x="1641727" y="2575839"/>
            <a:ext cx="3532981" cy="3395470"/>
          </a:xfrm>
          <a:prstGeom prst="rect">
            <a:avLst/>
          </a:prstGeom>
        </p:spPr>
      </p:pic>
      <p:pic>
        <p:nvPicPr>
          <p:cNvPr id="5" name="Picture 4">
            <a:extLst>
              <a:ext uri="{FF2B5EF4-FFF2-40B4-BE49-F238E27FC236}">
                <a16:creationId xmlns:a16="http://schemas.microsoft.com/office/drawing/2014/main" id="{902A4009-9759-4D66-A00D-CF37723361BD}"/>
              </a:ext>
            </a:extLst>
          </p:cNvPr>
          <p:cNvPicPr>
            <a:picLocks noChangeAspect="1"/>
          </p:cNvPicPr>
          <p:nvPr/>
        </p:nvPicPr>
        <p:blipFill>
          <a:blip r:embed="rId6"/>
          <a:stretch>
            <a:fillRect/>
          </a:stretch>
        </p:blipFill>
        <p:spPr>
          <a:xfrm>
            <a:off x="6655398" y="2575839"/>
            <a:ext cx="3434629" cy="3401498"/>
          </a:xfrm>
          <a:prstGeom prst="rect">
            <a:avLst/>
          </a:prstGeom>
        </p:spPr>
      </p:pic>
      <p:sp>
        <p:nvSpPr>
          <p:cNvPr id="6" name="TextBox 5">
            <a:extLst>
              <a:ext uri="{FF2B5EF4-FFF2-40B4-BE49-F238E27FC236}">
                <a16:creationId xmlns:a16="http://schemas.microsoft.com/office/drawing/2014/main" id="{71677127-8B19-48A5-96AE-88012B1C160B}"/>
              </a:ext>
            </a:extLst>
          </p:cNvPr>
          <p:cNvSpPr txBox="1"/>
          <p:nvPr/>
        </p:nvSpPr>
        <p:spPr>
          <a:xfrm>
            <a:off x="7703127" y="3550226"/>
            <a:ext cx="346363" cy="461665"/>
          </a:xfrm>
          <a:prstGeom prst="rect">
            <a:avLst/>
          </a:prstGeom>
          <a:noFill/>
        </p:spPr>
        <p:txBody>
          <a:bodyPr wrap="square" rtlCol="0">
            <a:spAutoFit/>
          </a:bodyPr>
          <a:lstStyle/>
          <a:p>
            <a:r>
              <a:rPr lang="en-GB" sz="2400" b="1" dirty="0"/>
              <a:t>8</a:t>
            </a:r>
            <a:endParaRPr lang="en-US" sz="2400" b="1" dirty="0"/>
          </a:p>
        </p:txBody>
      </p:sp>
    </p:spTree>
    <p:extLst>
      <p:ext uri="{BB962C8B-B14F-4D97-AF65-F5344CB8AC3E}">
        <p14:creationId xmlns:p14="http://schemas.microsoft.com/office/powerpoint/2010/main" val="2335852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529765" y="2367642"/>
            <a:ext cx="10515600" cy="4125233"/>
          </a:xfrm>
        </p:spPr>
        <p:txBody>
          <a:bodyPr>
            <a:normAutofit/>
          </a:bodyPr>
          <a:lstStyle/>
          <a:p>
            <a:pPr marL="0" indent="0">
              <a:buNone/>
            </a:pPr>
            <a:endParaRPr lang="en-GB" dirty="0"/>
          </a:p>
          <a:p>
            <a:pPr marL="0" indent="0" algn="ctr">
              <a:buNone/>
            </a:pPr>
            <a:r>
              <a:rPr lang="en-GB" sz="7200" dirty="0">
                <a:solidFill>
                  <a:srgbClr val="FF0000"/>
                </a:solidFill>
                <a:latin typeface="Comic Sans MS" panose="030F0702030302020204" pitchFamily="66" charset="0"/>
              </a:rPr>
              <a:t>I Sing Pop</a:t>
            </a: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a:p>
            <a:pPr marL="0" indent="0">
              <a:buNone/>
            </a:pPr>
            <a:endParaRPr lang="en-GB" sz="2000" u="sng" dirty="0">
              <a:solidFill>
                <a:srgbClr val="0563C1"/>
              </a:solidFill>
              <a:highlight>
                <a:srgbClr val="FFFF00"/>
              </a:highligh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C83A7C77-517D-4E18-B499-3C4C96FCFF60}"/>
              </a:ext>
            </a:extLst>
          </p:cNvPr>
          <p:cNvSpPr/>
          <p:nvPr/>
        </p:nvSpPr>
        <p:spPr>
          <a:xfrm>
            <a:off x="437400" y="6396335"/>
            <a:ext cx="184731" cy="461665"/>
          </a:xfrm>
          <a:prstGeom prst="rect">
            <a:avLst/>
          </a:prstGeom>
        </p:spPr>
        <p:txBody>
          <a:bodyPr wrap="none">
            <a:spAutoFit/>
          </a:bodyPr>
          <a:lstStyle/>
          <a:p>
            <a:endParaRPr lang="en-US" sz="2400" dirty="0">
              <a:solidFill>
                <a:srgbClr val="FFFF00"/>
              </a:solidFill>
            </a:endParaRPr>
          </a:p>
        </p:txBody>
      </p:sp>
      <p:pic>
        <p:nvPicPr>
          <p:cNvPr id="4" name="Picture 3">
            <a:extLst>
              <a:ext uri="{FF2B5EF4-FFF2-40B4-BE49-F238E27FC236}">
                <a16:creationId xmlns:a16="http://schemas.microsoft.com/office/drawing/2014/main" id="{9D586232-C174-4CE2-B187-1F5597FECAB7}"/>
              </a:ext>
            </a:extLst>
          </p:cNvPr>
          <p:cNvPicPr>
            <a:picLocks noChangeAspect="1"/>
          </p:cNvPicPr>
          <p:nvPr/>
        </p:nvPicPr>
        <p:blipFill>
          <a:blip r:embed="rId6"/>
          <a:stretch>
            <a:fillRect/>
          </a:stretch>
        </p:blipFill>
        <p:spPr>
          <a:xfrm>
            <a:off x="2903147" y="5859841"/>
            <a:ext cx="4889416" cy="536494"/>
          </a:xfrm>
          <a:prstGeom prst="rect">
            <a:avLst/>
          </a:prstGeom>
        </p:spPr>
      </p:pic>
    </p:spTree>
    <p:extLst>
      <p:ext uri="{BB962C8B-B14F-4D97-AF65-F5344CB8AC3E}">
        <p14:creationId xmlns:p14="http://schemas.microsoft.com/office/powerpoint/2010/main" val="664423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3787</TotalTime>
  <Words>1195</Words>
  <Application>Microsoft Office PowerPoint</Application>
  <PresentationFormat>Widescreen</PresentationFormat>
  <Paragraphs>177</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Comic Sans MS</vt:lpstr>
      <vt:lpstr>Times New Roman</vt:lpstr>
      <vt:lpstr>Office Theme</vt:lpstr>
      <vt:lpstr>    Wednesday 24th February 2021</vt:lpstr>
      <vt:lpstr>             RWI     Each day for RWI you will need:                  Rainbow Group                       Sunshine Group                   Tag                                             Follow Me!                   book                                           book                                        ‘Weekly Writing sheet’ RWI (from                         your pack)                                            </vt:lpstr>
      <vt:lpstr>                Rainbow Group                   ea – cup of tea</vt:lpstr>
      <vt:lpstr>    Sunshine Group   ai – snail in the rain</vt:lpstr>
      <vt:lpstr>How to Play Roll and Read</vt:lpstr>
      <vt:lpstr>Continue with RWI</vt:lpstr>
      <vt:lpstr>Continue with RWI</vt:lpstr>
      <vt:lpstr>Continue with RWI</vt:lpstr>
      <vt:lpstr>Our Structure for RWI</vt:lpstr>
      <vt:lpstr>Our Structure for RWI</vt:lpstr>
      <vt:lpstr>                                     Edit a Sentence   he hid in a rocket  it went up</vt:lpstr>
      <vt:lpstr>          Edit a Sentence</vt:lpstr>
      <vt:lpstr>                                Edit a Sentence  he gets a twig  he trows it in the pod</vt:lpstr>
      <vt:lpstr>          Edit a Sentence</vt:lpstr>
      <vt:lpstr>  Edit a Sentence – correct sentences </vt:lpstr>
      <vt:lpstr>        Stick your sheet in the front of your purple book.     Thank you for working hard.                                         Now have a break and a snack.  </vt:lpstr>
      <vt:lpstr>                          White Rose Maths</vt:lpstr>
      <vt:lpstr>White Rose Maths  Is this true or false?    (answer on slide 19) </vt:lpstr>
      <vt:lpstr>                  White Rose Maths  </vt:lpstr>
      <vt:lpstr>                          White Rose Maths</vt:lpstr>
      <vt:lpstr>                      White Rose Maths  </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148</cp:revision>
  <dcterms:created xsi:type="dcterms:W3CDTF">2021-01-05T21:58:22Z</dcterms:created>
  <dcterms:modified xsi:type="dcterms:W3CDTF">2021-02-23T12:31:59Z</dcterms:modified>
</cp:coreProperties>
</file>