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57" r:id="rId6"/>
    <p:sldId id="270" r:id="rId7"/>
    <p:sldId id="281" r:id="rId8"/>
    <p:sldId id="272" r:id="rId9"/>
    <p:sldId id="273" r:id="rId10"/>
    <p:sldId id="258" r:id="rId11"/>
    <p:sldId id="274" r:id="rId12"/>
    <p:sldId id="263" r:id="rId13"/>
    <p:sldId id="264" r:id="rId14"/>
    <p:sldId id="275" r:id="rId15"/>
    <p:sldId id="286" r:id="rId16"/>
    <p:sldId id="308" r:id="rId17"/>
    <p:sldId id="277" r:id="rId18"/>
    <p:sldId id="276" r:id="rId19"/>
    <p:sldId id="310" r:id="rId20"/>
    <p:sldId id="309" r:id="rId21"/>
    <p:sldId id="265" r:id="rId22"/>
    <p:sldId id="267" r:id="rId23"/>
    <p:sldId id="29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69" d="100"/>
          <a:sy n="69" d="100"/>
        </p:scale>
        <p:origin x="57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2/22/2021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2/22/2021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junior1.cumbresblogs.com/2014/02/25/welcome-to-junior-1-2/" TargetMode="External"/><Relationship Id="rId7" Type="http://schemas.openxmlformats.org/officeDocument/2006/relationships/hyperlink" Target="http://www.pngall.com/sunshine-png" TargetMode="Externa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pixabay.com/en/rainbow-default-colors-948520/"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hyperlink" Target="https://en.wikipedia.org/wiki/File:Operators_(maths)_linear.sv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Tuesday 23</a:t>
            </a:r>
            <a:r>
              <a:rPr lang="en-GB" baseline="30000" dirty="0">
                <a:solidFill>
                  <a:srgbClr val="FF0000"/>
                </a:solidFill>
                <a:latin typeface="Comic Sans MS" panose="030F0702030302020204" pitchFamily="66" charset="0"/>
              </a:rPr>
              <a:t>rd </a:t>
            </a:r>
            <a:r>
              <a:rPr lang="en-GB" dirty="0">
                <a:solidFill>
                  <a:srgbClr val="FF0000"/>
                </a:solidFill>
                <a:latin typeface="Comic Sans MS" panose="030F0702030302020204" pitchFamily="66" charset="0"/>
              </a:rPr>
              <a:t>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90689"/>
            <a:ext cx="10515600" cy="2305806"/>
          </a:xfrm>
        </p:spPr>
        <p:txBody>
          <a:bodyPr>
            <a:normAutofit lnSpcReduction="10000"/>
          </a:bodyPr>
          <a:lstStyle/>
          <a:p>
            <a:pPr marL="0" indent="0">
              <a:buNone/>
            </a:pPr>
            <a:r>
              <a:rPr lang="en-GB" sz="3300" i="1" dirty="0">
                <a:solidFill>
                  <a:srgbClr val="FFC000"/>
                </a:solidFill>
                <a:latin typeface="Comic Sans MS" panose="030F0702030302020204" pitchFamily="66" charset="0"/>
              </a:rPr>
              <a:t>For RWI you will need the sounds sheet </a:t>
            </a:r>
            <a:r>
              <a:rPr lang="en-GB" sz="3300" i="1" dirty="0" err="1">
                <a:solidFill>
                  <a:srgbClr val="FFC000"/>
                </a:solidFill>
                <a:latin typeface="Comic Sans MS" panose="030F0702030302020204" pitchFamily="66" charset="0"/>
              </a:rPr>
              <a:t>ea</a:t>
            </a:r>
            <a:r>
              <a:rPr lang="en-GB" sz="3300" i="1" dirty="0">
                <a:solidFill>
                  <a:srgbClr val="FFC000"/>
                </a:solidFill>
                <a:latin typeface="Comic Sans MS" panose="030F0702030302020204" pitchFamily="66" charset="0"/>
              </a:rPr>
              <a:t>(Rainbow Group) ai(Sunshine Group). </a:t>
            </a:r>
          </a:p>
          <a:p>
            <a:pPr marL="0" indent="0">
              <a:buNone/>
            </a:pPr>
            <a:r>
              <a:rPr lang="en-GB" sz="3300" i="1" dirty="0">
                <a:solidFill>
                  <a:srgbClr val="FFC000"/>
                </a:solidFill>
                <a:latin typeface="Comic Sans MS" panose="030F0702030302020204" pitchFamily="66" charset="0"/>
              </a:rPr>
              <a:t>For maths you will need access to the Subtraction revision sheet and the tens frame model and stem sentence sheet.</a:t>
            </a:r>
            <a:endParaRPr lang="en-US" sz="3300"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277842911"/>
              </p:ext>
            </p:extLst>
          </p:nvPr>
        </p:nvGraphicFramePr>
        <p:xfrm>
          <a:off x="994609" y="4267198"/>
          <a:ext cx="10176166" cy="2105891"/>
        </p:xfrm>
        <a:graphic>
          <a:graphicData uri="http://schemas.openxmlformats.org/drawingml/2006/table">
            <a:tbl>
              <a:tblPr firstRow="1" bandRow="1">
                <a:tableStyleId>{5C22544A-7EE6-4342-B048-85BDC9FD1C3A}</a:tableStyleId>
              </a:tblPr>
              <a:tblGrid>
                <a:gridCol w="848014">
                  <a:extLst>
                    <a:ext uri="{9D8B030D-6E8A-4147-A177-3AD203B41FA5}">
                      <a16:colId xmlns:a16="http://schemas.microsoft.com/office/drawing/2014/main" val="1057356747"/>
                    </a:ext>
                  </a:extLst>
                </a:gridCol>
                <a:gridCol w="1441259">
                  <a:extLst>
                    <a:ext uri="{9D8B030D-6E8A-4147-A177-3AD203B41FA5}">
                      <a16:colId xmlns:a16="http://schemas.microsoft.com/office/drawing/2014/main" val="2036603641"/>
                    </a:ext>
                  </a:extLst>
                </a:gridCol>
                <a:gridCol w="1482500">
                  <a:extLst>
                    <a:ext uri="{9D8B030D-6E8A-4147-A177-3AD203B41FA5}">
                      <a16:colId xmlns:a16="http://schemas.microsoft.com/office/drawing/2014/main" val="3670510117"/>
                    </a:ext>
                  </a:extLst>
                </a:gridCol>
                <a:gridCol w="296499">
                  <a:extLst>
                    <a:ext uri="{9D8B030D-6E8A-4147-A177-3AD203B41FA5}">
                      <a16:colId xmlns:a16="http://schemas.microsoft.com/office/drawing/2014/main" val="853626756"/>
                    </a:ext>
                  </a:extLst>
                </a:gridCol>
                <a:gridCol w="2324559">
                  <a:extLst>
                    <a:ext uri="{9D8B030D-6E8A-4147-A177-3AD203B41FA5}">
                      <a16:colId xmlns:a16="http://schemas.microsoft.com/office/drawing/2014/main" val="1405776208"/>
                    </a:ext>
                  </a:extLst>
                </a:gridCol>
                <a:gridCol w="320219">
                  <a:extLst>
                    <a:ext uri="{9D8B030D-6E8A-4147-A177-3AD203B41FA5}">
                      <a16:colId xmlns:a16="http://schemas.microsoft.com/office/drawing/2014/main" val="3688789344"/>
                    </a:ext>
                  </a:extLst>
                </a:gridCol>
                <a:gridCol w="1612959">
                  <a:extLst>
                    <a:ext uri="{9D8B030D-6E8A-4147-A177-3AD203B41FA5}">
                      <a16:colId xmlns:a16="http://schemas.microsoft.com/office/drawing/2014/main" val="1246538563"/>
                    </a:ext>
                  </a:extLst>
                </a:gridCol>
                <a:gridCol w="853920">
                  <a:extLst>
                    <a:ext uri="{9D8B030D-6E8A-4147-A177-3AD203B41FA5}">
                      <a16:colId xmlns:a16="http://schemas.microsoft.com/office/drawing/2014/main" val="1958461331"/>
                    </a:ext>
                  </a:extLst>
                </a:gridCol>
                <a:gridCol w="996237">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ea</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cup of tea</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 – snail in the rain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b="1"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A Bad Fox</a:t>
                      </a:r>
                      <a:endParaRPr lang="en-US" sz="10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A Bad Fright</a:t>
                      </a:r>
                      <a:endParaRPr lang="en-US" sz="10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b="1"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a:t>
                      </a:r>
                    </a:p>
                    <a:p>
                      <a:pPr marL="0" marR="0" algn="ctr">
                        <a:lnSpc>
                          <a:spcPct val="107000"/>
                        </a:lnSpc>
                        <a:spcBef>
                          <a:spcPts val="0"/>
                        </a:spcBef>
                        <a:spcAft>
                          <a:spcPts val="80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Practical work on fact families</a:t>
                      </a:r>
                      <a:endParaRPr lang="en-US"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Geography  </a:t>
                      </a:r>
                    </a:p>
                    <a:p>
                      <a:pPr marL="0" marR="0" algn="ctr">
                        <a:lnSpc>
                          <a:spcPct val="107000"/>
                        </a:lnSpc>
                        <a:spcBef>
                          <a:spcPts val="0"/>
                        </a:spcBef>
                        <a:spcAft>
                          <a:spcPts val="0"/>
                        </a:spcAft>
                      </a:pPr>
                      <a:endPar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The continents of the world</a:t>
                      </a:r>
                      <a:endParaRPr lang="en-US"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Mr</a:t>
                      </a: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Debenham</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917679" y="5034357"/>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rot="20409465">
            <a:off x="1946821" y="5623995"/>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317064" y="5034357"/>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318639" y="5346547"/>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713510" y="79166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Tag                                             Follow Me!</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28255" y="4640413"/>
            <a:ext cx="1796327" cy="1167141"/>
          </a:xfrm>
          <a:prstGeom prst="rect">
            <a:avLst/>
          </a:prstGeom>
        </p:spPr>
      </p:pic>
      <p:pic>
        <p:nvPicPr>
          <p:cNvPr id="8" name="Picture 7">
            <a:extLst>
              <a:ext uri="{FF2B5EF4-FFF2-40B4-BE49-F238E27FC236}">
                <a16:creationId xmlns:a16="http://schemas.microsoft.com/office/drawing/2014/main" id="{0E431AE1-0D9F-4798-BDD0-24E3B0516E25}"/>
              </a:ext>
            </a:extLst>
          </p:cNvPr>
          <p:cNvPicPr>
            <a:picLocks noChangeAspect="1"/>
          </p:cNvPicPr>
          <p:nvPr/>
        </p:nvPicPr>
        <p:blipFill>
          <a:blip r:embed="rId4"/>
          <a:stretch>
            <a:fillRect/>
          </a:stretch>
        </p:blipFill>
        <p:spPr>
          <a:xfrm>
            <a:off x="838201" y="2507882"/>
            <a:ext cx="1976437" cy="1495446"/>
          </a:xfrm>
          <a:prstGeom prst="rect">
            <a:avLst/>
          </a:prstGeom>
        </p:spPr>
      </p:pic>
      <p:pic>
        <p:nvPicPr>
          <p:cNvPr id="9" name="Picture 8">
            <a:extLst>
              <a:ext uri="{FF2B5EF4-FFF2-40B4-BE49-F238E27FC236}">
                <a16:creationId xmlns:a16="http://schemas.microsoft.com/office/drawing/2014/main" id="{F22BCA92-1353-4361-90B0-4F28AC2D24E4}"/>
              </a:ext>
            </a:extLst>
          </p:cNvPr>
          <p:cNvPicPr>
            <a:picLocks noChangeAspect="1"/>
          </p:cNvPicPr>
          <p:nvPr/>
        </p:nvPicPr>
        <p:blipFill rotWithShape="1">
          <a:blip r:embed="rId5"/>
          <a:srcRect b="3484"/>
          <a:stretch/>
        </p:blipFill>
        <p:spPr>
          <a:xfrm>
            <a:off x="6096001" y="2507883"/>
            <a:ext cx="2175684" cy="1495446"/>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552449"/>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ea</a:t>
            </a:r>
            <a:r>
              <a:rPr lang="en-GB" sz="6000" dirty="0">
                <a:solidFill>
                  <a:srgbClr val="C00000"/>
                </a:solidFill>
                <a:latin typeface="Comic Sans MS" panose="030F0702030302020204" pitchFamily="66" charset="0"/>
              </a:rPr>
              <a:t> – cup of tea</a:t>
            </a:r>
            <a:br>
              <a:rPr lang="en-GB" dirty="0">
                <a:latin typeface="Comic Sans MS" panose="030F0702030302020204" pitchFamily="66" charset="0"/>
              </a:rPr>
            </a:b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8" name="Rectangle 7">
            <a:extLst>
              <a:ext uri="{FF2B5EF4-FFF2-40B4-BE49-F238E27FC236}">
                <a16:creationId xmlns:a16="http://schemas.microsoft.com/office/drawing/2014/main" id="{4ADF4E7B-75CC-467C-B280-ADB6523CABF1}"/>
              </a:ext>
            </a:extLst>
          </p:cNvPr>
          <p:cNvSpPr/>
          <p:nvPr/>
        </p:nvSpPr>
        <p:spPr>
          <a:xfrm>
            <a:off x="1223962" y="3003176"/>
            <a:ext cx="6096000" cy="3046988"/>
          </a:xfrm>
          <a:prstGeom prst="rect">
            <a:avLst/>
          </a:prstGeom>
        </p:spPr>
        <p:txBody>
          <a:bodyPr>
            <a:spAutoFit/>
          </a:bodyPr>
          <a:lstStyle/>
          <a:p>
            <a:pPr lvl="0"/>
            <a:r>
              <a:rPr lang="en-GB" sz="3200" dirty="0">
                <a:solidFill>
                  <a:prstClr val="black"/>
                </a:solidFill>
                <a:latin typeface="Comic Sans MS" panose="030F0702030302020204" pitchFamily="66" charset="0"/>
              </a:rPr>
              <a:t>Today, I would like you to complete this phonic sheet that is in the folder.</a:t>
            </a:r>
          </a:p>
          <a:p>
            <a:pPr lvl="0"/>
            <a:r>
              <a:rPr lang="en-GB" sz="3200" dirty="0">
                <a:solidFill>
                  <a:prstClr val="black"/>
                </a:solidFill>
                <a:latin typeface="Comic Sans MS" panose="030F0702030302020204" pitchFamily="66" charset="0"/>
              </a:rPr>
              <a:t>Once you have finished it, it can be stuck into your green home-learning book.</a:t>
            </a:r>
            <a:endParaRPr lang="en-US" sz="3200" dirty="0">
              <a:solidFill>
                <a:prstClr val="black"/>
              </a:solidFill>
              <a:latin typeface="Comic Sans MS" panose="030F0702030302020204" pitchFamily="66" charset="0"/>
            </a:endParaRPr>
          </a:p>
        </p:txBody>
      </p:sp>
      <p:pic>
        <p:nvPicPr>
          <p:cNvPr id="9" name="Picture 8">
            <a:extLst>
              <a:ext uri="{FF2B5EF4-FFF2-40B4-BE49-F238E27FC236}">
                <a16:creationId xmlns:a16="http://schemas.microsoft.com/office/drawing/2014/main" id="{15613CBB-BD8F-43B6-8F93-D537F92A8D9D}"/>
              </a:ext>
            </a:extLst>
          </p:cNvPr>
          <p:cNvPicPr>
            <a:picLocks noChangeAspect="1"/>
          </p:cNvPicPr>
          <p:nvPr/>
        </p:nvPicPr>
        <p:blipFill>
          <a:blip r:embed="rId5"/>
          <a:stretch>
            <a:fillRect/>
          </a:stretch>
        </p:blipFill>
        <p:spPr>
          <a:xfrm rot="5400000">
            <a:off x="7327004" y="3334963"/>
            <a:ext cx="3433968" cy="2383414"/>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7" y="174852"/>
            <a:ext cx="10515600" cy="628993"/>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ai – snail in the rain</a:t>
            </a:r>
            <a:endParaRPr lang="en-US" sz="6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762318" y="2936885"/>
            <a:ext cx="5915573" cy="3046988"/>
          </a:xfrm>
          <a:prstGeom prst="rect">
            <a:avLst/>
          </a:prstGeom>
        </p:spPr>
        <p:txBody>
          <a:bodyPr wrap="square">
            <a:spAutoFit/>
          </a:bodyPr>
          <a:lstStyle/>
          <a:p>
            <a:pPr lvl="0"/>
            <a:r>
              <a:rPr lang="en-GB" sz="3200" dirty="0">
                <a:solidFill>
                  <a:prstClr val="black"/>
                </a:solidFill>
                <a:latin typeface="Comic Sans MS" panose="030F0702030302020204" pitchFamily="66" charset="0"/>
              </a:rPr>
              <a:t>Today, I would like you to complete this phonic sheet that is in the folder.</a:t>
            </a:r>
          </a:p>
          <a:p>
            <a:pPr lvl="0"/>
            <a:r>
              <a:rPr lang="en-GB" sz="3200" dirty="0">
                <a:solidFill>
                  <a:prstClr val="black"/>
                </a:solidFill>
                <a:latin typeface="Comic Sans MS" panose="030F0702030302020204" pitchFamily="66" charset="0"/>
              </a:rPr>
              <a:t>Once you have finished it, it can be stuck into your green home-learning book.</a:t>
            </a:r>
            <a:endParaRPr lang="en-US" sz="3200" dirty="0">
              <a:solidFill>
                <a:prstClr val="black"/>
              </a:solidFill>
              <a:latin typeface="Comic Sans MS" panose="030F0702030302020204" pitchFamily="66" charset="0"/>
            </a:endParaRPr>
          </a:p>
        </p:txBody>
      </p:sp>
      <p:pic>
        <p:nvPicPr>
          <p:cNvPr id="7" name="Picture 6">
            <a:extLst>
              <a:ext uri="{FF2B5EF4-FFF2-40B4-BE49-F238E27FC236}">
                <a16:creationId xmlns:a16="http://schemas.microsoft.com/office/drawing/2014/main" id="{0B444A4C-2CC7-4F39-B47C-50124802CF2F}"/>
              </a:ext>
            </a:extLst>
          </p:cNvPr>
          <p:cNvPicPr>
            <a:picLocks noChangeAspect="1"/>
          </p:cNvPicPr>
          <p:nvPr/>
        </p:nvPicPr>
        <p:blipFill>
          <a:blip r:embed="rId5"/>
          <a:stretch>
            <a:fillRect/>
          </a:stretch>
        </p:blipFill>
        <p:spPr>
          <a:xfrm>
            <a:off x="7905534" y="2936885"/>
            <a:ext cx="2276907" cy="3282295"/>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a:t>
            </a:r>
            <a:r>
              <a:rPr lang="en-GB" sz="3200" dirty="0">
                <a:solidFill>
                  <a:srgbClr val="FF0000"/>
                </a:solidFill>
                <a:latin typeface="Comic Sans MS" panose="030F0702030302020204" pitchFamily="66" charset="0"/>
              </a:rPr>
              <a:t> 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read the book 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Now you are ready for the second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Tuesday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7030A0"/>
                </a:solidFill>
                <a:latin typeface="Comic Sans MS" panose="030F0702030302020204" pitchFamily="66" charset="0"/>
              </a:rPr>
              <a:t>I am in the ro</a:t>
            </a:r>
            <a:r>
              <a:rPr lang="en-GB" sz="4900" u="sng" dirty="0">
                <a:solidFill>
                  <a:srgbClr val="7030A0"/>
                </a:solidFill>
                <a:latin typeface="Comic Sans MS" panose="030F0702030302020204" pitchFamily="66" charset="0"/>
              </a:rPr>
              <a:t>ck</a:t>
            </a:r>
            <a:r>
              <a:rPr lang="en-GB" sz="4900" dirty="0">
                <a:solidFill>
                  <a:srgbClr val="7030A0"/>
                </a:solidFill>
                <a:latin typeface="Comic Sans MS" panose="030F0702030302020204" pitchFamily="66" charset="0"/>
              </a:rPr>
              <a:t>et.</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8820043"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C000"/>
                </a:solidFill>
                <a:latin typeface="Comic Sans MS" panose="030F0702030302020204" pitchFamily="66" charset="0"/>
              </a:rPr>
              <a:t>They all sat in a row on the bank.</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07238" y="1656300"/>
            <a:ext cx="1897713" cy="954107"/>
          </a:xfrm>
          <a:prstGeom prst="rect">
            <a:avLst/>
          </a:prstGeom>
          <a:noFill/>
        </p:spPr>
        <p:txBody>
          <a:bodyPr wrap="square" rtlCol="0">
            <a:spAutoFit/>
          </a:bodyPr>
          <a:lstStyle/>
          <a:p>
            <a:r>
              <a:rPr lang="en-GB" sz="2400" dirty="0">
                <a:latin typeface="Comic Sans MS" panose="030F0702030302020204" pitchFamily="66" charset="0"/>
              </a:rPr>
              <a:t>remember</a:t>
            </a:r>
            <a:r>
              <a:rPr lang="en-GB" dirty="0"/>
              <a:t>: </a:t>
            </a:r>
          </a:p>
          <a:p>
            <a:r>
              <a:rPr lang="en-GB" sz="3200" dirty="0">
                <a:solidFill>
                  <a:srgbClr val="FF0066"/>
                </a:solidFill>
                <a:latin typeface="Comic Sans MS" panose="030F0702030302020204" pitchFamily="66" charset="0"/>
              </a:rPr>
              <a:t>     ck</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604693" y="4103463"/>
            <a:ext cx="2114051" cy="954107"/>
          </a:xfrm>
          <a:prstGeom prst="rect">
            <a:avLst/>
          </a:prstGeom>
          <a:solidFill>
            <a:schemeClr val="accent4">
              <a:lumMod val="20000"/>
              <a:lumOff val="80000"/>
            </a:schemeClr>
          </a:solidFill>
        </p:spPr>
        <p:txBody>
          <a:bodyPr wrap="square" rtlCol="0">
            <a:spAutoFit/>
          </a:bodyPr>
          <a:lstStyle/>
          <a:p>
            <a:pPr algn="ctr"/>
            <a:r>
              <a:rPr lang="en-GB" sz="2400" dirty="0">
                <a:latin typeface="Comic Sans MS" panose="030F0702030302020204" pitchFamily="66" charset="0"/>
              </a:rPr>
              <a:t>Tricky word</a:t>
            </a:r>
            <a:r>
              <a:rPr lang="en-GB" dirty="0"/>
              <a:t>:</a:t>
            </a:r>
          </a:p>
          <a:p>
            <a:pPr algn="ctr"/>
            <a:r>
              <a:rPr lang="en-GB" sz="3200" dirty="0">
                <a:solidFill>
                  <a:srgbClr val="FF0066"/>
                </a:solidFill>
                <a:latin typeface="Comic Sans MS" panose="030F0702030302020204" pitchFamily="66" charset="0"/>
              </a:rPr>
              <a:t>all</a:t>
            </a:r>
            <a:endParaRPr lang="en-GB" sz="3200" dirty="0"/>
          </a:p>
        </p:txBody>
      </p:sp>
      <p:sp>
        <p:nvSpPr>
          <p:cNvPr id="14" name="Rectangle 13">
            <a:extLst>
              <a:ext uri="{FF2B5EF4-FFF2-40B4-BE49-F238E27FC236}">
                <a16:creationId xmlns:a16="http://schemas.microsoft.com/office/drawing/2014/main" id="{99A497A9-A19D-46CC-8ED3-C8CCAF6A556A}"/>
              </a:ext>
            </a:extLst>
          </p:cNvPr>
          <p:cNvSpPr/>
          <p:nvPr/>
        </p:nvSpPr>
        <p:spPr>
          <a:xfrm>
            <a:off x="8729920" y="3949575"/>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58366110-AB72-4BE6-A363-5A8DDB43B50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67398" y="4072383"/>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517251"/>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 </a:t>
            </a:r>
            <a:r>
              <a:rPr lang="en-GB" sz="3600" dirty="0">
                <a:latin typeface="Comic Sans MS" panose="030F0702030302020204" pitchFamily="66" charset="0"/>
              </a:rPr>
              <a:t>down</a:t>
            </a:r>
            <a:r>
              <a:rPr lang="en-GB" sz="3600" u="sng" dirty="0">
                <a:latin typeface="Comic Sans MS" panose="030F0702030302020204" pitchFamily="66" charset="0"/>
              </a:rPr>
              <a:t> </a:t>
            </a:r>
            <a:r>
              <a:rPr lang="en-GB" sz="3600" dirty="0">
                <a:latin typeface="Comic Sans MS" panose="030F0702030302020204" pitchFamily="66" charset="0"/>
              </a:rPr>
              <a:t>on your paper.</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838200" y="2198288"/>
            <a:ext cx="10515600" cy="4351338"/>
          </a:xfrm>
          <a:solidFill>
            <a:schemeClr val="accent4">
              <a:lumMod val="20000"/>
              <a:lumOff val="80000"/>
            </a:schemeClr>
          </a:solidFill>
        </p:spPr>
        <p:txBody>
          <a:bodyPr>
            <a:normAutofit lnSpcReduction="10000"/>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11</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308374"/>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7030A0"/>
                </a:solidFill>
                <a:latin typeface="Comic Sans MS" panose="030F0702030302020204" pitchFamily="66" charset="0"/>
              </a:rPr>
              <a:t>I am in the rocket.</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8820043" cy="2123658"/>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C000"/>
                </a:solidFill>
                <a:latin typeface="Comic Sans MS" panose="030F0702030302020204" pitchFamily="66" charset="0"/>
              </a:rPr>
              <a:t>They all sat in a row on the bank.</a:t>
            </a:r>
            <a:endParaRPr lang="en-US" sz="4400" dirty="0">
              <a:solidFill>
                <a:srgbClr val="FF0066"/>
              </a:solidFill>
            </a:endParaRPr>
          </a:p>
          <a:p>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Subtraction – related facts</a:t>
            </a: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Subtraction grid</a:t>
            </a:r>
          </a:p>
          <a:p>
            <a:pPr>
              <a:buFontTx/>
              <a:buChar char="-"/>
            </a:pPr>
            <a:r>
              <a:rPr lang="en-GB" dirty="0">
                <a:latin typeface="Comic Sans MS" panose="030F0702030302020204" pitchFamily="66" charset="0"/>
              </a:rPr>
              <a:t>Tens frame model and stem sentences sheets</a:t>
            </a:r>
          </a:p>
          <a:p>
            <a:pPr>
              <a:buFontTx/>
              <a:buChar char="-"/>
            </a:pPr>
            <a:r>
              <a:rPr lang="en-GB" dirty="0">
                <a:latin typeface="Comic Sans MS" panose="030F0702030302020204" pitchFamily="66" charset="0"/>
              </a:rPr>
              <a:t>Counters to use on the tens frame</a:t>
            </a:r>
          </a:p>
          <a:p>
            <a:pPr>
              <a:buFontTx/>
              <a:buChar char="-"/>
            </a:pPr>
            <a:endParaRPr lang="en-GB" dirty="0">
              <a:latin typeface="Comic Sans MS" panose="030F0702030302020204" pitchFamily="66" charset="0"/>
            </a:endParaRPr>
          </a:p>
          <a:p>
            <a:pPr>
              <a:buFontTx/>
              <a:buChar char="-"/>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1" name="Picture 10">
            <a:extLst>
              <a:ext uri="{FF2B5EF4-FFF2-40B4-BE49-F238E27FC236}">
                <a16:creationId xmlns:a16="http://schemas.microsoft.com/office/drawing/2014/main" id="{50A4D5AA-45B9-4AB7-A81D-01480431A501}"/>
              </a:ext>
            </a:extLst>
          </p:cNvPr>
          <p:cNvPicPr>
            <a:picLocks noChangeAspect="1"/>
          </p:cNvPicPr>
          <p:nvPr/>
        </p:nvPicPr>
        <p:blipFill>
          <a:blip r:embed="rId4"/>
          <a:stretch>
            <a:fillRect/>
          </a:stretch>
        </p:blipFill>
        <p:spPr>
          <a:xfrm>
            <a:off x="9088306" y="365125"/>
            <a:ext cx="2638268" cy="1978701"/>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233360" y="108763"/>
            <a:ext cx="10758055" cy="2501843"/>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354588" y="386364"/>
            <a:ext cx="10515600" cy="5509454"/>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AEB857A3-EAEB-4066-9429-5C112EFE923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426" y="352193"/>
            <a:ext cx="2483942" cy="622926"/>
          </a:xfrm>
          <a:prstGeom prst="rect">
            <a:avLst/>
          </a:prstGeom>
        </p:spPr>
      </p:pic>
      <p:sp>
        <p:nvSpPr>
          <p:cNvPr id="7" name="TextBox 6">
            <a:extLst>
              <a:ext uri="{FF2B5EF4-FFF2-40B4-BE49-F238E27FC236}">
                <a16:creationId xmlns:a16="http://schemas.microsoft.com/office/drawing/2014/main" id="{FD26DAEA-5B16-4783-9034-FA48E67512BD}"/>
              </a:ext>
            </a:extLst>
          </p:cNvPr>
          <p:cNvSpPr txBox="1"/>
          <p:nvPr/>
        </p:nvSpPr>
        <p:spPr>
          <a:xfrm>
            <a:off x="1379824" y="6179248"/>
            <a:ext cx="8465128" cy="584775"/>
          </a:xfrm>
          <a:prstGeom prst="rect">
            <a:avLst/>
          </a:prstGeom>
          <a:noFill/>
        </p:spPr>
        <p:txBody>
          <a:bodyPr wrap="square" rtlCol="0">
            <a:spAutoFit/>
          </a:bodyPr>
          <a:lstStyle/>
          <a:p>
            <a:r>
              <a:rPr lang="en-GB" sz="3200" dirty="0">
                <a:latin typeface="Comic Sans MS" panose="030F0702030302020204" pitchFamily="66" charset="0"/>
              </a:rPr>
              <a:t>Talk to your adult to explain your thinking</a:t>
            </a:r>
            <a:r>
              <a:rPr lang="en-GB" sz="2400" dirty="0">
                <a:latin typeface="Comic Sans MS" panose="030F0702030302020204" pitchFamily="66" charset="0"/>
              </a:rPr>
              <a:t>.</a:t>
            </a:r>
            <a:endParaRPr lang="en-US" sz="2400" dirty="0">
              <a:latin typeface="Comic Sans MS" panose="030F0702030302020204" pitchFamily="66" charset="0"/>
            </a:endParaRPr>
          </a:p>
        </p:txBody>
      </p:sp>
      <p:pic>
        <p:nvPicPr>
          <p:cNvPr id="8" name="Picture 7">
            <a:extLst>
              <a:ext uri="{FF2B5EF4-FFF2-40B4-BE49-F238E27FC236}">
                <a16:creationId xmlns:a16="http://schemas.microsoft.com/office/drawing/2014/main" id="{FE04BF3B-29EE-48B0-AC3E-953E1FC64959}"/>
              </a:ext>
            </a:extLst>
          </p:cNvPr>
          <p:cNvPicPr>
            <a:picLocks noChangeAspect="1"/>
          </p:cNvPicPr>
          <p:nvPr/>
        </p:nvPicPr>
        <p:blipFill>
          <a:blip r:embed="rId4"/>
          <a:stretch>
            <a:fillRect/>
          </a:stretch>
        </p:blipFill>
        <p:spPr>
          <a:xfrm>
            <a:off x="2591663" y="1958455"/>
            <a:ext cx="6041448" cy="4214964"/>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0E95F163-0D5B-4D4B-B361-034F74C23B2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59255" y="225013"/>
            <a:ext cx="2483942" cy="622926"/>
          </a:xfrm>
          <a:prstGeom prst="rect">
            <a:avLst/>
          </a:prstGeom>
        </p:spPr>
      </p:pic>
      <p:pic>
        <p:nvPicPr>
          <p:cNvPr id="7" name="Picture 6">
            <a:extLst>
              <a:ext uri="{FF2B5EF4-FFF2-40B4-BE49-F238E27FC236}">
                <a16:creationId xmlns:a16="http://schemas.microsoft.com/office/drawing/2014/main" id="{416F3FE7-74F3-4EE5-BFDE-68AD3B695DC6}"/>
              </a:ext>
            </a:extLst>
          </p:cNvPr>
          <p:cNvPicPr>
            <a:picLocks noChangeAspect="1"/>
          </p:cNvPicPr>
          <p:nvPr/>
        </p:nvPicPr>
        <p:blipFill>
          <a:blip r:embed="rId4"/>
          <a:stretch>
            <a:fillRect/>
          </a:stretch>
        </p:blipFill>
        <p:spPr>
          <a:xfrm>
            <a:off x="2269547" y="1406525"/>
            <a:ext cx="7410450" cy="5086350"/>
          </a:xfrm>
          <a:prstGeom prst="rect">
            <a:avLst/>
          </a:prstGeom>
        </p:spPr>
      </p:pic>
    </p:spTree>
    <p:extLst>
      <p:ext uri="{BB962C8B-B14F-4D97-AF65-F5344CB8AC3E}">
        <p14:creationId xmlns:p14="http://schemas.microsoft.com/office/powerpoint/2010/main" val="532725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looked at yesterday. I would like you to have another go and see how quickly you can fill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rotWithShape="1">
          <a:blip r:embed="rId4"/>
          <a:srcRect t="10529"/>
          <a:stretch/>
        </p:blipFill>
        <p:spPr>
          <a:xfrm>
            <a:off x="3567978" y="3656832"/>
            <a:ext cx="3922568" cy="2360960"/>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Today we are not looking at a white rose clip for our learning.</a:t>
            </a:r>
          </a:p>
          <a:p>
            <a:pPr marL="0" indent="0">
              <a:buNone/>
            </a:pPr>
            <a:r>
              <a:rPr lang="en-GB" dirty="0">
                <a:latin typeface="Comic Sans MS" panose="030F0702030302020204" pitchFamily="66" charset="0"/>
              </a:rPr>
              <a:t>Instead we are going to be looking at a practical task that is included in Tuesday’s files.</a:t>
            </a:r>
          </a:p>
          <a:p>
            <a:pPr marL="0" indent="0">
              <a:buNone/>
            </a:pPr>
            <a:r>
              <a:rPr lang="en-GB" dirty="0">
                <a:latin typeface="Comic Sans MS" panose="030F0702030302020204" pitchFamily="66" charset="0"/>
              </a:rPr>
              <a:t>We are looking at ‘fact families’.</a:t>
            </a: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US" sz="3200" i="1" dirty="0">
                <a:latin typeface="Comic Sans MS" panose="030F0702030302020204" pitchFamily="66" charset="0"/>
              </a:rPr>
              <a:t>Remember you can write your answers in your blue maths book or use the ppt link to save printing it.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6A8F6269-FD13-45A6-BCA5-222D99D8C8A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39630"/>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ctrTitle"/>
          </p:nvPr>
        </p:nvSpPr>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                 </a:t>
            </a:r>
            <a:endParaRPr lang="en-US" sz="3600" dirty="0">
              <a:latin typeface="Comic Sans MS" panose="030F0702030302020204" pitchFamily="66" charset="0"/>
            </a:endParaRPr>
          </a:p>
        </p:txBody>
      </p:sp>
      <p:sp>
        <p:nvSpPr>
          <p:cNvPr id="7" name="Subtitle 6">
            <a:extLst>
              <a:ext uri="{FF2B5EF4-FFF2-40B4-BE49-F238E27FC236}">
                <a16:creationId xmlns:a16="http://schemas.microsoft.com/office/drawing/2014/main" id="{D870C922-77D1-4BDA-909B-52457749BB1A}"/>
              </a:ext>
            </a:extLst>
          </p:cNvPr>
          <p:cNvSpPr>
            <a:spLocks noGrp="1"/>
          </p:cNvSpPr>
          <p:nvPr>
            <p:ph type="subTitle" idx="1"/>
          </p:nvPr>
        </p:nvSpPr>
        <p:spPr>
          <a:xfrm>
            <a:off x="374072" y="971621"/>
            <a:ext cx="11443855" cy="4376233"/>
          </a:xfrm>
        </p:spPr>
        <p:txBody>
          <a:bodyPr>
            <a:normAutofit/>
          </a:bodyPr>
          <a:lstStyle/>
          <a:p>
            <a:pPr algn="l"/>
            <a:r>
              <a:rPr lang="en-GB" sz="2800" dirty="0">
                <a:latin typeface="Comic Sans MS" panose="030F0702030302020204" pitchFamily="66" charset="0"/>
              </a:rPr>
              <a:t>Fact Families</a:t>
            </a:r>
            <a:endParaRPr lang="en-US" sz="2800" dirty="0">
              <a:latin typeface="Comic Sans MS" panose="030F0702030302020204" pitchFamily="66" charset="0"/>
            </a:endParaRPr>
          </a:p>
        </p:txBody>
      </p:sp>
      <p:pic>
        <p:nvPicPr>
          <p:cNvPr id="14" name="Picture 13">
            <a:extLst>
              <a:ext uri="{FF2B5EF4-FFF2-40B4-BE49-F238E27FC236}">
                <a16:creationId xmlns:a16="http://schemas.microsoft.com/office/drawing/2014/main" id="{055752F2-A660-4854-B3E8-4EDC064B50F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pic>
        <p:nvPicPr>
          <p:cNvPr id="6" name="Picture 5">
            <a:extLst>
              <a:ext uri="{FF2B5EF4-FFF2-40B4-BE49-F238E27FC236}">
                <a16:creationId xmlns:a16="http://schemas.microsoft.com/office/drawing/2014/main" id="{10777CE2-8B20-4595-B8FB-701881654617}"/>
              </a:ext>
            </a:extLst>
          </p:cNvPr>
          <p:cNvPicPr/>
          <p:nvPr/>
        </p:nvPicPr>
        <p:blipFill>
          <a:blip r:embed="rId4">
            <a:extLst>
              <a:ext uri="{28A0092B-C50C-407E-A947-70E740481C1C}">
                <a14:useLocalDpi xmlns:a14="http://schemas.microsoft.com/office/drawing/2010/main" val="0"/>
              </a:ext>
            </a:extLst>
          </a:blip>
          <a:stretch>
            <a:fillRect/>
          </a:stretch>
        </p:blipFill>
        <p:spPr>
          <a:xfrm>
            <a:off x="1806689" y="1704324"/>
            <a:ext cx="7848600" cy="4562475"/>
          </a:xfrm>
          <a:prstGeom prst="rect">
            <a:avLst/>
          </a:prstGeom>
        </p:spPr>
      </p:pic>
      <p:sp>
        <p:nvSpPr>
          <p:cNvPr id="3" name="Oval 2">
            <a:extLst>
              <a:ext uri="{FF2B5EF4-FFF2-40B4-BE49-F238E27FC236}">
                <a16:creationId xmlns:a16="http://schemas.microsoft.com/office/drawing/2014/main" id="{CEC286CE-48AB-4CF9-AB2F-C9F218A5B764}"/>
              </a:ext>
            </a:extLst>
          </p:cNvPr>
          <p:cNvSpPr/>
          <p:nvPr/>
        </p:nvSpPr>
        <p:spPr>
          <a:xfrm>
            <a:off x="4959154" y="489800"/>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40B27E83-4580-4F1B-848E-5E07793B2BED}"/>
              </a:ext>
            </a:extLst>
          </p:cNvPr>
          <p:cNvSpPr/>
          <p:nvPr/>
        </p:nvSpPr>
        <p:spPr>
          <a:xfrm>
            <a:off x="5596069" y="489800"/>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A7380391-E7EC-4026-9814-E44639E4EA14}"/>
              </a:ext>
            </a:extLst>
          </p:cNvPr>
          <p:cNvSpPr/>
          <p:nvPr/>
        </p:nvSpPr>
        <p:spPr>
          <a:xfrm>
            <a:off x="8799195" y="464164"/>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5DADDC14-56D3-4109-A33B-A053CF8FBD6C}"/>
              </a:ext>
            </a:extLst>
          </p:cNvPr>
          <p:cNvSpPr/>
          <p:nvPr/>
        </p:nvSpPr>
        <p:spPr>
          <a:xfrm>
            <a:off x="8133121" y="478665"/>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F9112161-21F7-4CE6-A6A3-94739503358E}"/>
              </a:ext>
            </a:extLst>
          </p:cNvPr>
          <p:cNvSpPr/>
          <p:nvPr/>
        </p:nvSpPr>
        <p:spPr>
          <a:xfrm>
            <a:off x="7512595" y="492703"/>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88190FB6-9F2B-41DF-911E-579B92C42E37}"/>
              </a:ext>
            </a:extLst>
          </p:cNvPr>
          <p:cNvSpPr/>
          <p:nvPr/>
        </p:nvSpPr>
        <p:spPr>
          <a:xfrm>
            <a:off x="6876510" y="507474"/>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8E958105-BF61-43A5-8C34-2193F9ED29BB}"/>
              </a:ext>
            </a:extLst>
          </p:cNvPr>
          <p:cNvSpPr/>
          <p:nvPr/>
        </p:nvSpPr>
        <p:spPr>
          <a:xfrm>
            <a:off x="6216595" y="491037"/>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95C0B6BD-4623-4DD3-AD3C-3891908AD019}"/>
              </a:ext>
            </a:extLst>
          </p:cNvPr>
          <p:cNvSpPr/>
          <p:nvPr/>
        </p:nvSpPr>
        <p:spPr>
          <a:xfrm>
            <a:off x="9468769" y="489800"/>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79EDF55-3A72-49BE-BAFB-FD2416112785}"/>
              </a:ext>
            </a:extLst>
          </p:cNvPr>
          <p:cNvSpPr/>
          <p:nvPr/>
        </p:nvSpPr>
        <p:spPr>
          <a:xfrm>
            <a:off x="10053615" y="478665"/>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EF8861BB-D17F-47BF-A82A-022D1016F13C}"/>
              </a:ext>
            </a:extLst>
          </p:cNvPr>
          <p:cNvSpPr/>
          <p:nvPr/>
        </p:nvSpPr>
        <p:spPr>
          <a:xfrm>
            <a:off x="10709822" y="489800"/>
            <a:ext cx="554182" cy="53599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A6877FEA-5F40-48CA-B765-3CF67E85CDD0}"/>
              </a:ext>
            </a:extLst>
          </p:cNvPr>
          <p:cNvSpPr/>
          <p:nvPr/>
        </p:nvSpPr>
        <p:spPr>
          <a:xfrm>
            <a:off x="4960579" y="1130098"/>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0D96FC8-7AE1-4415-B889-E8FE118E4C76}"/>
              </a:ext>
            </a:extLst>
          </p:cNvPr>
          <p:cNvSpPr/>
          <p:nvPr/>
        </p:nvSpPr>
        <p:spPr>
          <a:xfrm>
            <a:off x="6857112" y="1103863"/>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81239E4C-4ADB-472A-B888-277C62DB8251}"/>
              </a:ext>
            </a:extLst>
          </p:cNvPr>
          <p:cNvSpPr/>
          <p:nvPr/>
        </p:nvSpPr>
        <p:spPr>
          <a:xfrm>
            <a:off x="10084556" y="1114914"/>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50488DF3-D77B-4464-9CD5-C2BFC833F1C7}"/>
              </a:ext>
            </a:extLst>
          </p:cNvPr>
          <p:cNvSpPr/>
          <p:nvPr/>
        </p:nvSpPr>
        <p:spPr>
          <a:xfrm>
            <a:off x="10732249" y="1128236"/>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0E7AEC2D-745C-45F3-BB4F-F8402A5E24C6}"/>
              </a:ext>
            </a:extLst>
          </p:cNvPr>
          <p:cNvSpPr/>
          <p:nvPr/>
        </p:nvSpPr>
        <p:spPr>
          <a:xfrm>
            <a:off x="7509300" y="1101167"/>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8C72B6A4-A279-4815-857A-278C8CB2AE2D}"/>
              </a:ext>
            </a:extLst>
          </p:cNvPr>
          <p:cNvSpPr/>
          <p:nvPr/>
        </p:nvSpPr>
        <p:spPr>
          <a:xfrm>
            <a:off x="8133121" y="1103863"/>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9EA79FA5-7DF5-46BA-8478-EADA3AB89A61}"/>
              </a:ext>
            </a:extLst>
          </p:cNvPr>
          <p:cNvSpPr/>
          <p:nvPr/>
        </p:nvSpPr>
        <p:spPr>
          <a:xfrm>
            <a:off x="8803923" y="1128236"/>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67A51D81-CC66-4796-B9A4-0A993EE2A60A}"/>
              </a:ext>
            </a:extLst>
          </p:cNvPr>
          <p:cNvSpPr/>
          <p:nvPr/>
        </p:nvSpPr>
        <p:spPr>
          <a:xfrm>
            <a:off x="9474590" y="1114914"/>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E4D1B9E3-04F9-430F-BFA5-D6444CCBD4B5}"/>
              </a:ext>
            </a:extLst>
          </p:cNvPr>
          <p:cNvSpPr/>
          <p:nvPr/>
        </p:nvSpPr>
        <p:spPr>
          <a:xfrm>
            <a:off x="6214500" y="1114914"/>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EA220041-5346-49D7-AAD0-1A2D58B3A9A9}"/>
              </a:ext>
            </a:extLst>
          </p:cNvPr>
          <p:cNvSpPr/>
          <p:nvPr/>
        </p:nvSpPr>
        <p:spPr>
          <a:xfrm>
            <a:off x="5596069" y="1114914"/>
            <a:ext cx="554182" cy="53599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90342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ctrTitle"/>
          </p:nvPr>
        </p:nvSpPr>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                 </a:t>
            </a:r>
            <a:endParaRPr lang="en-US" sz="3600" dirty="0">
              <a:latin typeface="Comic Sans MS" panose="030F0702030302020204" pitchFamily="66" charset="0"/>
            </a:endParaRPr>
          </a:p>
        </p:txBody>
      </p:sp>
      <p:pic>
        <p:nvPicPr>
          <p:cNvPr id="3" name="Picture 2">
            <a:extLst>
              <a:ext uri="{FF2B5EF4-FFF2-40B4-BE49-F238E27FC236}">
                <a16:creationId xmlns:a16="http://schemas.microsoft.com/office/drawing/2014/main" id="{60E2A5AD-99F4-42E3-845D-9BFD2A34904E}"/>
              </a:ext>
            </a:extLst>
          </p:cNvPr>
          <p:cNvPicPr>
            <a:picLocks noChangeAspect="1"/>
          </p:cNvPicPr>
          <p:nvPr/>
        </p:nvPicPr>
        <p:blipFill>
          <a:blip r:embed="rId2"/>
          <a:stretch>
            <a:fillRect/>
          </a:stretch>
        </p:blipFill>
        <p:spPr>
          <a:xfrm>
            <a:off x="3045932" y="1207604"/>
            <a:ext cx="6100134" cy="4442792"/>
          </a:xfrm>
          <a:prstGeom prst="rect">
            <a:avLst/>
          </a:prstGeom>
        </p:spPr>
      </p:pic>
      <p:sp>
        <p:nvSpPr>
          <p:cNvPr id="7" name="Subtitle 6">
            <a:extLst>
              <a:ext uri="{FF2B5EF4-FFF2-40B4-BE49-F238E27FC236}">
                <a16:creationId xmlns:a16="http://schemas.microsoft.com/office/drawing/2014/main" id="{D870C922-77D1-4BDA-909B-52457749BB1A}"/>
              </a:ext>
            </a:extLst>
          </p:cNvPr>
          <p:cNvSpPr>
            <a:spLocks noGrp="1"/>
          </p:cNvSpPr>
          <p:nvPr>
            <p:ph type="subTitle" idx="1"/>
          </p:nvPr>
        </p:nvSpPr>
        <p:spPr>
          <a:xfrm>
            <a:off x="374072" y="971621"/>
            <a:ext cx="11443855" cy="4376233"/>
          </a:xfrm>
        </p:spPr>
        <p:txBody>
          <a:bodyPr>
            <a:normAutofit/>
          </a:bodyPr>
          <a:lstStyle/>
          <a:p>
            <a:pPr algn="l"/>
            <a:r>
              <a:rPr lang="en-GB" sz="2800" dirty="0">
                <a:latin typeface="Comic Sans MS" panose="030F0702030302020204" pitchFamily="66" charset="0"/>
              </a:rPr>
              <a:t>Look at this:</a:t>
            </a:r>
            <a:endParaRPr lang="en-US" sz="2800" dirty="0">
              <a:latin typeface="Comic Sans MS" panose="030F0702030302020204" pitchFamily="66" charset="0"/>
            </a:endParaRPr>
          </a:p>
        </p:txBody>
      </p:sp>
      <p:pic>
        <p:nvPicPr>
          <p:cNvPr id="14" name="Picture 13">
            <a:extLst>
              <a:ext uri="{FF2B5EF4-FFF2-40B4-BE49-F238E27FC236}">
                <a16:creationId xmlns:a16="http://schemas.microsoft.com/office/drawing/2014/main" id="{055752F2-A660-4854-B3E8-4EDC064B50F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65125"/>
            <a:ext cx="2483942" cy="622926"/>
          </a:xfrm>
          <a:prstGeom prst="rect">
            <a:avLst/>
          </a:prstGeom>
        </p:spPr>
      </p:pic>
    </p:spTree>
    <p:extLst>
      <p:ext uri="{BB962C8B-B14F-4D97-AF65-F5344CB8AC3E}">
        <p14:creationId xmlns:p14="http://schemas.microsoft.com/office/powerpoint/2010/main" val="19471957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ctrTitle"/>
          </p:nvPr>
        </p:nvSpPr>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                 </a:t>
            </a:r>
            <a:endParaRPr lang="en-US" sz="3600" dirty="0">
              <a:latin typeface="Comic Sans MS" panose="030F0702030302020204" pitchFamily="66" charset="0"/>
            </a:endParaRPr>
          </a:p>
        </p:txBody>
      </p:sp>
      <p:sp>
        <p:nvSpPr>
          <p:cNvPr id="7" name="Subtitle 6">
            <a:extLst>
              <a:ext uri="{FF2B5EF4-FFF2-40B4-BE49-F238E27FC236}">
                <a16:creationId xmlns:a16="http://schemas.microsoft.com/office/drawing/2014/main" id="{D870C922-77D1-4BDA-909B-52457749BB1A}"/>
              </a:ext>
            </a:extLst>
          </p:cNvPr>
          <p:cNvSpPr>
            <a:spLocks noGrp="1"/>
          </p:cNvSpPr>
          <p:nvPr>
            <p:ph type="subTitle" idx="1"/>
          </p:nvPr>
        </p:nvSpPr>
        <p:spPr>
          <a:xfrm>
            <a:off x="374072" y="1789039"/>
            <a:ext cx="11443855" cy="4376233"/>
          </a:xfrm>
        </p:spPr>
        <p:txBody>
          <a:bodyPr>
            <a:normAutofit/>
          </a:bodyPr>
          <a:lstStyle/>
          <a:p>
            <a:pPr algn="l"/>
            <a:r>
              <a:rPr lang="en-GB" sz="2800" dirty="0">
                <a:latin typeface="Comic Sans MS" panose="030F0702030302020204" pitchFamily="66" charset="0"/>
              </a:rPr>
              <a:t> </a:t>
            </a:r>
          </a:p>
          <a:p>
            <a:pPr algn="l"/>
            <a:endParaRPr lang="en-GB" sz="2800" dirty="0">
              <a:latin typeface="Comic Sans MS" panose="030F0702030302020204" pitchFamily="66" charset="0"/>
            </a:endParaRPr>
          </a:p>
          <a:p>
            <a:pPr algn="l"/>
            <a:r>
              <a:rPr lang="en-GB" sz="3600" dirty="0">
                <a:latin typeface="Comic Sans MS" panose="030F0702030302020204" pitchFamily="66" charset="0"/>
              </a:rPr>
              <a:t>____ + ____ = ____                ____ - ____ = ____</a:t>
            </a:r>
            <a:endParaRPr lang="en-US" sz="3600" dirty="0">
              <a:latin typeface="Comic Sans MS" panose="030F0702030302020204" pitchFamily="66" charset="0"/>
            </a:endParaRPr>
          </a:p>
          <a:p>
            <a:pPr algn="l"/>
            <a:endParaRPr lang="en-GB" sz="3600" dirty="0">
              <a:latin typeface="Comic Sans MS" panose="030F0702030302020204" pitchFamily="66" charset="0"/>
            </a:endParaRPr>
          </a:p>
          <a:p>
            <a:pPr algn="l"/>
            <a:endParaRPr lang="en-GB" sz="3600" dirty="0">
              <a:latin typeface="Comic Sans MS" panose="030F0702030302020204" pitchFamily="66" charset="0"/>
            </a:endParaRPr>
          </a:p>
          <a:p>
            <a:pPr algn="l"/>
            <a:r>
              <a:rPr lang="en-GB" sz="3600" dirty="0">
                <a:latin typeface="Comic Sans MS" panose="030F0702030302020204" pitchFamily="66" charset="0"/>
              </a:rPr>
              <a:t>____ + ____ = ____                ____ - ____ = ____</a:t>
            </a:r>
            <a:endParaRPr lang="en-US" sz="3600" dirty="0">
              <a:latin typeface="Comic Sans MS" panose="030F0702030302020204" pitchFamily="66" charset="0"/>
            </a:endParaRPr>
          </a:p>
          <a:p>
            <a:pPr algn="l"/>
            <a:endParaRPr lang="en-GB" sz="3600" dirty="0">
              <a:latin typeface="Comic Sans MS" panose="030F0702030302020204" pitchFamily="66" charset="0"/>
            </a:endParaRPr>
          </a:p>
          <a:p>
            <a:pPr algn="l"/>
            <a:endParaRPr lang="en-US" sz="3600" dirty="0">
              <a:latin typeface="Comic Sans MS" panose="030F0702030302020204" pitchFamily="66" charset="0"/>
            </a:endParaRPr>
          </a:p>
          <a:p>
            <a:pPr algn="l"/>
            <a:endParaRPr lang="en-US" sz="3600" dirty="0">
              <a:latin typeface="Comic Sans MS" panose="030F0702030302020204" pitchFamily="66" charset="0"/>
            </a:endParaRPr>
          </a:p>
        </p:txBody>
      </p:sp>
      <p:pic>
        <p:nvPicPr>
          <p:cNvPr id="14" name="Picture 13">
            <a:extLst>
              <a:ext uri="{FF2B5EF4-FFF2-40B4-BE49-F238E27FC236}">
                <a16:creationId xmlns:a16="http://schemas.microsoft.com/office/drawing/2014/main" id="{055752F2-A660-4854-B3E8-4EDC064B50F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spTree>
    <p:extLst>
      <p:ext uri="{BB962C8B-B14F-4D97-AF65-F5344CB8AC3E}">
        <p14:creationId xmlns:p14="http://schemas.microsoft.com/office/powerpoint/2010/main" val="2198094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There is a topic session in files for </a:t>
            </a:r>
          </a:p>
          <a:p>
            <a:pPr marL="0" indent="0">
              <a:buNone/>
            </a:pPr>
            <a:r>
              <a:rPr lang="en-GB" sz="8000" dirty="0">
                <a:latin typeface="Comic Sans MS" panose="030F0702030302020204" pitchFamily="66" charset="0"/>
              </a:rPr>
              <a:t>this afternoon but enjoy your </a:t>
            </a:r>
          </a:p>
          <a:p>
            <a:pPr marL="0" indent="0">
              <a:buNone/>
            </a:pPr>
            <a:r>
              <a:rPr lang="en-GB" sz="8000">
                <a:latin typeface="Comic Sans MS" panose="030F0702030302020204" pitchFamily="66" charset="0"/>
              </a:rPr>
              <a:t>lunch </a:t>
            </a:r>
            <a:r>
              <a:rPr lang="en-GB" sz="8000" dirty="0">
                <a:latin typeface="Comic Sans MS" panose="030F0702030302020204" pitchFamily="66" charset="0"/>
              </a:rPr>
              <a:t>first.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823365"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356669" y="2673927"/>
            <a:ext cx="2505297" cy="1874797"/>
          </a:xfrm>
          <a:prstGeom prst="rect">
            <a:avLst/>
          </a:prstGeom>
        </p:spPr>
      </p:pic>
    </p:spTree>
    <p:extLst>
      <p:ext uri="{BB962C8B-B14F-4D97-AF65-F5344CB8AC3E}">
        <p14:creationId xmlns:p14="http://schemas.microsoft.com/office/powerpoint/2010/main" val="18540424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602673" y="1936461"/>
            <a:ext cx="10515600" cy="4351338"/>
          </a:xfrm>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Mr Debenham</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3317</TotalTime>
  <Words>960</Words>
  <Application>Microsoft Office PowerPoint</Application>
  <PresentationFormat>Widescreen</PresentationFormat>
  <Paragraphs>162</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Comic Sans MS</vt:lpstr>
      <vt:lpstr>Times New Roman</vt:lpstr>
      <vt:lpstr>Office Theme</vt:lpstr>
      <vt:lpstr>    Tuesday 23rd February 2021</vt:lpstr>
      <vt:lpstr>             RWI     Each day for RWI you will need:                  Rainbow Group                       Sunshine Group                   Tag                                             Follow Me!                   book                                           book                                                                ‘Weekly Writing sheet’ RWI (from                         your pack)                                           </vt:lpstr>
      <vt:lpstr>                          Rainbow Group              ea – cup of tea </vt:lpstr>
      <vt:lpstr>                                       Sunshine Group                 ai – snail in the rain</vt:lpstr>
      <vt:lpstr>Continue with RWI</vt:lpstr>
      <vt:lpstr>Continue with RWI</vt:lpstr>
      <vt:lpstr>Continue with RWI</vt:lpstr>
      <vt:lpstr>Our Structure for RWI</vt:lpstr>
      <vt:lpstr>          Rainbow Group Today’s Hold a Sentence is:    I am in the rocket.</vt:lpstr>
      <vt:lpstr>Our Structure for RWI  Now you are ready to write the Hold a Sentence down on your paper. </vt:lpstr>
      <vt:lpstr>           Time to check                      Rainbow Group  I am in the rocket.</vt:lpstr>
      <vt:lpstr>        Stick your sheet in the front of your purple book.     Thank you for working hard.                                         Now have a break and a snack.  </vt:lpstr>
      <vt:lpstr>                          White Rose Maths</vt:lpstr>
      <vt:lpstr>                       White Rose Maths  Is this true or false? </vt:lpstr>
      <vt:lpstr>                  White Rose Maths </vt:lpstr>
      <vt:lpstr>                          White Rose Maths</vt:lpstr>
      <vt:lpstr>                  White Rose Maths  </vt:lpstr>
      <vt:lpstr>                                                                </vt:lpstr>
      <vt:lpstr>                                                                </vt:lpstr>
      <vt:lpstr>                                                                </vt:lpstr>
      <vt:lpstr>PowerPoint Presentation</vt:lpstr>
      <vt:lpstr>PowerPoint Presentation</vt:lpstr>
      <vt:lpstr> Worship Time with: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159</cp:revision>
  <dcterms:created xsi:type="dcterms:W3CDTF">2021-01-05T21:58:22Z</dcterms:created>
  <dcterms:modified xsi:type="dcterms:W3CDTF">2021-02-22T21:37:04Z</dcterms:modified>
</cp:coreProperties>
</file>