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9"/>
  </p:handoutMasterIdLst>
  <p:sldIdLst>
    <p:sldId id="267" r:id="rId2"/>
    <p:sldId id="271" r:id="rId3"/>
    <p:sldId id="268" r:id="rId4"/>
    <p:sldId id="269" r:id="rId5"/>
    <p:sldId id="270" r:id="rId6"/>
    <p:sldId id="273" r:id="rId7"/>
    <p:sldId id="275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Sassoon Infant Md" panose="02000603050000020003" pitchFamily="50" charset="0"/>
      <p:regular r:id="rId14"/>
    </p:embeddedFont>
    <p:embeddedFont>
      <p:font typeface="Sassoon Infant Rg" panose="02000503030000020003" pitchFamily="50" charset="0"/>
      <p:regular r:id="rId15"/>
      <p:bold r:id="rId16"/>
    </p:embeddedFont>
    <p:embeddedFont>
      <p:font typeface="Twinkl" panose="020B0604020202020204" pitchFamily="2" charset="0"/>
      <p:regular r:id="rId17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52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D"/>
    <a:srgbClr val="9CC75C"/>
    <a:srgbClr val="DB2B32"/>
    <a:srgbClr val="FFEB8C"/>
    <a:srgbClr val="DD3336"/>
    <a:srgbClr val="1D1D1D"/>
    <a:srgbClr val="BACACD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17"/>
        <p:guide orient="horz" pos="3974"/>
        <p:guide pos="5352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ACF55E9-667E-4495-B079-25107458540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C104CA-DAD1-4FC1-8643-F6D8A072BD8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61AE965-370E-4A36-9DF1-761C65D283C5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33C416-FCE9-4878-AAC8-FD4BD335A7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8C6DB6-D36D-401C-93C5-7A51D34D7F8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64D9BC3B-D367-4D8A-8D62-AB953A99A96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EEFD8C8-7874-4F91-9CB8-37CA9A7F89A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1E69FA09-CB4B-48A3-9E8F-0A47CEC370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44619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D129FD0-832E-4297-904C-5B6E751487D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13885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421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6513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4091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1DDA80DD-88D1-4E0D-940D-EC32CA305C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6128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DD19E02-6BA6-4D21-AFF3-BFE25F1E51B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915BDD5-4345-4A62-8880-FE4F1C1CFF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06" r:id="rId3"/>
    <p:sldLayoutId id="2147483707" r:id="rId4"/>
    <p:sldLayoutId id="2147483708" r:id="rId5"/>
    <p:sldLayoutId id="2147483711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5">
            <a:extLst>
              <a:ext uri="{FF2B5EF4-FFF2-40B4-BE49-F238E27FC236}">
                <a16:creationId xmlns:a16="http://schemas.microsoft.com/office/drawing/2014/main" id="{541332D5-83E9-45F6-9EDF-5504B1FE5A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465763"/>
            <a:ext cx="5842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AA781AB-738B-44BE-A5E0-E62C290B6BC6}"/>
              </a:ext>
            </a:extLst>
          </p:cNvPr>
          <p:cNvSpPr/>
          <p:nvPr/>
        </p:nvSpPr>
        <p:spPr>
          <a:xfrm>
            <a:off x="1511300" y="2709863"/>
            <a:ext cx="2682875" cy="830262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01C172F-D0D2-43E5-A4E5-647EBE131185}"/>
              </a:ext>
            </a:extLst>
          </p:cNvPr>
          <p:cNvSpPr/>
          <p:nvPr/>
        </p:nvSpPr>
        <p:spPr>
          <a:xfrm>
            <a:off x="4906963" y="2709863"/>
            <a:ext cx="2682875" cy="830262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72" name="Rectangle 19">
            <a:extLst>
              <a:ext uri="{FF2B5EF4-FFF2-40B4-BE49-F238E27FC236}">
                <a16:creationId xmlns:a16="http://schemas.microsoft.com/office/drawing/2014/main" id="{DF7778E6-BCEC-47DC-9198-0F8DCD708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6375" y="728663"/>
            <a:ext cx="3651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anose="020B0604020202020204" pitchFamily="2" charset="0"/>
              </a:rPr>
              <a:t>Different Names</a:t>
            </a:r>
          </a:p>
        </p:txBody>
      </p:sp>
      <p:sp>
        <p:nvSpPr>
          <p:cNvPr id="7173" name="TextBox 1">
            <a:extLst>
              <a:ext uri="{FF2B5EF4-FFF2-40B4-BE49-F238E27FC236}">
                <a16:creationId xmlns:a16="http://schemas.microsoft.com/office/drawing/2014/main" id="{D3700C01-3C3D-487C-B544-2073049719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14525"/>
            <a:ext cx="7632700" cy="587375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Inverted commas can also be called: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EBB1EC1-DAC4-42DC-8622-034AE2FCA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7025" y="2832100"/>
            <a:ext cx="2597150" cy="587375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anose="020B0604020202020204" pitchFamily="2" charset="0"/>
              </a:rPr>
              <a:t>Speech marks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7F91E3-066F-46EF-8C65-5C215BD28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9825" y="2832100"/>
            <a:ext cx="2597150" cy="587375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Quotation marks</a:t>
            </a:r>
          </a:p>
        </p:txBody>
      </p:sp>
      <p:grpSp>
        <p:nvGrpSpPr>
          <p:cNvPr id="7176" name="Group 13">
            <a:extLst>
              <a:ext uri="{FF2B5EF4-FFF2-40B4-BE49-F238E27FC236}">
                <a16:creationId xmlns:a16="http://schemas.microsoft.com/office/drawing/2014/main" id="{3224687B-3DD3-48B2-B05D-8B4C56913473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5" name="Oval Callout 14">
              <a:extLst>
                <a:ext uri="{FF2B5EF4-FFF2-40B4-BE49-F238E27FC236}">
                  <a16:creationId xmlns:a16="http://schemas.microsoft.com/office/drawing/2014/main" id="{F65E43CE-FDE4-46F2-B521-BA511E79C9F5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/>
            </a:p>
          </p:txBody>
        </p:sp>
        <p:sp>
          <p:nvSpPr>
            <p:cNvPr id="7178" name="Rectangle 15">
              <a:extLst>
                <a:ext uri="{FF2B5EF4-FFF2-40B4-BE49-F238E27FC236}">
                  <a16:creationId xmlns:a16="http://schemas.microsoft.com/office/drawing/2014/main" id="{C5B76EFB-B0C4-4CCF-B65B-E5A3B53517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rgbClr val="FFFFFF"/>
                  </a:solidFill>
                  <a:latin typeface="Twinkl" panose="020B0604020202020204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3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9FFBBEE-4F16-487B-9574-5DB980056D42}"/>
              </a:ext>
            </a:extLst>
          </p:cNvPr>
          <p:cNvSpPr/>
          <p:nvPr/>
        </p:nvSpPr>
        <p:spPr>
          <a:xfrm>
            <a:off x="755650" y="2897188"/>
            <a:ext cx="7632700" cy="828675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95" name="Rectangle 19">
            <a:extLst>
              <a:ext uri="{FF2B5EF4-FFF2-40B4-BE49-F238E27FC236}">
                <a16:creationId xmlns:a16="http://schemas.microsoft.com/office/drawing/2014/main" id="{F23A8F02-613F-4C5D-A8DF-D493F1F44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1263" y="728663"/>
            <a:ext cx="41814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anose="020B0604020202020204" pitchFamily="2" charset="0"/>
              </a:rPr>
              <a:t>Beginning and End</a:t>
            </a:r>
          </a:p>
        </p:txBody>
      </p:sp>
      <p:sp>
        <p:nvSpPr>
          <p:cNvPr id="8196" name="TextBox 1">
            <a:extLst>
              <a:ext uri="{FF2B5EF4-FFF2-40B4-BE49-F238E27FC236}">
                <a16:creationId xmlns:a16="http://schemas.microsoft.com/office/drawing/2014/main" id="{CB63668C-EEF6-409F-B1B4-39442A07AE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41488"/>
            <a:ext cx="7632700" cy="955675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Keep your speech marks at the beginning and</a:t>
            </a:r>
            <a:b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</a:b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 the end of the words being spoken.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9B05273-30ED-4FB3-86EE-B7F0B17F7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022600"/>
            <a:ext cx="7632700" cy="587375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70C0"/>
                </a:solidFill>
                <a:latin typeface="Twinkl" panose="020B0604020202020204" pitchFamily="2" charset="0"/>
              </a:rPr>
              <a:t>“</a:t>
            </a: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Lower please!</a:t>
            </a:r>
            <a:r>
              <a:rPr lang="en-GB" altLang="en-US" sz="2400">
                <a:solidFill>
                  <a:srgbClr val="0070C0"/>
                </a:solidFill>
                <a:latin typeface="Twinkl" panose="020B0604020202020204" pitchFamily="2" charset="0"/>
              </a:rPr>
              <a:t>”</a:t>
            </a: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 I said.</a:t>
            </a:r>
          </a:p>
        </p:txBody>
      </p:sp>
      <p:grpSp>
        <p:nvGrpSpPr>
          <p:cNvPr id="8198" name="Group 15">
            <a:extLst>
              <a:ext uri="{FF2B5EF4-FFF2-40B4-BE49-F238E27FC236}">
                <a16:creationId xmlns:a16="http://schemas.microsoft.com/office/drawing/2014/main" id="{B809E0DE-09AB-4AFD-8378-8FEF3C317EFF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FDE45FD9-FA58-4270-9A63-77E441D64995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/>
            </a:p>
          </p:txBody>
        </p:sp>
        <p:sp>
          <p:nvSpPr>
            <p:cNvPr id="8200" name="Rectangle 14">
              <a:extLst>
                <a:ext uri="{FF2B5EF4-FFF2-40B4-BE49-F238E27FC236}">
                  <a16:creationId xmlns:a16="http://schemas.microsoft.com/office/drawing/2014/main" id="{0C084243-CA44-406A-B0D4-1B10939CDE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rgbClr val="FFFFFF"/>
                  </a:solidFill>
                  <a:latin typeface="Twinkl" panose="020B0604020202020204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E49BF85A-9E1A-4F29-AF9E-42F86666A8F6}"/>
              </a:ext>
            </a:extLst>
          </p:cNvPr>
          <p:cNvSpPr/>
          <p:nvPr/>
        </p:nvSpPr>
        <p:spPr>
          <a:xfrm>
            <a:off x="755650" y="2592388"/>
            <a:ext cx="7632700" cy="1304925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0907BA-F764-4CEC-984C-80BA60317E63}"/>
              </a:ext>
            </a:extLst>
          </p:cNvPr>
          <p:cNvSpPr/>
          <p:nvPr/>
        </p:nvSpPr>
        <p:spPr>
          <a:xfrm>
            <a:off x="755650" y="2787650"/>
            <a:ext cx="7632700" cy="950913"/>
          </a:xfrm>
          <a:prstGeom prst="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Rectangle 19">
            <a:extLst>
              <a:ext uri="{FF2B5EF4-FFF2-40B4-BE49-F238E27FC236}">
                <a16:creationId xmlns:a16="http://schemas.microsoft.com/office/drawing/2014/main" id="{C33365D9-1DCF-4A62-9253-CBF997D97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728663"/>
            <a:ext cx="5238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anose="020B0604020202020204" pitchFamily="2" charset="0"/>
              </a:rPr>
              <a:t>New Speaker, New Line</a:t>
            </a:r>
          </a:p>
        </p:txBody>
      </p:sp>
      <p:sp>
        <p:nvSpPr>
          <p:cNvPr id="9221" name="TextBox 1">
            <a:extLst>
              <a:ext uri="{FF2B5EF4-FFF2-40B4-BE49-F238E27FC236}">
                <a16:creationId xmlns:a16="http://schemas.microsoft.com/office/drawing/2014/main" id="{D526C6A6-6717-44BF-9184-991A1272C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809750"/>
            <a:ext cx="7632700" cy="587375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Start a new line whenever someone new speaks.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EACA925-7B71-4540-A9BE-660A9D6F87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792413"/>
            <a:ext cx="7632700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“How are you doing today?” asked Henry.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“I’m great!” said Ashton.</a:t>
            </a:r>
          </a:p>
        </p:txBody>
      </p: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85191029-9124-4569-BAFA-EB6FE20E7615}"/>
              </a:ext>
            </a:extLst>
          </p:cNvPr>
          <p:cNvCxnSpPr/>
          <p:nvPr/>
        </p:nvCxnSpPr>
        <p:spPr>
          <a:xfrm rot="10800000" flipV="1">
            <a:off x="4616450" y="3143250"/>
            <a:ext cx="1936750" cy="347663"/>
          </a:xfrm>
          <a:prstGeom prst="bentConnector3">
            <a:avLst>
              <a:gd name="adj1" fmla="val -23097"/>
            </a:avLst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24" name="Group 24">
            <a:extLst>
              <a:ext uri="{FF2B5EF4-FFF2-40B4-BE49-F238E27FC236}">
                <a16:creationId xmlns:a16="http://schemas.microsoft.com/office/drawing/2014/main" id="{1BA62CCD-322F-4EA5-A22D-0FBE090643D2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26" name="Oval Callout 25">
              <a:extLst>
                <a:ext uri="{FF2B5EF4-FFF2-40B4-BE49-F238E27FC236}">
                  <a16:creationId xmlns:a16="http://schemas.microsoft.com/office/drawing/2014/main" id="{04A06394-85C0-4BE5-88C2-22659A9277DF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/>
            </a:p>
          </p:txBody>
        </p:sp>
        <p:sp>
          <p:nvSpPr>
            <p:cNvPr id="9226" name="Rectangle 26">
              <a:extLst>
                <a:ext uri="{FF2B5EF4-FFF2-40B4-BE49-F238E27FC236}">
                  <a16:creationId xmlns:a16="http://schemas.microsoft.com/office/drawing/2014/main" id="{B21A3B3E-9088-48FC-9408-325F720A1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rgbClr val="FFFFFF"/>
                  </a:solidFill>
                  <a:latin typeface="Twinkl" panose="020B0604020202020204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895590A-E328-4A0D-AE3C-3EA620D1EAD0}"/>
              </a:ext>
            </a:extLst>
          </p:cNvPr>
          <p:cNvSpPr/>
          <p:nvPr/>
        </p:nvSpPr>
        <p:spPr>
          <a:xfrm>
            <a:off x="755650" y="2686050"/>
            <a:ext cx="7632700" cy="828675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Rectangle 19">
            <a:extLst>
              <a:ext uri="{FF2B5EF4-FFF2-40B4-BE49-F238E27FC236}">
                <a16:creationId xmlns:a16="http://schemas.microsoft.com/office/drawing/2014/main" id="{03CA106B-8BD5-40A5-BE0A-D2CBFEEA9F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8300" y="728663"/>
            <a:ext cx="3327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anose="020B0604020202020204" pitchFamily="2" charset="0"/>
              </a:rPr>
              <a:t>Capital Letters</a:t>
            </a:r>
          </a:p>
        </p:txBody>
      </p:sp>
      <p:sp>
        <p:nvSpPr>
          <p:cNvPr id="10244" name="TextBox 10">
            <a:extLst>
              <a:ext uri="{FF2B5EF4-FFF2-40B4-BE49-F238E27FC236}">
                <a16:creationId xmlns:a16="http://schemas.microsoft.com/office/drawing/2014/main" id="{A3B8D2CA-268D-47D2-912C-3EB68EC8C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03413"/>
            <a:ext cx="7632700" cy="587375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Begin the direct speech with a capital letter.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2422865-D279-450B-AFC7-4CE1428A03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809875"/>
            <a:ext cx="7632700" cy="587375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“</a:t>
            </a:r>
            <a:r>
              <a:rPr lang="en-GB" altLang="en-US" sz="2400">
                <a:solidFill>
                  <a:srgbClr val="0070C0"/>
                </a:solidFill>
                <a:latin typeface="Twinkl" panose="020B0604020202020204" pitchFamily="2" charset="0"/>
              </a:rPr>
              <a:t>W</a:t>
            </a: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hat an amazing day!” he announced.</a:t>
            </a:r>
          </a:p>
        </p:txBody>
      </p:sp>
      <p:grpSp>
        <p:nvGrpSpPr>
          <p:cNvPr id="10246" name="Group 17">
            <a:extLst>
              <a:ext uri="{FF2B5EF4-FFF2-40B4-BE49-F238E27FC236}">
                <a16:creationId xmlns:a16="http://schemas.microsoft.com/office/drawing/2014/main" id="{9A060D92-8D1F-48FC-A794-2F1264526099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9" name="Oval Callout 18">
              <a:extLst>
                <a:ext uri="{FF2B5EF4-FFF2-40B4-BE49-F238E27FC236}">
                  <a16:creationId xmlns:a16="http://schemas.microsoft.com/office/drawing/2014/main" id="{2CF73570-F254-440B-88C3-C18B4BB5BAD9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/>
            </a:p>
          </p:txBody>
        </p:sp>
        <p:sp>
          <p:nvSpPr>
            <p:cNvPr id="10248" name="Rectangle 20">
              <a:extLst>
                <a:ext uri="{FF2B5EF4-FFF2-40B4-BE49-F238E27FC236}">
                  <a16:creationId xmlns:a16="http://schemas.microsoft.com/office/drawing/2014/main" id="{CEA7ED62-88AE-4DCE-A405-B95F5B7E5E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rgbClr val="FFFFFF"/>
                  </a:solidFill>
                  <a:latin typeface="Twinkl" panose="020B0604020202020204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E36EB8F-7654-4D00-8ED3-BDB5094F7A1E}"/>
              </a:ext>
            </a:extLst>
          </p:cNvPr>
          <p:cNvSpPr/>
          <p:nvPr/>
        </p:nvSpPr>
        <p:spPr>
          <a:xfrm>
            <a:off x="755650" y="3235325"/>
            <a:ext cx="7632700" cy="927100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Rectangle 19">
            <a:extLst>
              <a:ext uri="{FF2B5EF4-FFF2-40B4-BE49-F238E27FC236}">
                <a16:creationId xmlns:a16="http://schemas.microsoft.com/office/drawing/2014/main" id="{B5A23330-8C27-4939-B883-B490C5AC2F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5638" y="728663"/>
            <a:ext cx="2752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anose="020B0604020202020204" pitchFamily="2" charset="0"/>
              </a:rPr>
              <a:t>Punctuation</a:t>
            </a:r>
          </a:p>
        </p:txBody>
      </p:sp>
      <p:sp>
        <p:nvSpPr>
          <p:cNvPr id="11268" name="TextBox 1">
            <a:extLst>
              <a:ext uri="{FF2B5EF4-FFF2-40B4-BE49-F238E27FC236}">
                <a16:creationId xmlns:a16="http://schemas.microsoft.com/office/drawing/2014/main" id="{5ADAFA4D-4BFE-460E-88D5-9E31143FF4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41488"/>
            <a:ext cx="7632700" cy="1325562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Make sure your speech is correctly punctuated. </a:t>
            </a:r>
            <a:b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</a:b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This includes a piece of punctuation before closing the inverted commas.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3E3B919-C100-4C87-95A3-FCEF28A68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19475"/>
            <a:ext cx="7632700" cy="957263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70C0"/>
                </a:solidFill>
                <a:latin typeface="Twinkl" panose="020B0604020202020204" pitchFamily="2" charset="0"/>
              </a:rPr>
              <a:t>“</a:t>
            </a: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There are times</a:t>
            </a:r>
            <a:r>
              <a:rPr lang="en-GB" altLang="en-US" sz="2400">
                <a:solidFill>
                  <a:srgbClr val="0070C0"/>
                </a:solidFill>
                <a:latin typeface="Twinkl" panose="020B0604020202020204" pitchFamily="2" charset="0"/>
              </a:rPr>
              <a:t>,</a:t>
            </a: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 I feel that you are a little cold</a:t>
            </a:r>
            <a:r>
              <a:rPr lang="en-GB" altLang="en-US" sz="2400">
                <a:solidFill>
                  <a:srgbClr val="0070C0"/>
                </a:solidFill>
                <a:latin typeface="Twinkl" panose="020B0604020202020204" pitchFamily="2" charset="0"/>
              </a:rPr>
              <a:t>,”</a:t>
            </a: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 </a:t>
            </a:r>
            <a:b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</a:b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I said</a:t>
            </a:r>
            <a:r>
              <a:rPr lang="en-GB" altLang="en-US" sz="2400">
                <a:solidFill>
                  <a:srgbClr val="0070C0"/>
                </a:solidFill>
                <a:latin typeface="Twinkl" panose="020B0604020202020204" pitchFamily="2" charset="0"/>
              </a:rPr>
              <a:t>.</a:t>
            </a:r>
          </a:p>
        </p:txBody>
      </p:sp>
      <p:grpSp>
        <p:nvGrpSpPr>
          <p:cNvPr id="11270" name="Group 11">
            <a:extLst>
              <a:ext uri="{FF2B5EF4-FFF2-40B4-BE49-F238E27FC236}">
                <a16:creationId xmlns:a16="http://schemas.microsoft.com/office/drawing/2014/main" id="{F76AC076-4291-47D5-A901-658051E36686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DEDF92A0-9217-4644-99F7-DCF591E6619B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/>
            </a:p>
          </p:txBody>
        </p:sp>
        <p:sp>
          <p:nvSpPr>
            <p:cNvPr id="11272" name="Rectangle 13">
              <a:extLst>
                <a:ext uri="{FF2B5EF4-FFF2-40B4-BE49-F238E27FC236}">
                  <a16:creationId xmlns:a16="http://schemas.microsoft.com/office/drawing/2014/main" id="{F2FF5155-D213-481C-AE8A-4DAB88ACBB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dirty="0">
                  <a:solidFill>
                    <a:srgbClr val="FFFFFF"/>
                  </a:solidFill>
                  <a:latin typeface="Twinkl" panose="020B0604020202020204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852A6F-EDC7-4FF7-98F3-C2960DA0A059}"/>
              </a:ext>
            </a:extLst>
          </p:cNvPr>
          <p:cNvSpPr/>
          <p:nvPr/>
        </p:nvSpPr>
        <p:spPr>
          <a:xfrm>
            <a:off x="755650" y="3235325"/>
            <a:ext cx="7632700" cy="927100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Rectangle 19">
            <a:extLst>
              <a:ext uri="{FF2B5EF4-FFF2-40B4-BE49-F238E27FC236}">
                <a16:creationId xmlns:a16="http://schemas.microsoft.com/office/drawing/2014/main" id="{C0953C19-CEB2-43BD-99A9-B24AE311C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anose="020B0604020202020204" pitchFamily="2" charset="0"/>
              </a:rPr>
              <a:t>Reporting Clause</a:t>
            </a:r>
          </a:p>
        </p:txBody>
      </p:sp>
      <p:sp>
        <p:nvSpPr>
          <p:cNvPr id="12292" name="TextBox 1">
            <a:extLst>
              <a:ext uri="{FF2B5EF4-FFF2-40B4-BE49-F238E27FC236}">
                <a16:creationId xmlns:a16="http://schemas.microsoft.com/office/drawing/2014/main" id="{4C1334B6-A198-4A94-8144-2510B17A6F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41488"/>
            <a:ext cx="7632700" cy="1325562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anose="020B0604020202020204" pitchFamily="2" charset="0"/>
              </a:rPr>
              <a:t>Include in your sentences information about who is speaking and even how they are speaking. This is called the reporting clause.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DFCE1B8-211D-4AA6-9078-4565268D9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19475"/>
            <a:ext cx="7632700" cy="525463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70C0"/>
                </a:solidFill>
                <a:latin typeface="Twinkl" panose="020B0604020202020204" pitchFamily="2" charset="0"/>
              </a:rPr>
              <a:t>“</a:t>
            </a:r>
            <a:r>
              <a:rPr lang="en-GB" altLang="en-US" sz="2000">
                <a:solidFill>
                  <a:schemeClr val="tx1"/>
                </a:solidFill>
                <a:latin typeface="Twinkl" panose="020B0604020202020204" pitchFamily="2" charset="0"/>
              </a:rPr>
              <a:t>There are times</a:t>
            </a:r>
            <a:r>
              <a:rPr lang="en-GB" altLang="en-US" sz="2000">
                <a:solidFill>
                  <a:srgbClr val="0070C0"/>
                </a:solidFill>
                <a:latin typeface="Twinkl" panose="020B0604020202020204" pitchFamily="2" charset="0"/>
              </a:rPr>
              <a:t>,</a:t>
            </a:r>
            <a:r>
              <a:rPr lang="en-GB" altLang="en-US" sz="2000">
                <a:solidFill>
                  <a:schemeClr val="tx1"/>
                </a:solidFill>
                <a:latin typeface="Twinkl" panose="020B0604020202020204" pitchFamily="2" charset="0"/>
              </a:rPr>
              <a:t> I feel that you are a little cold</a:t>
            </a:r>
            <a:r>
              <a:rPr lang="en-GB" altLang="en-US" sz="2000">
                <a:solidFill>
                  <a:srgbClr val="0070C0"/>
                </a:solidFill>
                <a:latin typeface="Twinkl" panose="020B0604020202020204" pitchFamily="2" charset="0"/>
              </a:rPr>
              <a:t>,”</a:t>
            </a:r>
            <a:r>
              <a:rPr lang="en-GB" altLang="en-US" sz="2000">
                <a:solidFill>
                  <a:schemeClr val="tx1"/>
                </a:solidFill>
                <a:latin typeface="Twinkl" panose="020B0604020202020204" pitchFamily="2" charset="0"/>
              </a:rPr>
              <a:t> I said</a:t>
            </a:r>
            <a:r>
              <a:rPr lang="en-GB" altLang="en-US" sz="2000">
                <a:solidFill>
                  <a:srgbClr val="0070C0"/>
                </a:solidFill>
                <a:latin typeface="Twinkl" panose="020B0604020202020204" pitchFamily="2" charset="0"/>
              </a:rPr>
              <a:t>.</a:t>
            </a:r>
          </a:p>
        </p:txBody>
      </p:sp>
      <p:grpSp>
        <p:nvGrpSpPr>
          <p:cNvPr id="12294" name="Group 11">
            <a:extLst>
              <a:ext uri="{FF2B5EF4-FFF2-40B4-BE49-F238E27FC236}">
                <a16:creationId xmlns:a16="http://schemas.microsoft.com/office/drawing/2014/main" id="{26C7D360-A7E3-43A5-BBF1-C0936E684C9C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7315F56C-0D36-4B55-AE45-49D3B9E97C2B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/>
            </a:p>
          </p:txBody>
        </p:sp>
        <p:sp>
          <p:nvSpPr>
            <p:cNvPr id="12296" name="Rectangle 13">
              <a:extLst>
                <a:ext uri="{FF2B5EF4-FFF2-40B4-BE49-F238E27FC236}">
                  <a16:creationId xmlns:a16="http://schemas.microsoft.com/office/drawing/2014/main" id="{AE405B02-5322-4CA1-8618-2CEAC44F05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rgbClr val="FFFFFF"/>
                  </a:solidFill>
                  <a:latin typeface="Twinkl" panose="020B0604020202020204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1911</TotalTime>
  <Words>186</Words>
  <Application>Microsoft Office PowerPoint</Application>
  <PresentationFormat>On-screen Show (4:3)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Sassoon Infant Rg</vt:lpstr>
      <vt:lpstr>Twinkl</vt:lpstr>
      <vt:lpstr>BPreplay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Caroline Smith</cp:lastModifiedBy>
  <cp:revision>161</cp:revision>
  <dcterms:created xsi:type="dcterms:W3CDTF">2014-10-01T16:09:27Z</dcterms:created>
  <dcterms:modified xsi:type="dcterms:W3CDTF">2021-02-09T11:55:12Z</dcterms:modified>
</cp:coreProperties>
</file>