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85" r:id="rId3"/>
    <p:sldId id="268" r:id="rId4"/>
    <p:sldId id="269" r:id="rId5"/>
    <p:sldId id="257" r:id="rId6"/>
    <p:sldId id="270" r:id="rId7"/>
    <p:sldId id="281" r:id="rId8"/>
    <p:sldId id="272" r:id="rId9"/>
    <p:sldId id="273" r:id="rId10"/>
    <p:sldId id="258" r:id="rId11"/>
    <p:sldId id="274" r:id="rId12"/>
    <p:sldId id="263" r:id="rId13"/>
    <p:sldId id="264" r:id="rId14"/>
    <p:sldId id="275" r:id="rId15"/>
    <p:sldId id="286" r:id="rId16"/>
    <p:sldId id="277" r:id="rId17"/>
    <p:sldId id="276" r:id="rId18"/>
    <p:sldId id="265" r:id="rId19"/>
    <p:sldId id="303" r:id="rId20"/>
    <p:sldId id="280" r:id="rId21"/>
    <p:sldId id="288" r:id="rId22"/>
    <p:sldId id="304" r:id="rId23"/>
    <p:sldId id="267" r:id="rId24"/>
    <p:sldId id="29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1/25/2021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1/25/2021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087946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vimeo.com/490879463"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elgarblog.wordpress.com/2012/10/16/challenges-and-opportunities-in-the-arctic-by-joseph-f-c-dimento-hermanni-backer-and-alexis-hickman/"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26</a:t>
            </a:r>
            <a:r>
              <a:rPr lang="en-GB" baseline="30000" dirty="0">
                <a:solidFill>
                  <a:srgbClr val="FF0000"/>
                </a:solidFill>
                <a:latin typeface="Comic Sans MS" panose="030F0702030302020204" pitchFamily="66" charset="0"/>
              </a:rPr>
              <a:t>th </a:t>
            </a:r>
            <a:r>
              <a:rPr lang="en-GB" dirty="0">
                <a:solidFill>
                  <a:srgbClr val="FF0000"/>
                </a:solidFill>
                <a:latin typeface="Comic Sans MS" panose="030F0702030302020204" pitchFamily="66" charset="0"/>
              </a:rPr>
              <a:t>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1738312"/>
          </a:xfrm>
        </p:spPr>
        <p:txBody>
          <a:bodyPr>
            <a:normAutofit/>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i="1" u="sng" dirty="0">
                <a:solidFill>
                  <a:srgbClr val="FFC000"/>
                </a:solidFill>
                <a:latin typeface="Comic Sans MS" panose="030F0702030302020204" pitchFamily="66" charset="0"/>
              </a:rPr>
              <a:t>For maths you will need access to the worksheet.</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1576105048"/>
              </p:ext>
            </p:extLst>
          </p:nvPr>
        </p:nvGraphicFramePr>
        <p:xfrm>
          <a:off x="838200" y="3643744"/>
          <a:ext cx="10176166" cy="2105891"/>
        </p:xfrm>
        <a:graphic>
          <a:graphicData uri="http://schemas.openxmlformats.org/drawingml/2006/table">
            <a:tbl>
              <a:tblPr firstRow="1" bandRow="1">
                <a:tableStyleId>{5C22544A-7EE6-4342-B048-85BDC9FD1C3A}</a:tableStyleId>
              </a:tblPr>
              <a:tblGrid>
                <a:gridCol w="848014">
                  <a:extLst>
                    <a:ext uri="{9D8B030D-6E8A-4147-A177-3AD203B41FA5}">
                      <a16:colId xmlns:a16="http://schemas.microsoft.com/office/drawing/2014/main" val="1057356747"/>
                    </a:ext>
                  </a:extLst>
                </a:gridCol>
                <a:gridCol w="1441259">
                  <a:extLst>
                    <a:ext uri="{9D8B030D-6E8A-4147-A177-3AD203B41FA5}">
                      <a16:colId xmlns:a16="http://schemas.microsoft.com/office/drawing/2014/main" val="2036603641"/>
                    </a:ext>
                  </a:extLst>
                </a:gridCol>
                <a:gridCol w="1482500">
                  <a:extLst>
                    <a:ext uri="{9D8B030D-6E8A-4147-A177-3AD203B41FA5}">
                      <a16:colId xmlns:a16="http://schemas.microsoft.com/office/drawing/2014/main" val="3670510117"/>
                    </a:ext>
                  </a:extLst>
                </a:gridCol>
                <a:gridCol w="296499">
                  <a:extLst>
                    <a:ext uri="{9D8B030D-6E8A-4147-A177-3AD203B41FA5}">
                      <a16:colId xmlns:a16="http://schemas.microsoft.com/office/drawing/2014/main" val="853626756"/>
                    </a:ext>
                  </a:extLst>
                </a:gridCol>
                <a:gridCol w="2324559">
                  <a:extLst>
                    <a:ext uri="{9D8B030D-6E8A-4147-A177-3AD203B41FA5}">
                      <a16:colId xmlns:a16="http://schemas.microsoft.com/office/drawing/2014/main" val="1405776208"/>
                    </a:ext>
                  </a:extLst>
                </a:gridCol>
                <a:gridCol w="320219">
                  <a:extLst>
                    <a:ext uri="{9D8B030D-6E8A-4147-A177-3AD203B41FA5}">
                      <a16:colId xmlns:a16="http://schemas.microsoft.com/office/drawing/2014/main" val="3688789344"/>
                    </a:ext>
                  </a:extLst>
                </a:gridCol>
                <a:gridCol w="1612959">
                  <a:extLst>
                    <a:ext uri="{9D8B030D-6E8A-4147-A177-3AD203B41FA5}">
                      <a16:colId xmlns:a16="http://schemas.microsoft.com/office/drawing/2014/main" val="1246538563"/>
                    </a:ext>
                  </a:extLst>
                </a:gridCol>
                <a:gridCol w="853920">
                  <a:extLst>
                    <a:ext uri="{9D8B030D-6E8A-4147-A177-3AD203B41FA5}">
                      <a16:colId xmlns:a16="http://schemas.microsoft.com/office/drawing/2014/main" val="1958461331"/>
                    </a:ext>
                  </a:extLst>
                </a:gridCol>
                <a:gridCol w="996237">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shout it out</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ur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nurse with a purse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b="1"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We can all swim</a:t>
                      </a:r>
                      <a:endParaRPr lang="en-US" sz="10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Bats</a:t>
                      </a:r>
                      <a:endParaRPr lang="en-US" sz="1000" b="1" dirty="0">
                        <a:solidFill>
                          <a:srgbClr val="FF006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Add by counting on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https://vimeo.com/490879463</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1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rPr>
                        <a:t>worksheet</a:t>
                      </a:r>
                      <a:endParaRPr lang="en-GB" sz="8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Topic/Art</a:t>
                      </a:r>
                    </a:p>
                    <a:p>
                      <a:pPr marL="0" marR="0" algn="ctr">
                        <a:lnSpc>
                          <a:spcPct val="107000"/>
                        </a:lnSpc>
                        <a:spcBef>
                          <a:spcPts val="0"/>
                        </a:spcBef>
                        <a:spcAft>
                          <a:spcPts val="0"/>
                        </a:spcAft>
                      </a:pP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a:t>
                      </a:r>
                      <a:r>
                        <a:rPr lang="en-US" sz="1000" b="1" u="none"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inda</a:t>
                      </a: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Lang(a polar artist)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Mr</a:t>
                      </a: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Debenham</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62695" y="4388628"/>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81744" y="5030079"/>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41020" y="438862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305452" y="4691605"/>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We can all swim!                      Bats</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162488"/>
            <a:ext cx="2126672" cy="1381778"/>
          </a:xfrm>
          <a:prstGeom prst="rect">
            <a:avLst/>
          </a:prstGeom>
        </p:spPr>
      </p:pic>
      <p:pic>
        <p:nvPicPr>
          <p:cNvPr id="9" name="Picture 8">
            <a:extLst>
              <a:ext uri="{FF2B5EF4-FFF2-40B4-BE49-F238E27FC236}">
                <a16:creationId xmlns:a16="http://schemas.microsoft.com/office/drawing/2014/main" id="{AEF00534-1C13-4389-B43D-688D8A3986CF}"/>
              </a:ext>
            </a:extLst>
          </p:cNvPr>
          <p:cNvPicPr>
            <a:picLocks noChangeAspect="1"/>
          </p:cNvPicPr>
          <p:nvPr/>
        </p:nvPicPr>
        <p:blipFill>
          <a:blip r:embed="rId4"/>
          <a:stretch>
            <a:fillRect/>
          </a:stretch>
        </p:blipFill>
        <p:spPr>
          <a:xfrm>
            <a:off x="1018311" y="2488623"/>
            <a:ext cx="2112783" cy="1456539"/>
          </a:xfrm>
          <a:prstGeom prst="rect">
            <a:avLst/>
          </a:prstGeom>
        </p:spPr>
      </p:pic>
      <p:pic>
        <p:nvPicPr>
          <p:cNvPr id="3" name="Picture 2">
            <a:extLst>
              <a:ext uri="{FF2B5EF4-FFF2-40B4-BE49-F238E27FC236}">
                <a16:creationId xmlns:a16="http://schemas.microsoft.com/office/drawing/2014/main" id="{5129092E-A6BE-441D-AADE-2210FD00F3DB}"/>
              </a:ext>
            </a:extLst>
          </p:cNvPr>
          <p:cNvPicPr>
            <a:picLocks noChangeAspect="1"/>
          </p:cNvPicPr>
          <p:nvPr/>
        </p:nvPicPr>
        <p:blipFill>
          <a:blip r:embed="rId5"/>
          <a:stretch>
            <a:fillRect/>
          </a:stretch>
        </p:blipFill>
        <p:spPr>
          <a:xfrm>
            <a:off x="6206837" y="2488092"/>
            <a:ext cx="2085013" cy="1457070"/>
          </a:xfrm>
          <a:prstGeom prst="rect">
            <a:avLst/>
          </a:prstGeom>
        </p:spPr>
      </p:pic>
    </p:spTree>
    <p:extLst>
      <p:ext uri="{BB962C8B-B14F-4D97-AF65-F5344CB8AC3E}">
        <p14:creationId xmlns:p14="http://schemas.microsoft.com/office/powerpoint/2010/main" val="2763687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ou</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618177" y="3979511"/>
            <a:ext cx="8146472" cy="2554545"/>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A3142070-FA60-461F-A012-82CAAE4C1F57}"/>
              </a:ext>
            </a:extLst>
          </p:cNvPr>
          <p:cNvPicPr/>
          <p:nvPr/>
        </p:nvPicPr>
        <p:blipFill>
          <a:blip r:embed="rId5"/>
          <a:stretch>
            <a:fillRect/>
          </a:stretch>
        </p:blipFill>
        <p:spPr>
          <a:xfrm rot="5400000">
            <a:off x="8860306" y="3655134"/>
            <a:ext cx="3139417" cy="2287617"/>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ur</a:t>
            </a:r>
            <a:r>
              <a:rPr lang="en-GB" dirty="0">
                <a:solidFill>
                  <a:srgbClr val="C00000"/>
                </a:solidFill>
                <a:latin typeface="Comic Sans MS" panose="030F0702030302020204" pitchFamily="66" charset="0"/>
              </a:rPr>
              <a:t> </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70444" y="3889385"/>
            <a:ext cx="8281670" cy="2554545"/>
          </a:xfrm>
          <a:prstGeom prst="rect">
            <a:avLst/>
          </a:prstGeom>
        </p:spPr>
        <p:txBody>
          <a:bodyPr wrap="square">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4F514121-B732-42E2-AD4F-6D0ECB29B2DD}"/>
              </a:ext>
            </a:extLst>
          </p:cNvPr>
          <p:cNvPicPr/>
          <p:nvPr/>
        </p:nvPicPr>
        <p:blipFill>
          <a:blip r:embed="rId5"/>
          <a:stretch>
            <a:fillRect/>
          </a:stretch>
        </p:blipFill>
        <p:spPr>
          <a:xfrm rot="16200000">
            <a:off x="8793867" y="3745449"/>
            <a:ext cx="3014930" cy="2382030"/>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a:t>
            </a:r>
            <a:r>
              <a:rPr lang="en-GB" sz="3200" dirty="0">
                <a:solidFill>
                  <a:srgbClr val="FF0000"/>
                </a:solidFill>
                <a:latin typeface="Comic Sans MS" panose="030F0702030302020204" pitchFamily="66" charset="0"/>
              </a:rPr>
              <a:t> 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book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00B050"/>
                </a:solidFill>
                <a:latin typeface="Comic Sans MS" panose="030F0702030302020204" pitchFamily="66" charset="0"/>
              </a:rPr>
              <a:t>Frogs can swim in a pond.</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8329524"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0066"/>
                </a:solidFill>
                <a:latin typeface="Comic Sans MS" panose="030F0702030302020204" pitchFamily="66" charset="0"/>
              </a:rPr>
              <a:t>Bats can sleep high up in trees.</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remember</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821031" y="4103463"/>
            <a:ext cx="1897713" cy="954107"/>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remember</a:t>
            </a:r>
            <a:r>
              <a:rPr lang="en-GB" dirty="0"/>
              <a:t>:</a:t>
            </a:r>
          </a:p>
          <a:p>
            <a:pPr algn="ctr"/>
            <a:r>
              <a:rPr lang="en-GB" sz="3200" dirty="0" err="1">
                <a:solidFill>
                  <a:srgbClr val="FF0066"/>
                </a:solidFill>
                <a:latin typeface="Comic Sans MS" panose="030F0702030302020204" pitchFamily="66" charset="0"/>
              </a:rPr>
              <a:t>igh</a:t>
            </a:r>
            <a:endParaRPr lang="en-US" sz="3200" dirty="0">
              <a:solidFill>
                <a:srgbClr val="FF0066"/>
              </a:solidFill>
              <a:latin typeface="Comic Sans MS" panose="030F0702030302020204" pitchFamily="66" charset="0"/>
            </a:endParaRPr>
          </a:p>
        </p:txBody>
      </p:sp>
      <p:sp>
        <p:nvSpPr>
          <p:cNvPr id="14" name="Rectangle 13">
            <a:extLst>
              <a:ext uri="{FF2B5EF4-FFF2-40B4-BE49-F238E27FC236}">
                <a16:creationId xmlns:a16="http://schemas.microsoft.com/office/drawing/2014/main"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8366110-AB72-4BE6-A363-5A8DDB43B5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00B050"/>
                </a:solidFill>
                <a:latin typeface="Comic Sans MS" panose="030F0702030302020204" pitchFamily="66" charset="0"/>
              </a:rPr>
              <a:t>Frogs can swim in a pond.</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8329524"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0066"/>
                </a:solidFill>
                <a:latin typeface="Comic Sans MS" panose="030F0702030302020204" pitchFamily="66" charset="0"/>
              </a:rPr>
              <a:t>Bats can sleep high up in trees.</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Add by counting on</a:t>
            </a:r>
          </a:p>
          <a:p>
            <a:pPr marL="0" indent="0">
              <a:buNone/>
            </a:pPr>
            <a:r>
              <a:rPr lang="en-GB" dirty="0">
                <a:latin typeface="Comic Sans MS" panose="030F0702030302020204" pitchFamily="66" charset="0"/>
              </a:rPr>
              <a:t>You will need:</a:t>
            </a:r>
          </a:p>
          <a:p>
            <a:pPr marL="0" indent="0">
              <a:buNone/>
            </a:pPr>
            <a:r>
              <a:rPr lang="en-GB" dirty="0">
                <a:latin typeface="Comic Sans MS" panose="030F0702030302020204" pitchFamily="66" charset="0"/>
              </a:rPr>
              <a:t>- maths booklet (Tuesday – Add by counting on)</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733425" y="4845050"/>
            <a:ext cx="10725150" cy="1647825"/>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AEB857A3-EAEB-4066-9429-5C112EFE923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52193"/>
            <a:ext cx="2483942" cy="622926"/>
          </a:xfrm>
          <a:prstGeom prst="rect">
            <a:avLst/>
          </a:prstGeom>
        </p:spPr>
      </p:pic>
      <p:pic>
        <p:nvPicPr>
          <p:cNvPr id="4" name="Picture 3">
            <a:extLst>
              <a:ext uri="{FF2B5EF4-FFF2-40B4-BE49-F238E27FC236}">
                <a16:creationId xmlns:a16="http://schemas.microsoft.com/office/drawing/2014/main" id="{A2BAD2C3-336F-40F2-969D-60B6859C4C6D}"/>
              </a:ext>
            </a:extLst>
          </p:cNvPr>
          <p:cNvPicPr>
            <a:picLocks noChangeAspect="1"/>
          </p:cNvPicPr>
          <p:nvPr/>
        </p:nvPicPr>
        <p:blipFill>
          <a:blip r:embed="rId4"/>
          <a:stretch>
            <a:fillRect/>
          </a:stretch>
        </p:blipFill>
        <p:spPr>
          <a:xfrm>
            <a:off x="2790825" y="2013478"/>
            <a:ext cx="6610350" cy="4619625"/>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0E95F163-0D5B-4D4B-B361-034F74C23B2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9255" y="225013"/>
            <a:ext cx="2483942" cy="622926"/>
          </a:xfrm>
          <a:prstGeom prst="rect">
            <a:avLst/>
          </a:prstGeom>
        </p:spPr>
      </p:pic>
      <p:pic>
        <p:nvPicPr>
          <p:cNvPr id="5" name="Picture 4">
            <a:extLst>
              <a:ext uri="{FF2B5EF4-FFF2-40B4-BE49-F238E27FC236}">
                <a16:creationId xmlns:a16="http://schemas.microsoft.com/office/drawing/2014/main" id="{F0CAE486-A168-4D8C-ADEF-607A4BAD0B78}"/>
              </a:ext>
            </a:extLst>
          </p:cNvPr>
          <p:cNvPicPr>
            <a:picLocks noChangeAspect="1"/>
          </p:cNvPicPr>
          <p:nvPr/>
        </p:nvPicPr>
        <p:blipFill>
          <a:blip r:embed="rId4"/>
          <a:stretch>
            <a:fillRect/>
          </a:stretch>
        </p:blipFill>
        <p:spPr>
          <a:xfrm>
            <a:off x="2427576" y="1690688"/>
            <a:ext cx="6591300" cy="4572000"/>
          </a:xfrm>
          <a:prstGeom prst="rect">
            <a:avLst/>
          </a:prstGeom>
        </p:spPr>
      </p:pic>
    </p:spTree>
    <p:extLst>
      <p:ext uri="{BB962C8B-B14F-4D97-AF65-F5344CB8AC3E}">
        <p14:creationId xmlns:p14="http://schemas.microsoft.com/office/powerpoint/2010/main" val="532725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Use this video link </a:t>
            </a:r>
            <a:r>
              <a:rPr lang="en-US" u="sng" dirty="0">
                <a:hlinkClick r:id="rId2"/>
              </a:rPr>
              <a:t>https://vimeo.com/490879463</a:t>
            </a:r>
            <a:r>
              <a:rPr lang="en-GB" dirty="0">
                <a:latin typeface="Comic Sans MS" panose="030F0702030302020204" pitchFamily="66" charset="0"/>
              </a:rPr>
              <a:t> </a:t>
            </a:r>
            <a:r>
              <a:rPr lang="en-US" dirty="0">
                <a:latin typeface="Comic Sans MS" panose="030F0702030302020204" pitchFamily="66" charset="0"/>
              </a:rPr>
              <a:t>and </a:t>
            </a:r>
            <a:r>
              <a:rPr lang="en-GB" dirty="0">
                <a:latin typeface="Comic Sans MS" panose="030F0702030302020204" pitchFamily="66" charset="0"/>
              </a:rPr>
              <a:t>have </a:t>
            </a:r>
            <a:r>
              <a:rPr lang="en-GB"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or use the ppt link to save printing it.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6A8F6269-FD13-45A6-BCA5-222D99D8C8A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39630"/>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716973" y="774051"/>
            <a:ext cx="10649487" cy="5197258"/>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Choose at least 2 of the questions on the ‘add by counting on – question’ sheet. Which way do you prefer to work out the answers:</a:t>
            </a:r>
            <a:br>
              <a:rPr lang="en-GB" sz="3600" dirty="0">
                <a:latin typeface="Comic Sans MS" panose="030F0702030302020204" pitchFamily="66" charset="0"/>
              </a:rPr>
            </a:br>
            <a:r>
              <a:rPr lang="en-GB" sz="3600" dirty="0">
                <a:latin typeface="Comic Sans MS" panose="030F0702030302020204" pitchFamily="66" charset="0"/>
              </a:rPr>
              <a:t>- drawing the objects and counting them up</a:t>
            </a:r>
            <a:br>
              <a:rPr lang="en-GB" sz="3600" dirty="0">
                <a:latin typeface="Comic Sans MS" panose="030F0702030302020204" pitchFamily="66" charset="0"/>
              </a:rPr>
            </a:br>
            <a:r>
              <a:rPr lang="en-GB" sz="3600" dirty="0">
                <a:latin typeface="Comic Sans MS" panose="030F0702030302020204" pitchFamily="66" charset="0"/>
              </a:rPr>
              <a:t>- using a number line</a:t>
            </a:r>
            <a:br>
              <a:rPr lang="en-GB" sz="3600" dirty="0">
                <a:latin typeface="Comic Sans MS" panose="030F0702030302020204" pitchFamily="66" charset="0"/>
              </a:rPr>
            </a:br>
            <a:r>
              <a:rPr lang="en-GB" sz="3600" dirty="0">
                <a:latin typeface="Comic Sans MS" panose="030F0702030302020204" pitchFamily="66" charset="0"/>
              </a:rPr>
              <a:t>-counting on using your fingers/head?</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If you would like to have a challenge, </a:t>
            </a:r>
            <a:br>
              <a:rPr lang="en-GB" sz="3600" dirty="0">
                <a:latin typeface="Comic Sans MS" panose="030F0702030302020204" pitchFamily="66" charset="0"/>
              </a:rPr>
            </a:br>
            <a:r>
              <a:rPr lang="en-GB" sz="3600" dirty="0">
                <a:latin typeface="Comic Sans MS" panose="030F0702030302020204" pitchFamily="66" charset="0"/>
              </a:rPr>
              <a:t>                 why don’t you have a go at the Deeper</a:t>
            </a:r>
            <a:br>
              <a:rPr lang="en-GB" sz="3600" dirty="0">
                <a:latin typeface="Comic Sans MS" panose="030F0702030302020204" pitchFamily="66" charset="0"/>
              </a:rPr>
            </a:br>
            <a:r>
              <a:rPr lang="en-GB" sz="3600" dirty="0">
                <a:latin typeface="Comic Sans MS" panose="030F0702030302020204" pitchFamily="66" charset="0"/>
              </a:rPr>
              <a:t>                 Thinking question?  </a:t>
            </a:r>
            <a:endParaRPr lang="en-US" sz="3600" dirty="0">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5" name="Picture 4">
            <a:extLst>
              <a:ext uri="{FF2B5EF4-FFF2-40B4-BE49-F238E27FC236}">
                <a16:creationId xmlns:a16="http://schemas.microsoft.com/office/drawing/2014/main" id="{69F66467-90DE-4A4A-B378-222A3E15BC8A}"/>
              </a:ext>
            </a:extLst>
          </p:cNvPr>
          <p:cNvPicPr>
            <a:picLocks noChangeAspect="1"/>
          </p:cNvPicPr>
          <p:nvPr/>
        </p:nvPicPr>
        <p:blipFill>
          <a:blip r:embed="rId4"/>
          <a:stretch>
            <a:fillRect/>
          </a:stretch>
        </p:blipFill>
        <p:spPr>
          <a:xfrm>
            <a:off x="1025237" y="4563392"/>
            <a:ext cx="1842654" cy="2123107"/>
          </a:xfrm>
          <a:prstGeom prst="rect">
            <a:avLst/>
          </a:prstGeom>
        </p:spPr>
      </p:pic>
    </p:spTree>
    <p:extLst>
      <p:ext uri="{BB962C8B-B14F-4D97-AF65-F5344CB8AC3E}">
        <p14:creationId xmlns:p14="http://schemas.microsoft.com/office/powerpoint/2010/main" val="2819034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topic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678204"/>
          </a:xfrm>
          <a:prstGeom prst="rect">
            <a:avLst/>
          </a:prstGeom>
        </p:spPr>
        <p:txBody>
          <a:bodyPr wrap="square">
            <a:spAutoFit/>
          </a:bodyPr>
          <a:lstStyle/>
          <a:p>
            <a:pPr algn="ctr"/>
            <a:r>
              <a:rPr lang="en-GB" sz="3600" u="sng" dirty="0">
                <a:solidFill>
                  <a:srgbClr val="0070C0"/>
                </a:solidFill>
                <a:latin typeface="Comic Sans MS" panose="030F0702030302020204" pitchFamily="66" charset="0"/>
                <a:ea typeface="+mj-ea"/>
                <a:cs typeface="+mj-cs"/>
              </a:rPr>
              <a:t>The Arctic</a:t>
            </a:r>
          </a:p>
          <a:p>
            <a:pPr algn="ctr"/>
            <a:endParaRPr lang="en-GB" sz="3600" u="sng" dirty="0">
              <a:solidFill>
                <a:prstClr val="black"/>
              </a:solidFill>
              <a:latin typeface="Comic Sans MS" panose="030F0702030302020204" pitchFamily="66" charset="0"/>
              <a:ea typeface="+mj-ea"/>
              <a:cs typeface="+mj-cs"/>
            </a:endParaRPr>
          </a:p>
          <a:p>
            <a:r>
              <a:rPr lang="en-GB" sz="3600" dirty="0">
                <a:solidFill>
                  <a:srgbClr val="0070C0"/>
                </a:solidFill>
                <a:latin typeface="Comic Sans MS" panose="030F0702030302020204" pitchFamily="66" charset="0"/>
                <a:ea typeface="+mj-ea"/>
                <a:cs typeface="+mj-cs"/>
              </a:rPr>
              <a:t>Remember that the Arctic is found in the far North (top) of our earth. The North Pole is located in the Arctic.</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121354"/>
            <a:ext cx="2261710" cy="1435362"/>
          </a:xfrm>
          <a:prstGeom prst="rect">
            <a:avLst/>
          </a:prstGeom>
        </p:spPr>
      </p:pic>
      <p:pic>
        <p:nvPicPr>
          <p:cNvPr id="2" name="Picture 1">
            <a:extLst>
              <a:ext uri="{FF2B5EF4-FFF2-40B4-BE49-F238E27FC236}">
                <a16:creationId xmlns:a16="http://schemas.microsoft.com/office/drawing/2014/main" id="{22762955-DCF2-4013-97E2-C99F52350169}"/>
              </a:ext>
            </a:extLst>
          </p:cNvPr>
          <p:cNvPicPr>
            <a:picLocks noChangeAspect="1"/>
          </p:cNvPicPr>
          <p:nvPr/>
        </p:nvPicPr>
        <p:blipFill>
          <a:blip r:embed="rId5"/>
          <a:stretch>
            <a:fillRect/>
          </a:stretch>
        </p:blipFill>
        <p:spPr>
          <a:xfrm>
            <a:off x="5369638" y="2969819"/>
            <a:ext cx="5790197" cy="3766827"/>
          </a:xfrm>
          <a:prstGeom prst="rect">
            <a:avLst/>
          </a:prstGeom>
        </p:spPr>
      </p:pic>
    </p:spTree>
    <p:extLst>
      <p:ext uri="{BB962C8B-B14F-4D97-AF65-F5344CB8AC3E}">
        <p14:creationId xmlns:p14="http://schemas.microsoft.com/office/powerpoint/2010/main" val="17911204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12420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Arctic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pic>
        <p:nvPicPr>
          <p:cNvPr id="2" name="Picture 1">
            <a:extLst>
              <a:ext uri="{FF2B5EF4-FFF2-40B4-BE49-F238E27FC236}">
                <a16:creationId xmlns:a16="http://schemas.microsoft.com/office/drawing/2014/main" id="{05D4E574-8032-4C7F-BED8-D8DC1129B6A6}"/>
              </a:ext>
            </a:extLst>
          </p:cNvPr>
          <p:cNvPicPr>
            <a:picLocks noChangeAspect="1"/>
          </p:cNvPicPr>
          <p:nvPr/>
        </p:nvPicPr>
        <p:blipFill>
          <a:blip r:embed="rId5"/>
          <a:stretch>
            <a:fillRect/>
          </a:stretch>
        </p:blipFill>
        <p:spPr>
          <a:xfrm>
            <a:off x="751633" y="1283422"/>
            <a:ext cx="5327722" cy="3551814"/>
          </a:xfrm>
          <a:prstGeom prst="rect">
            <a:avLst/>
          </a:prstGeom>
        </p:spPr>
      </p:pic>
      <p:pic>
        <p:nvPicPr>
          <p:cNvPr id="1026" name="Picture 2" descr="Landscape - Oddizzi">
            <a:extLst>
              <a:ext uri="{FF2B5EF4-FFF2-40B4-BE49-F238E27FC236}">
                <a16:creationId xmlns:a16="http://schemas.microsoft.com/office/drawing/2014/main" id="{C9F3EFA4-494F-4D37-A122-EFE07D74E5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9839" y="2573520"/>
            <a:ext cx="5334001" cy="40005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331866B-D8EC-46F4-9F01-EA0B2C715FD5}"/>
              </a:ext>
            </a:extLst>
          </p:cNvPr>
          <p:cNvSpPr txBox="1"/>
          <p:nvPr/>
        </p:nvSpPr>
        <p:spPr>
          <a:xfrm>
            <a:off x="438159" y="4987913"/>
            <a:ext cx="5641195"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What can you see in these pictures? Think about the landscape and colours</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endParaRPr kumimoji="0" lang="en-US"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19009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2462213"/>
          </a:xfrm>
          <a:prstGeom prst="rect">
            <a:avLst/>
          </a:prstGeom>
        </p:spPr>
        <p:txBody>
          <a:bodyPr wrap="square">
            <a:spAutoFit/>
          </a:bodyPr>
          <a:lstStyle/>
          <a:p>
            <a:pPr algn="ctr"/>
            <a:r>
              <a:rPr lang="en-GB" sz="3600" u="sng" dirty="0">
                <a:solidFill>
                  <a:srgbClr val="0070C0"/>
                </a:solidFill>
                <a:latin typeface="Comic Sans MS" panose="030F0702030302020204" pitchFamily="66" charset="0"/>
                <a:ea typeface="+mj-ea"/>
                <a:cs typeface="+mj-cs"/>
              </a:rPr>
              <a:t>The Arctic</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121354"/>
            <a:ext cx="2261710" cy="1435362"/>
          </a:xfrm>
          <a:prstGeom prst="rect">
            <a:avLst/>
          </a:prstGeom>
        </p:spPr>
      </p:pic>
      <p:pic>
        <p:nvPicPr>
          <p:cNvPr id="6" name="Picture 5">
            <a:extLst>
              <a:ext uri="{FF2B5EF4-FFF2-40B4-BE49-F238E27FC236}">
                <a16:creationId xmlns:a16="http://schemas.microsoft.com/office/drawing/2014/main" id="{2D3F462A-46C2-487D-B244-E1CCAAF8D7B7}"/>
              </a:ext>
            </a:extLst>
          </p:cNvPr>
          <p:cNvPicPr>
            <a:picLocks noChangeAspect="1"/>
          </p:cNvPicPr>
          <p:nvPr/>
        </p:nvPicPr>
        <p:blipFill>
          <a:blip r:embed="rId5"/>
          <a:stretch>
            <a:fillRect/>
          </a:stretch>
        </p:blipFill>
        <p:spPr>
          <a:xfrm>
            <a:off x="1915391" y="1737912"/>
            <a:ext cx="8361218" cy="4703184"/>
          </a:xfrm>
          <a:prstGeom prst="rect">
            <a:avLst/>
          </a:prstGeom>
        </p:spPr>
      </p:pic>
    </p:spTree>
    <p:extLst>
      <p:ext uri="{BB962C8B-B14F-4D97-AF65-F5344CB8AC3E}">
        <p14:creationId xmlns:p14="http://schemas.microsoft.com/office/powerpoint/2010/main" val="8601764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727362" y="659966"/>
            <a:ext cx="10515600" cy="4524315"/>
          </a:xfrm>
          <a:prstGeom prst="rect">
            <a:avLst/>
          </a:prstGeom>
        </p:spPr>
        <p:txBody>
          <a:bodyPr wrap="square">
            <a:spAutoFit/>
          </a:bodyPr>
          <a:lstStyle/>
          <a:p>
            <a:pPr algn="ctr"/>
            <a:r>
              <a:rPr lang="en-GB" sz="3600" u="sng" dirty="0">
                <a:solidFill>
                  <a:srgbClr val="0070C0"/>
                </a:solidFill>
                <a:latin typeface="Comic Sans MS" panose="030F0702030302020204" pitchFamily="66" charset="0"/>
                <a:ea typeface="+mj-ea"/>
                <a:cs typeface="+mj-cs"/>
              </a:rPr>
              <a:t>The Arctic</a:t>
            </a:r>
          </a:p>
          <a:p>
            <a:endParaRPr lang="en-GB" sz="3600" dirty="0">
              <a:solidFill>
                <a:prstClr val="black"/>
              </a:solidFill>
              <a:latin typeface="Comic Sans MS" panose="030F0702030302020204" pitchFamily="66" charset="0"/>
              <a:ea typeface="+mj-ea"/>
              <a:cs typeface="+mj-cs"/>
            </a:endParaRPr>
          </a:p>
          <a:p>
            <a:r>
              <a:rPr lang="en-GB" sz="3600" dirty="0">
                <a:solidFill>
                  <a:srgbClr val="0070C0"/>
                </a:solidFill>
                <a:latin typeface="Comic Sans MS" panose="030F0702030302020204" pitchFamily="66" charset="0"/>
              </a:rPr>
              <a:t>I would like you to use the Power Point on Linda Lang the Polar artist, that is in Tuesday’s file. Read through the slides and follow the instructions to produce your own piece of Arctic artwork.</a:t>
            </a:r>
          </a:p>
          <a:p>
            <a:endParaRPr lang="en-GB" sz="3600" dirty="0">
              <a:solidFill>
                <a:srgbClr val="0070C0"/>
              </a:solidFill>
              <a:latin typeface="Comic Sans MS" panose="030F0702030302020204" pitchFamily="66" charset="0"/>
            </a:endParaRP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53200" y="121354"/>
            <a:ext cx="2261710" cy="1435362"/>
          </a:xfrm>
          <a:prstGeom prst="rect">
            <a:avLst/>
          </a:prstGeom>
        </p:spPr>
      </p:pic>
      <p:pic>
        <p:nvPicPr>
          <p:cNvPr id="6" name="Picture 2" descr="Image result for linda lang painting">
            <a:extLst>
              <a:ext uri="{FF2B5EF4-FFF2-40B4-BE49-F238E27FC236}">
                <a16:creationId xmlns:a16="http://schemas.microsoft.com/office/drawing/2014/main" id="{BE5C738C-5E97-4298-8F41-BA18A4D4F0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2508" y="4250015"/>
            <a:ext cx="3075710" cy="2411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016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1867</TotalTime>
  <Words>1048</Words>
  <Application>Microsoft Office PowerPoint</Application>
  <PresentationFormat>Widescreen</PresentationFormat>
  <Paragraphs>185</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Comic Sans MS</vt:lpstr>
      <vt:lpstr>Times New Roman</vt:lpstr>
      <vt:lpstr>Office Theme</vt:lpstr>
      <vt:lpstr>    Tuesday 26th January 2021</vt:lpstr>
      <vt:lpstr>             RWI     You will need:                  Rainbow Group                       Sunshine Group                                      We can all swim!                      Bats                       book                                       book                                                      ‘Weekly Writing sheet’ RWI (from                         your pack)                                           </vt:lpstr>
      <vt:lpstr>          Rainbow Group                           ou   is our sound for this week</vt:lpstr>
      <vt:lpstr>          Sunshine Group                                ur   is our sound for this week</vt:lpstr>
      <vt:lpstr>Continue with RWI</vt:lpstr>
      <vt:lpstr>Continue with RWI</vt:lpstr>
      <vt:lpstr>Continue with RWI</vt:lpstr>
      <vt:lpstr>Our Structure for RWI</vt:lpstr>
      <vt:lpstr>          Rainbow Group Today’s Hold a Sentence is:    Frogs can swim in a pond.</vt:lpstr>
      <vt:lpstr>Our Structure for RWI  Now you are ready to write the Hold a Sentence down on your paper. </vt:lpstr>
      <vt:lpstr>           Time to check                      Rainbow Group  Frogs can swim in a pond.</vt:lpstr>
      <vt:lpstr>        Stick your sheet in the front of your purple book.     Thank you for working hard.                                         Now have a break and a snack.  </vt:lpstr>
      <vt:lpstr>                          White Rose Maths</vt:lpstr>
      <vt:lpstr>                  White Rose Maths  Is this true or false?</vt:lpstr>
      <vt:lpstr>                  White Rose Maths </vt:lpstr>
      <vt:lpstr>                  White Rose Maths  </vt:lpstr>
      <vt:lpstr>                                             Choose at least 2 of the questions on the ‘add by counting on – question’ sheet. Which way do you prefer to work out the answers: - drawing the objects and counting them up - using a number line -counting on using your fingers/head?                   If you would like to have a challenge,                   why don’t you have a go at the Deeper                  Thinking question?  </vt:lpstr>
      <vt:lpstr>PowerPoint Presentation</vt:lpstr>
      <vt:lpstr>PowerPoint Presentation</vt:lpstr>
      <vt:lpstr>PowerPoint Presentation</vt:lpstr>
      <vt:lpstr>PowerPoint Presentation</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115</cp:revision>
  <dcterms:created xsi:type="dcterms:W3CDTF">2021-01-05T21:58:22Z</dcterms:created>
  <dcterms:modified xsi:type="dcterms:W3CDTF">2021-01-25T18:41:58Z</dcterms:modified>
</cp:coreProperties>
</file>