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11"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301" r:id="rId18"/>
    <p:sldId id="275" r:id="rId19"/>
    <p:sldId id="292" r:id="rId20"/>
    <p:sldId id="312" r:id="rId21"/>
    <p:sldId id="277" r:id="rId22"/>
    <p:sldId id="299" r:id="rId23"/>
    <p:sldId id="313" r:id="rId24"/>
    <p:sldId id="265" r:id="rId25"/>
    <p:sldId id="295" r:id="rId26"/>
    <p:sldId id="26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50794385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5.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507943851"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s://en.wikipedia.org/wiki/File:Operators_(maths)_linear.svg"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hyperlink" Target="https://vimeo.com/487175458/fb36b412d8" TargetMode="External"/><Relationship Id="rId4" Type="http://schemas.openxmlformats.org/officeDocument/2006/relationships/hyperlink" Target="http://www.writerightwords.com/worship-is-a-postur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3</a:t>
            </a:r>
            <a:r>
              <a:rPr lang="en-GB" baseline="30000" dirty="0">
                <a:solidFill>
                  <a:srgbClr val="FF0000"/>
                </a:solidFill>
                <a:latin typeface="Comic Sans MS" panose="030F0702030302020204" pitchFamily="66" charset="0"/>
              </a:rPr>
              <a:t>rd</a:t>
            </a:r>
            <a:r>
              <a:rPr lang="en-GB" dirty="0">
                <a:solidFill>
                  <a:srgbClr val="FF0000"/>
                </a:solidFill>
                <a:latin typeface="Comic Sans MS" panose="030F0702030302020204" pitchFamily="66" charset="0"/>
              </a:rPr>
              <a:t>  March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1686467"/>
          </a:xfrm>
        </p:spPr>
        <p:txBody>
          <a:bodyPr>
            <a:noAutofit/>
          </a:bodyPr>
          <a:lstStyle/>
          <a:p>
            <a:pPr marL="0" indent="0">
              <a:buNone/>
            </a:pPr>
            <a:endParaRPr lang="en-GB" sz="2400" i="1" u="sng"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access to the Roll and Read sheet, a dice and the Edit a Sentence. For maths you need to be able to see a copy of the addition grid and worksheet.</a:t>
            </a:r>
            <a:endParaRPr lang="en-US" i="1" dirty="0">
              <a:solidFill>
                <a:srgbClr val="FFC000"/>
              </a:solidFill>
              <a:highlight>
                <a:srgbClr val="FFFF00"/>
              </a:highlight>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963324215"/>
              </p:ext>
            </p:extLst>
          </p:nvPr>
        </p:nvGraphicFramePr>
        <p:xfrm>
          <a:off x="928255" y="4068776"/>
          <a:ext cx="10155382" cy="2105891"/>
        </p:xfrm>
        <a:graphic>
          <a:graphicData uri="http://schemas.openxmlformats.org/drawingml/2006/table">
            <a:tbl>
              <a:tblPr firstRow="1" bandRow="1">
                <a:tableStyleId>{5C22544A-7EE6-4342-B048-85BDC9FD1C3A}</a:tableStyleId>
              </a:tblPr>
              <a:tblGrid>
                <a:gridCol w="872836">
                  <a:extLst>
                    <a:ext uri="{9D8B030D-6E8A-4147-A177-3AD203B41FA5}">
                      <a16:colId xmlns:a16="http://schemas.microsoft.com/office/drawing/2014/main" val="1057356747"/>
                    </a:ext>
                  </a:extLst>
                </a:gridCol>
                <a:gridCol w="1427018">
                  <a:extLst>
                    <a:ext uri="{9D8B030D-6E8A-4147-A177-3AD203B41FA5}">
                      <a16:colId xmlns:a16="http://schemas.microsoft.com/office/drawing/2014/main" val="2036603641"/>
                    </a:ext>
                  </a:extLst>
                </a:gridCol>
                <a:gridCol w="1577567">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oi – spoil the boy</a:t>
                      </a:r>
                    </a:p>
                    <a:p>
                      <a:pPr marL="346075" marR="0" indent="-346075"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oa</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goat in the boat</a:t>
                      </a:r>
                    </a:p>
                    <a:p>
                      <a:pPr marL="346075" marR="0" indent="-346075" algn="l" defTabSz="973138">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Puppets</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Jim’s House</a:t>
                      </a:r>
                      <a:endParaRPr lang="en-US" sz="1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Compare lengths and heights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https://vimeo.com/507943851</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a:t>
                      </a:r>
                      <a:r>
                        <a:rPr lang="en-US" sz="800" u="none" dirty="0" err="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orksheet</a:t>
                      </a:r>
                      <a:endParaRPr lang="en-US" sz="11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12289" y="4800990"/>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31340" y="5485491"/>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69607" y="4800990"/>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49625" y="512172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727365" y="1145889"/>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Puppets                                      Jim’s House</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96077" y="4691348"/>
            <a:ext cx="2126672" cy="1381778"/>
          </a:xfrm>
          <a:prstGeom prst="rect">
            <a:avLst/>
          </a:prstGeom>
        </p:spPr>
      </p:pic>
      <p:pic>
        <p:nvPicPr>
          <p:cNvPr id="3" name="Picture 2">
            <a:extLst>
              <a:ext uri="{FF2B5EF4-FFF2-40B4-BE49-F238E27FC236}">
                <a16:creationId xmlns:a16="http://schemas.microsoft.com/office/drawing/2014/main" id="{992229A3-336F-4D71-AB85-2DD296573963}"/>
              </a:ext>
            </a:extLst>
          </p:cNvPr>
          <p:cNvPicPr>
            <a:picLocks noChangeAspect="1"/>
          </p:cNvPicPr>
          <p:nvPr/>
        </p:nvPicPr>
        <p:blipFill>
          <a:blip r:embed="rId4"/>
          <a:stretch>
            <a:fillRect/>
          </a:stretch>
        </p:blipFill>
        <p:spPr>
          <a:xfrm>
            <a:off x="6096000" y="2583441"/>
            <a:ext cx="1967345" cy="1485786"/>
          </a:xfrm>
          <a:prstGeom prst="rect">
            <a:avLst/>
          </a:prstGeom>
        </p:spPr>
      </p:pic>
      <p:pic>
        <p:nvPicPr>
          <p:cNvPr id="6" name="Picture 5">
            <a:extLst>
              <a:ext uri="{FF2B5EF4-FFF2-40B4-BE49-F238E27FC236}">
                <a16:creationId xmlns:a16="http://schemas.microsoft.com/office/drawing/2014/main" id="{CF333726-8D64-42FB-91E1-7ACF86401461}"/>
              </a:ext>
            </a:extLst>
          </p:cNvPr>
          <p:cNvPicPr>
            <a:picLocks noChangeAspect="1"/>
          </p:cNvPicPr>
          <p:nvPr/>
        </p:nvPicPr>
        <p:blipFill>
          <a:blip r:embed="rId5"/>
          <a:stretch>
            <a:fillRect/>
          </a:stretch>
        </p:blipFill>
        <p:spPr>
          <a:xfrm>
            <a:off x="838201" y="2690797"/>
            <a:ext cx="1900400" cy="1476406"/>
          </a:xfrm>
          <a:prstGeom prst="rect">
            <a:avLst/>
          </a:prstGeom>
        </p:spPr>
      </p:pic>
    </p:spTree>
    <p:extLst>
      <p:ext uri="{BB962C8B-B14F-4D97-AF65-F5344CB8AC3E}">
        <p14:creationId xmlns:p14="http://schemas.microsoft.com/office/powerpoint/2010/main" val="930561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711343" y="823417"/>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sz="4900" u="sng"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5300" dirty="0">
                <a:solidFill>
                  <a:srgbClr val="C00000"/>
                </a:solidFill>
                <a:latin typeface="Comic Sans MS" panose="030F0702030302020204" pitchFamily="66" charset="0"/>
              </a:rPr>
              <a:t>oi – spoil the boy</a:t>
            </a:r>
            <a:endParaRPr lang="en-US" sz="5300" u="sng" dirty="0">
              <a:solidFill>
                <a:srgbClr val="C0000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412050" y="3064994"/>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7D5F83D2-0C8E-4C95-B493-1878D9271F71}"/>
              </a:ext>
            </a:extLst>
          </p:cNvPr>
          <p:cNvPicPr/>
          <p:nvPr/>
        </p:nvPicPr>
        <p:blipFill>
          <a:blip r:embed="rId5">
            <a:extLst>
              <a:ext uri="{28A0092B-C50C-407E-A947-70E740481C1C}">
                <a14:useLocalDpi xmlns:a14="http://schemas.microsoft.com/office/drawing/2010/main" val="0"/>
              </a:ext>
            </a:extLst>
          </a:blip>
          <a:stretch>
            <a:fillRect/>
          </a:stretch>
        </p:blipFill>
        <p:spPr>
          <a:xfrm>
            <a:off x="8660782" y="4364182"/>
            <a:ext cx="2921618" cy="2004469"/>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480147" y="1265299"/>
            <a:ext cx="10515600" cy="1325563"/>
          </a:xfrm>
        </p:spPr>
        <p:txBody>
          <a:bodyPr>
            <a:normAutofit fontScale="90000"/>
          </a:bodyPr>
          <a:lstStyle/>
          <a:p>
            <a:pPr algn="ct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sz="5300" dirty="0">
                <a:latin typeface="Comic Sans MS" panose="030F0702030302020204" pitchFamily="66" charset="0"/>
              </a:rPr>
              <a:t> </a:t>
            </a:r>
            <a:r>
              <a:rPr lang="en-GB" sz="5300" dirty="0" err="1">
                <a:solidFill>
                  <a:srgbClr val="C00000"/>
                </a:solidFill>
                <a:latin typeface="Comic Sans MS" panose="030F0702030302020204" pitchFamily="66" charset="0"/>
              </a:rPr>
              <a:t>oa</a:t>
            </a:r>
            <a:r>
              <a:rPr lang="en-GB" sz="5300" dirty="0">
                <a:solidFill>
                  <a:srgbClr val="C00000"/>
                </a:solidFill>
                <a:latin typeface="Comic Sans MS" panose="030F0702030302020204" pitchFamily="66" charset="0"/>
              </a:rPr>
              <a:t> – goat in a boat</a:t>
            </a:r>
            <a:endParaRPr lang="en-US" sz="53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73452" y="3084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977D10AF-8A07-41AA-8FFB-B371B0D38BA5}"/>
              </a:ext>
            </a:extLst>
          </p:cNvPr>
          <p:cNvPicPr>
            <a:picLocks noChangeAspect="1"/>
          </p:cNvPicPr>
          <p:nvPr/>
        </p:nvPicPr>
        <p:blipFill>
          <a:blip r:embed="rId5"/>
          <a:stretch>
            <a:fillRect/>
          </a:stretch>
        </p:blipFill>
        <p:spPr>
          <a:xfrm>
            <a:off x="8506691" y="4267139"/>
            <a:ext cx="3086532" cy="2168914"/>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9" name="Picture 8">
            <a:extLst>
              <a:ext uri="{FF2B5EF4-FFF2-40B4-BE49-F238E27FC236}">
                <a16:creationId xmlns:a16="http://schemas.microsoft.com/office/drawing/2014/main" id="{236B5C34-606E-4356-B788-350FB278EF1D}"/>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book. </a:t>
            </a:r>
            <a:r>
              <a:rPr lang="en-GB" sz="3200" dirty="0">
                <a:solidFill>
                  <a:srgbClr val="FF0000"/>
                </a:solidFill>
                <a:latin typeface="Comic Sans MS" panose="030F0702030302020204" pitchFamily="66" charset="0"/>
              </a:rPr>
              <a:t>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509200"/>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 verbal activity, no writing!)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1081737" y="1604627"/>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059" y="1709777"/>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1204913" indent="-12049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4900" dirty="0">
                <a:solidFill>
                  <a:srgbClr val="7030A0"/>
                </a:solidFill>
                <a:latin typeface="Comic Sans MS" panose="030F0702030302020204" pitchFamily="66" charset="0"/>
              </a:rPr>
              <a:t>the hands and logs have strings. pull the string</a:t>
            </a:r>
            <a:endParaRPr lang="en-US" sz="4900" dirty="0">
              <a:solidFill>
                <a:srgbClr val="7030A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30540" y="1871064"/>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932169" y="3258976"/>
            <a:ext cx="8375614"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4</a:t>
            </a:r>
            <a:r>
              <a:rPr lang="en-GB" sz="2800" u="sng" dirty="0">
                <a:latin typeface="Comic Sans MS" panose="030F0702030302020204" pitchFamily="66" charset="0"/>
              </a:rPr>
              <a:t> mistakes</a:t>
            </a:r>
          </a:p>
          <a:p>
            <a:r>
              <a:rPr lang="en-GB" sz="2800" b="1" dirty="0">
                <a:solidFill>
                  <a:srgbClr val="FF0000"/>
                </a:solidFill>
                <a:latin typeface="Comic Sans MS" panose="030F0702030302020204" pitchFamily="66" charset="0"/>
              </a:rPr>
              <a:t> 2 </a:t>
            </a:r>
            <a:r>
              <a:rPr lang="en-GB" sz="2800" dirty="0">
                <a:latin typeface="Comic Sans MS" panose="030F0702030302020204" pitchFamily="66" charset="0"/>
              </a:rPr>
              <a:t>capital letters (T and P)   </a:t>
            </a:r>
            <a:r>
              <a:rPr lang="en-GB" sz="2800" b="1" dirty="0">
                <a:solidFill>
                  <a:srgbClr val="FF0000"/>
                </a:solidFill>
                <a:latin typeface="Comic Sans MS" panose="030F0702030302020204" pitchFamily="66" charset="0"/>
              </a:rPr>
              <a:t>1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416934" y="5414544"/>
            <a:ext cx="11457709" cy="954107"/>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808326" y="1917968"/>
            <a:ext cx="9831964" cy="4170372"/>
          </a:xfrm>
          <a:prstGeom prst="rect">
            <a:avLst/>
          </a:prstGeom>
        </p:spPr>
        <p:txBody>
          <a:bodyPr wrap="square">
            <a:spAutoFit/>
          </a:bodyPr>
          <a:lstStyle/>
          <a:p>
            <a:endParaRPr lang="en-GB" sz="4900" dirty="0">
              <a:solidFill>
                <a:srgbClr val="7030A0"/>
              </a:solidFill>
              <a:latin typeface="Comic Sans MS" panose="030F0702030302020204" pitchFamily="66" charset="0"/>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7758978" y="2799865"/>
            <a:ext cx="3624695" cy="1453480"/>
          </a:xfrm>
          <a:prstGeom prst="wedgeRoundRectCallout">
            <a:avLst>
              <a:gd name="adj1" fmla="val -99140"/>
              <a:gd name="adj2" fmla="val -4452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the missing full stop and capital letter?</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
        <p:nvSpPr>
          <p:cNvPr id="9" name="Oval 8">
            <a:extLst>
              <a:ext uri="{FF2B5EF4-FFF2-40B4-BE49-F238E27FC236}">
                <a16:creationId xmlns:a16="http://schemas.microsoft.com/office/drawing/2014/main" id="{048513F2-4C28-4F5D-A595-AC3C61CDAEBF}"/>
              </a:ext>
            </a:extLst>
          </p:cNvPr>
          <p:cNvSpPr/>
          <p:nvPr/>
        </p:nvSpPr>
        <p:spPr>
          <a:xfrm>
            <a:off x="5447217" y="2880009"/>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9651E2AF-85F9-4670-BDF0-310007857784}"/>
              </a:ext>
            </a:extLst>
          </p:cNvPr>
          <p:cNvSpPr txBox="1">
            <a:spLocks/>
          </p:cNvSpPr>
          <p:nvPr/>
        </p:nvSpPr>
        <p:spPr>
          <a:xfrm>
            <a:off x="842963" y="218766"/>
            <a:ext cx="10506074" cy="3133048"/>
          </a:xfrm>
          <a:prstGeom prst="rect">
            <a:avLst/>
          </a:prstGeom>
        </p:spPr>
        <p:txBody>
          <a:bodyPr vert="horz" lIns="91440" tIns="45720" rIns="91440" bIns="45720" rtlCol="0" anchor="ctr">
            <a:normAutofit fontScale="4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04913" indent="-12049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p>
          <a:p>
            <a:pPr marL="1204913" indent="-1204913"/>
            <a:br>
              <a:rPr lang="en-GB" sz="3600" dirty="0">
                <a:latin typeface="Comic Sans MS" panose="030F0702030302020204" pitchFamily="66" charset="0"/>
              </a:rPr>
            </a:br>
            <a:r>
              <a:rPr lang="en-GB" sz="3600" dirty="0">
                <a:latin typeface="Comic Sans MS" panose="030F0702030302020204" pitchFamily="66" charset="0"/>
              </a:rPr>
              <a:t>             </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endParaRPr lang="en-GB" sz="3600" dirty="0">
              <a:latin typeface="Comic Sans MS" panose="030F0702030302020204" pitchFamily="66" charset="0"/>
            </a:endParaRPr>
          </a:p>
          <a:p>
            <a:pPr marL="1204913" indent="-1204913"/>
            <a:endParaRPr lang="en-GB" sz="8400" dirty="0">
              <a:solidFill>
                <a:srgbClr val="7030A0"/>
              </a:solidFill>
              <a:latin typeface="Comic Sans MS" panose="030F0702030302020204" pitchFamily="66" charset="0"/>
            </a:endParaRPr>
          </a:p>
          <a:p>
            <a:pPr marL="1204913" indent="-1204913"/>
            <a:endParaRPr lang="en-GB" sz="8400" dirty="0">
              <a:solidFill>
                <a:srgbClr val="7030A0"/>
              </a:solidFill>
              <a:latin typeface="Comic Sans MS" panose="030F0702030302020204" pitchFamily="66" charset="0"/>
            </a:endParaRPr>
          </a:p>
          <a:p>
            <a:r>
              <a:rPr lang="en-GB" sz="13300" dirty="0">
                <a:solidFill>
                  <a:srgbClr val="7030A0"/>
                </a:solidFill>
                <a:highlight>
                  <a:srgbClr val="FFFF00"/>
                </a:highlight>
                <a:latin typeface="Comic Sans MS" panose="030F0702030302020204" pitchFamily="66" charset="0"/>
              </a:rPr>
              <a:t>t</a:t>
            </a:r>
            <a:r>
              <a:rPr lang="en-GB" sz="13300" dirty="0">
                <a:solidFill>
                  <a:srgbClr val="7030A0"/>
                </a:solidFill>
                <a:latin typeface="Comic Sans MS" panose="030F0702030302020204" pitchFamily="66" charset="0"/>
              </a:rPr>
              <a:t>he hands and </a:t>
            </a:r>
            <a:r>
              <a:rPr lang="en-GB" sz="13300" dirty="0">
                <a:solidFill>
                  <a:srgbClr val="7030A0"/>
                </a:solidFill>
                <a:highlight>
                  <a:srgbClr val="FFFF00"/>
                </a:highlight>
                <a:latin typeface="Comic Sans MS" panose="030F0702030302020204" pitchFamily="66" charset="0"/>
              </a:rPr>
              <a:t>logs</a:t>
            </a:r>
            <a:r>
              <a:rPr lang="en-GB" sz="13300" dirty="0">
                <a:solidFill>
                  <a:srgbClr val="7030A0"/>
                </a:solidFill>
                <a:latin typeface="Comic Sans MS" panose="030F0702030302020204" pitchFamily="66" charset="0"/>
              </a:rPr>
              <a:t> have strings. </a:t>
            </a:r>
            <a:r>
              <a:rPr lang="en-GB" sz="13300" dirty="0">
                <a:solidFill>
                  <a:srgbClr val="7030A0"/>
                </a:solidFill>
                <a:highlight>
                  <a:srgbClr val="FFFF00"/>
                </a:highlight>
                <a:latin typeface="Comic Sans MS" panose="030F0702030302020204" pitchFamily="66" charset="0"/>
              </a:rPr>
              <a:t>p</a:t>
            </a:r>
            <a:r>
              <a:rPr lang="en-GB" sz="13300" dirty="0">
                <a:solidFill>
                  <a:srgbClr val="7030A0"/>
                </a:solidFill>
                <a:latin typeface="Comic Sans MS" panose="030F0702030302020204" pitchFamily="66" charset="0"/>
              </a:rPr>
              <a:t>ull the string</a:t>
            </a:r>
            <a:endParaRPr lang="en-US" sz="133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20689" y="308491"/>
            <a:ext cx="10605655" cy="1364342"/>
          </a:xfrm>
        </p:spPr>
        <p:txBody>
          <a:bodyPr>
            <a:normAutofit fontScale="90000"/>
          </a:bodyPr>
          <a:lstStyle/>
          <a:p>
            <a:pPr marL="1717675" indent="-1717675"/>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C000"/>
                </a:solidFill>
                <a:latin typeface="Comic Sans MS" panose="030F0702030302020204" pitchFamily="66" charset="0"/>
              </a:rPr>
              <a:t>the mous rins around  it is on the couch</a:t>
            </a:r>
            <a:endParaRPr lang="en-US" sz="4900" dirty="0">
              <a:solidFill>
                <a:srgbClr val="FFC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8325" y="1764720"/>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367777"/>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6</a:t>
            </a:r>
            <a:r>
              <a:rPr lang="en-GB" sz="2800" u="sng" dirty="0">
                <a:latin typeface="Comic Sans MS" panose="030F0702030302020204" pitchFamily="66" charset="0"/>
              </a:rPr>
              <a:t> mistakes:</a:t>
            </a:r>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full stops</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83235" y="441555"/>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704417" y="5462338"/>
            <a:ext cx="11238201" cy="954107"/>
          </a:xfrm>
          <a:prstGeom prst="rect">
            <a:avLst/>
          </a:prstGeom>
          <a:noFill/>
        </p:spPr>
        <p:txBody>
          <a:bodyPr wrap="square" rtlCol="0">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1373332" y="1917968"/>
            <a:ext cx="9018443" cy="4216539"/>
          </a:xfrm>
          <a:prstGeom prst="rect">
            <a:avLst/>
          </a:prstGeom>
        </p:spPr>
        <p:txBody>
          <a:bodyPr wrap="square">
            <a:spAutoFit/>
          </a:bodyPr>
          <a:lstStyle/>
          <a:p>
            <a:r>
              <a:rPr lang="en-GB" sz="4400" dirty="0">
                <a:solidFill>
                  <a:srgbClr val="FFC000"/>
                </a:solidFill>
                <a:highlight>
                  <a:srgbClr val="FFFF00"/>
                </a:highlight>
                <a:latin typeface="Comic Sans MS" panose="030F0702030302020204" pitchFamily="66" charset="0"/>
                <a:ea typeface="+mj-ea"/>
                <a:cs typeface="+mj-cs"/>
              </a:rPr>
              <a:t>t</a:t>
            </a:r>
            <a:r>
              <a:rPr lang="en-GB" sz="4400" dirty="0">
                <a:solidFill>
                  <a:srgbClr val="FFC000"/>
                </a:solidFill>
                <a:latin typeface="Comic Sans MS" panose="030F0702030302020204" pitchFamily="66" charset="0"/>
                <a:ea typeface="+mj-ea"/>
                <a:cs typeface="+mj-cs"/>
              </a:rPr>
              <a:t>he </a:t>
            </a:r>
            <a:r>
              <a:rPr lang="en-GB" sz="4400" dirty="0">
                <a:solidFill>
                  <a:srgbClr val="FFC000"/>
                </a:solidFill>
                <a:highlight>
                  <a:srgbClr val="FFFF00"/>
                </a:highlight>
                <a:latin typeface="Comic Sans MS" panose="030F0702030302020204" pitchFamily="66" charset="0"/>
                <a:ea typeface="+mj-ea"/>
                <a:cs typeface="+mj-cs"/>
              </a:rPr>
              <a:t>mous</a:t>
            </a:r>
            <a:r>
              <a:rPr lang="en-GB" sz="4400" dirty="0">
                <a:solidFill>
                  <a:srgbClr val="FFC000"/>
                </a:solidFill>
                <a:latin typeface="Comic Sans MS" panose="030F0702030302020204" pitchFamily="66" charset="0"/>
                <a:ea typeface="+mj-ea"/>
                <a:cs typeface="+mj-cs"/>
              </a:rPr>
              <a:t> </a:t>
            </a:r>
            <a:r>
              <a:rPr lang="en-GB" sz="4400" dirty="0">
                <a:solidFill>
                  <a:srgbClr val="FFC000"/>
                </a:solidFill>
                <a:highlight>
                  <a:srgbClr val="FFFF00"/>
                </a:highlight>
                <a:latin typeface="Comic Sans MS" panose="030F0702030302020204" pitchFamily="66" charset="0"/>
                <a:ea typeface="+mj-ea"/>
                <a:cs typeface="+mj-cs"/>
              </a:rPr>
              <a:t>rins</a:t>
            </a:r>
            <a:r>
              <a:rPr lang="en-GB" sz="4400" dirty="0">
                <a:solidFill>
                  <a:srgbClr val="FFC000"/>
                </a:solidFill>
                <a:latin typeface="Comic Sans MS" panose="030F0702030302020204" pitchFamily="66" charset="0"/>
                <a:ea typeface="+mj-ea"/>
                <a:cs typeface="+mj-cs"/>
              </a:rPr>
              <a:t> around    </a:t>
            </a:r>
            <a:r>
              <a:rPr lang="en-GB" sz="4400" dirty="0">
                <a:solidFill>
                  <a:srgbClr val="FFC000"/>
                </a:solidFill>
                <a:highlight>
                  <a:srgbClr val="FFFF00"/>
                </a:highlight>
                <a:latin typeface="Comic Sans MS" panose="030F0702030302020204" pitchFamily="66" charset="0"/>
                <a:ea typeface="+mj-ea"/>
                <a:cs typeface="+mj-cs"/>
              </a:rPr>
              <a:t>i</a:t>
            </a:r>
            <a:r>
              <a:rPr lang="en-GB" sz="4400" dirty="0">
                <a:solidFill>
                  <a:srgbClr val="FFC000"/>
                </a:solidFill>
                <a:latin typeface="Comic Sans MS" panose="030F0702030302020204" pitchFamily="66" charset="0"/>
                <a:ea typeface="+mj-ea"/>
                <a:cs typeface="+mj-cs"/>
              </a:rPr>
              <a:t>t is on the couch</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777721" y="2830924"/>
            <a:ext cx="2695574" cy="1572491"/>
          </a:xfrm>
          <a:prstGeom prst="wedgeRoundRectCallout">
            <a:avLst>
              <a:gd name="adj1" fmla="val -141743"/>
              <a:gd name="adj2" fmla="val -6608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
        <p:nvSpPr>
          <p:cNvPr id="8" name="Oval 7">
            <a:extLst>
              <a:ext uri="{FF2B5EF4-FFF2-40B4-BE49-F238E27FC236}">
                <a16:creationId xmlns:a16="http://schemas.microsoft.com/office/drawing/2014/main" id="{06E39E2E-8651-420A-ACF3-8F3EC4666B8F}"/>
              </a:ext>
            </a:extLst>
          </p:cNvPr>
          <p:cNvSpPr/>
          <p:nvPr/>
        </p:nvSpPr>
        <p:spPr>
          <a:xfrm>
            <a:off x="6925108" y="2340034"/>
            <a:ext cx="251548" cy="2008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164B0EB-7B1C-4359-B7B6-7672B3A2A5E2}"/>
              </a:ext>
            </a:extLst>
          </p:cNvPr>
          <p:cNvPicPr>
            <a:picLocks noChangeAspect="1"/>
          </p:cNvPicPr>
          <p:nvPr/>
        </p:nvPicPr>
        <p:blipFill>
          <a:blip r:embed="rId5"/>
          <a:stretch>
            <a:fillRect/>
          </a:stretch>
        </p:blipFill>
        <p:spPr>
          <a:xfrm>
            <a:off x="4148357" y="2996261"/>
            <a:ext cx="262151" cy="213378"/>
          </a:xfrm>
          <a:prstGeom prst="rect">
            <a:avLst/>
          </a:prstGeom>
        </p:spPr>
      </p:pic>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1870364" y="4216088"/>
            <a:ext cx="9047756" cy="1446550"/>
          </a:xfrm>
          <a:prstGeom prst="rect">
            <a:avLst/>
          </a:prstGeom>
        </p:spPr>
        <p:txBody>
          <a:bodyPr wrap="square">
            <a:spAutoFit/>
          </a:bodyPr>
          <a:lstStyle/>
          <a:p>
            <a:pPr lvl="0"/>
            <a:r>
              <a:rPr lang="en-GB" sz="4400" dirty="0">
                <a:solidFill>
                  <a:srgbClr val="FFC000"/>
                </a:solidFill>
                <a:latin typeface="Comic Sans MS" panose="030F0702030302020204" pitchFamily="66" charset="0"/>
              </a:rPr>
              <a:t>The mouse runs around. It is on the couch.</a:t>
            </a:r>
          </a:p>
        </p:txBody>
      </p:sp>
      <p:sp>
        <p:nvSpPr>
          <p:cNvPr id="10" name="TextBox 9">
            <a:extLst>
              <a:ext uri="{FF2B5EF4-FFF2-40B4-BE49-F238E27FC236}">
                <a16:creationId xmlns:a16="http://schemas.microsoft.com/office/drawing/2014/main" id="{C2D87B24-7F68-478B-A857-F57FB20E307D}"/>
              </a:ext>
            </a:extLst>
          </p:cNvPr>
          <p:cNvSpPr txBox="1"/>
          <p:nvPr/>
        </p:nvSpPr>
        <p:spPr>
          <a:xfrm>
            <a:off x="1968210" y="2408023"/>
            <a:ext cx="9321080" cy="1446550"/>
          </a:xfrm>
          <a:prstGeom prst="rect">
            <a:avLst/>
          </a:prstGeom>
          <a:noFill/>
        </p:spPr>
        <p:txBody>
          <a:bodyPr wrap="square" rtlCol="0">
            <a:spAutoFit/>
          </a:bodyPr>
          <a:lstStyle/>
          <a:p>
            <a:r>
              <a:rPr lang="en-GB" sz="4400" dirty="0">
                <a:solidFill>
                  <a:srgbClr val="7030A0"/>
                </a:solidFill>
                <a:latin typeface="Comic Sans MS" panose="030F0702030302020204" pitchFamily="66" charset="0"/>
              </a:rPr>
              <a:t>The hands and legs have strings. Pull the string.</a:t>
            </a:r>
            <a:endParaRPr lang="en-US" sz="4400" dirty="0">
              <a:solidFill>
                <a:schemeClr val="accent1"/>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Compare length and height</a:t>
            </a:r>
          </a:p>
          <a:p>
            <a:pPr marL="0" indent="0" algn="ctr">
              <a:buNone/>
            </a:pPr>
            <a:endParaRPr lang="en-GB" dirty="0">
              <a:latin typeface="Comic Sans MS" panose="030F0702030302020204" pitchFamily="66" charset="0"/>
            </a:endParaRPr>
          </a:p>
          <a:p>
            <a:pPr marL="0" indent="0">
              <a:buNone/>
            </a:pPr>
            <a:r>
              <a:rPr lang="en-GB" sz="3600" dirty="0">
                <a:latin typeface="Comic Sans MS" panose="030F0702030302020204" pitchFamily="66" charset="0"/>
              </a:rPr>
              <a:t>You will need:</a:t>
            </a:r>
          </a:p>
          <a:p>
            <a:pPr marL="0" indent="0">
              <a:buNone/>
            </a:pPr>
            <a:r>
              <a:rPr lang="en-GB" sz="3600" dirty="0">
                <a:latin typeface="Comic Sans MS" panose="030F0702030302020204" pitchFamily="66" charset="0"/>
              </a:rPr>
              <a:t>-Addition Revision Grid</a:t>
            </a:r>
          </a:p>
          <a:p>
            <a:pPr>
              <a:buFontTx/>
              <a:buChar char="-"/>
            </a:pPr>
            <a:r>
              <a:rPr lang="en-GB" sz="3600" dirty="0">
                <a:latin typeface="Comic Sans MS" panose="030F0702030302020204" pitchFamily="66" charset="0"/>
              </a:rPr>
              <a:t>White Rose sheet</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6" name="Picture 5">
            <a:extLst>
              <a:ext uri="{FF2B5EF4-FFF2-40B4-BE49-F238E27FC236}">
                <a16:creationId xmlns:a16="http://schemas.microsoft.com/office/drawing/2014/main" id="{4081E495-F9E9-4905-9D14-7E2E0899135F}"/>
              </a:ext>
            </a:extLst>
          </p:cNvPr>
          <p:cNvPicPr>
            <a:picLocks noChangeAspect="1"/>
          </p:cNvPicPr>
          <p:nvPr/>
        </p:nvPicPr>
        <p:blipFill>
          <a:blip r:embed="rId4"/>
          <a:stretch>
            <a:fillRect/>
          </a:stretch>
        </p:blipFill>
        <p:spPr>
          <a:xfrm>
            <a:off x="10254312" y="358198"/>
            <a:ext cx="1408298" cy="1322947"/>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465426" y="32657"/>
            <a:ext cx="10758055" cy="2942771"/>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817418" y="1399310"/>
            <a:ext cx="10163608" cy="555658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sz="3600" dirty="0">
                <a:latin typeface="Comic Sans MS" panose="030F0702030302020204" pitchFamily="66" charset="0"/>
              </a:rPr>
              <a:t>. </a:t>
            </a:r>
          </a:p>
        </p:txBody>
      </p:sp>
      <p:pic>
        <p:nvPicPr>
          <p:cNvPr id="8" name="Picture 7">
            <a:extLst>
              <a:ext uri="{FF2B5EF4-FFF2-40B4-BE49-F238E27FC236}">
                <a16:creationId xmlns:a16="http://schemas.microsoft.com/office/drawing/2014/main" id="{1FA346BD-4325-4747-B64B-63330B1F8F0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18" y="404521"/>
            <a:ext cx="2483942" cy="622926"/>
          </a:xfrm>
          <a:prstGeom prst="rect">
            <a:avLst/>
          </a:prstGeom>
        </p:spPr>
      </p:pic>
      <p:sp>
        <p:nvSpPr>
          <p:cNvPr id="4" name="TextBox 3">
            <a:extLst>
              <a:ext uri="{FF2B5EF4-FFF2-40B4-BE49-F238E27FC236}">
                <a16:creationId xmlns:a16="http://schemas.microsoft.com/office/drawing/2014/main" id="{8EB84BF6-5E1F-4017-8264-80237F355A43}"/>
              </a:ext>
            </a:extLst>
          </p:cNvPr>
          <p:cNvSpPr txBox="1"/>
          <p:nvPr/>
        </p:nvSpPr>
        <p:spPr>
          <a:xfrm>
            <a:off x="429491" y="5716894"/>
            <a:ext cx="11762509" cy="954107"/>
          </a:xfrm>
          <a:prstGeom prst="rect">
            <a:avLst/>
          </a:prstGeom>
          <a:noFill/>
        </p:spPr>
        <p:txBody>
          <a:bodyPr wrap="square" rtlCol="0">
            <a:spAutoFit/>
          </a:bodyPr>
          <a:lstStyle/>
          <a:p>
            <a:r>
              <a:rPr lang="en-GB" sz="2800" dirty="0">
                <a:latin typeface="Comic Sans MS" panose="030F0702030302020204" pitchFamily="66" charset="0"/>
              </a:rPr>
              <a:t>Talk it through with an adult using full sentences. Use vocabulary: taller/tallest and shorter/shortest.</a:t>
            </a:r>
            <a:endParaRPr lang="en-US" sz="2800" dirty="0">
              <a:latin typeface="Comic Sans MS" panose="030F0702030302020204" pitchFamily="66" charset="0"/>
            </a:endParaRPr>
          </a:p>
        </p:txBody>
      </p:sp>
      <p:pic>
        <p:nvPicPr>
          <p:cNvPr id="10" name="Picture 9">
            <a:extLst>
              <a:ext uri="{FF2B5EF4-FFF2-40B4-BE49-F238E27FC236}">
                <a16:creationId xmlns:a16="http://schemas.microsoft.com/office/drawing/2014/main" id="{E78270BC-FAF3-417A-8E09-A7DCB0ED484F}"/>
              </a:ext>
            </a:extLst>
          </p:cNvPr>
          <p:cNvPicPr>
            <a:picLocks noChangeAspect="1"/>
          </p:cNvPicPr>
          <p:nvPr/>
        </p:nvPicPr>
        <p:blipFill>
          <a:blip r:embed="rId4"/>
          <a:stretch>
            <a:fillRect/>
          </a:stretch>
        </p:blipFill>
        <p:spPr>
          <a:xfrm>
            <a:off x="10438638" y="181095"/>
            <a:ext cx="1408298" cy="1322947"/>
          </a:xfrm>
          <a:prstGeom prst="rect">
            <a:avLst/>
          </a:prstGeom>
        </p:spPr>
      </p:pic>
      <p:pic>
        <p:nvPicPr>
          <p:cNvPr id="6" name="Picture 5">
            <a:extLst>
              <a:ext uri="{FF2B5EF4-FFF2-40B4-BE49-F238E27FC236}">
                <a16:creationId xmlns:a16="http://schemas.microsoft.com/office/drawing/2014/main" id="{5EFFE15C-7BBD-4E66-8871-A515B1BA1060}"/>
              </a:ext>
            </a:extLst>
          </p:cNvPr>
          <p:cNvPicPr>
            <a:picLocks noChangeAspect="1"/>
          </p:cNvPicPr>
          <p:nvPr/>
        </p:nvPicPr>
        <p:blipFill>
          <a:blip r:embed="rId5"/>
          <a:stretch>
            <a:fillRect/>
          </a:stretch>
        </p:blipFill>
        <p:spPr>
          <a:xfrm>
            <a:off x="3547413" y="2044066"/>
            <a:ext cx="5097174" cy="3571983"/>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3CD2F076-8179-4296-B070-8CA467A1FC4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39630"/>
            <a:ext cx="2483942" cy="622926"/>
          </a:xfrm>
          <a:prstGeom prst="rect">
            <a:avLst/>
          </a:prstGeom>
        </p:spPr>
      </p:pic>
      <p:pic>
        <p:nvPicPr>
          <p:cNvPr id="9" name="Picture 8">
            <a:extLst>
              <a:ext uri="{FF2B5EF4-FFF2-40B4-BE49-F238E27FC236}">
                <a16:creationId xmlns:a16="http://schemas.microsoft.com/office/drawing/2014/main" id="{AC7B870C-766E-454C-8BAF-12A4916D6C6F}"/>
              </a:ext>
            </a:extLst>
          </p:cNvPr>
          <p:cNvPicPr>
            <a:picLocks noChangeAspect="1"/>
          </p:cNvPicPr>
          <p:nvPr/>
        </p:nvPicPr>
        <p:blipFill>
          <a:blip r:embed="rId4"/>
          <a:stretch>
            <a:fillRect/>
          </a:stretch>
        </p:blipFill>
        <p:spPr>
          <a:xfrm>
            <a:off x="10318275" y="301082"/>
            <a:ext cx="1408298" cy="1322947"/>
          </a:xfrm>
          <a:prstGeom prst="rect">
            <a:avLst/>
          </a:prstGeom>
        </p:spPr>
      </p:pic>
      <p:pic>
        <p:nvPicPr>
          <p:cNvPr id="5" name="Picture 4">
            <a:extLst>
              <a:ext uri="{FF2B5EF4-FFF2-40B4-BE49-F238E27FC236}">
                <a16:creationId xmlns:a16="http://schemas.microsoft.com/office/drawing/2014/main" id="{2B1F1BC1-16C9-4C58-89CF-304C05A7EA3E}"/>
              </a:ext>
            </a:extLst>
          </p:cNvPr>
          <p:cNvPicPr>
            <a:picLocks noChangeAspect="1"/>
          </p:cNvPicPr>
          <p:nvPr/>
        </p:nvPicPr>
        <p:blipFill>
          <a:blip r:embed="rId5"/>
          <a:stretch>
            <a:fillRect/>
          </a:stretch>
        </p:blipFill>
        <p:spPr>
          <a:xfrm>
            <a:off x="2419350" y="1283277"/>
            <a:ext cx="7353300" cy="5067300"/>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Addition Revision. You have worked hard on this before half term. I would like you to see how quickly you can fill in this addition grid.</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BACF7272-1A2F-4896-99C4-5DF6388F734F}"/>
              </a:ext>
            </a:extLst>
          </p:cNvPr>
          <p:cNvPicPr>
            <a:picLocks noChangeAspect="1"/>
          </p:cNvPicPr>
          <p:nvPr/>
        </p:nvPicPr>
        <p:blipFill>
          <a:blip r:embed="rId4"/>
          <a:stretch>
            <a:fillRect/>
          </a:stretch>
        </p:blipFill>
        <p:spPr>
          <a:xfrm>
            <a:off x="4036002" y="3656832"/>
            <a:ext cx="3676650" cy="2571750"/>
          </a:xfrm>
          <a:prstGeom prst="rect">
            <a:avLst/>
          </a:prstGeom>
        </p:spPr>
      </p:pic>
      <p:pic>
        <p:nvPicPr>
          <p:cNvPr id="5" name="Picture 4">
            <a:extLst>
              <a:ext uri="{FF2B5EF4-FFF2-40B4-BE49-F238E27FC236}">
                <a16:creationId xmlns:a16="http://schemas.microsoft.com/office/drawing/2014/main" id="{4B5F3431-A11F-437E-A828-76844BCE00BF}"/>
              </a:ext>
            </a:extLst>
          </p:cNvPr>
          <p:cNvPicPr>
            <a:picLocks noChangeAspect="1"/>
          </p:cNvPicPr>
          <p:nvPr/>
        </p:nvPicPr>
        <p:blipFill>
          <a:blip r:embed="rId5"/>
          <a:stretch>
            <a:fillRect/>
          </a:stretch>
        </p:blipFill>
        <p:spPr>
          <a:xfrm>
            <a:off x="10254312" y="358198"/>
            <a:ext cx="1408298" cy="1322947"/>
          </a:xfrm>
          <a:prstGeom prst="rect">
            <a:avLst/>
          </a:prstGeom>
        </p:spPr>
      </p:pic>
    </p:spTree>
    <p:extLst>
      <p:ext uri="{BB962C8B-B14F-4D97-AF65-F5344CB8AC3E}">
        <p14:creationId xmlns:p14="http://schemas.microsoft.com/office/powerpoint/2010/main" val="2594161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Use this video link </a:t>
            </a:r>
            <a:r>
              <a:rPr lang="en-GB" dirty="0">
                <a:latin typeface="Comic Sans MS" panose="030F0702030302020204" pitchFamily="66" charset="0"/>
                <a:hlinkClick r:id="rId2"/>
              </a:rPr>
              <a:t>https://vimeo.com/507943851</a:t>
            </a:r>
            <a:r>
              <a:rPr lang="en-GB" dirty="0">
                <a:latin typeface="Comic Sans MS" panose="030F0702030302020204" pitchFamily="66" charset="0"/>
              </a:rPr>
              <a:t> </a:t>
            </a:r>
            <a:r>
              <a:rPr lang="en-US" dirty="0">
                <a:latin typeface="Comic Sans MS" panose="030F0702030302020204" pitchFamily="66" charset="0"/>
              </a:rPr>
              <a:t>and </a:t>
            </a:r>
            <a:r>
              <a:rPr lang="en-GB" dirty="0">
                <a:latin typeface="Comic Sans MS" panose="030F0702030302020204" pitchFamily="66" charset="0"/>
              </a:rPr>
              <a:t>have </a:t>
            </a:r>
            <a:r>
              <a:rPr lang="en-GB"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N</a:t>
            </a:r>
            <a:r>
              <a:rPr lang="en-US" dirty="0">
                <a:latin typeface="Comic Sans MS" panose="030F0702030302020204" pitchFamily="66" charset="0"/>
              </a:rPr>
              <a:t>ow you are ready to have a go at the worksheet.</a:t>
            </a:r>
          </a:p>
          <a:p>
            <a:pPr marL="0" indent="0">
              <a:buNone/>
            </a:pPr>
            <a:r>
              <a:rPr lang="en-US"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C1C59055-95A5-49F6-82BC-C1BED1D1EC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25005"/>
            <a:ext cx="2483942" cy="622926"/>
          </a:xfrm>
          <a:prstGeom prst="rect">
            <a:avLst/>
          </a:prstGeom>
        </p:spPr>
      </p:pic>
      <p:pic>
        <p:nvPicPr>
          <p:cNvPr id="7" name="Picture 6">
            <a:extLst>
              <a:ext uri="{FF2B5EF4-FFF2-40B4-BE49-F238E27FC236}">
                <a16:creationId xmlns:a16="http://schemas.microsoft.com/office/drawing/2014/main" id="{6764C517-873B-4A1B-8CC4-C3F9C0E1E586}"/>
              </a:ext>
            </a:extLst>
          </p:cNvPr>
          <p:cNvPicPr>
            <a:picLocks noChangeAspect="1"/>
          </p:cNvPicPr>
          <p:nvPr/>
        </p:nvPicPr>
        <p:blipFill>
          <a:blip r:embed="rId5"/>
          <a:stretch>
            <a:fillRect/>
          </a:stretch>
        </p:blipFill>
        <p:spPr>
          <a:xfrm>
            <a:off x="10407196" y="134923"/>
            <a:ext cx="1408298" cy="1322947"/>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384571"/>
            <a:ext cx="10758055" cy="1044588"/>
          </a:xfrm>
        </p:spPr>
        <p:txBody>
          <a:bodyPr>
            <a:noAutofit/>
          </a:bodyPr>
          <a:lstStyle/>
          <a:p>
            <a:pPr algn="ct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2800" dirty="0">
                <a:latin typeface="Comic Sans MS" panose="030F0702030302020204" pitchFamily="66" charset="0"/>
              </a:rPr>
              <a:t>How about having a go at these deeper thinking questions?</a:t>
            </a:r>
            <a:br>
              <a:rPr lang="en-GB" sz="3600" dirty="0">
                <a:solidFill>
                  <a:srgbClr val="FF0000"/>
                </a:solidFill>
                <a:latin typeface="Comic Sans MS" panose="030F0702030302020204" pitchFamily="66" charset="0"/>
              </a:rPr>
            </a:br>
            <a:br>
              <a:rPr lang="en-GB" sz="3600" b="1"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161037" y="1988744"/>
            <a:ext cx="3247181" cy="4267200"/>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sp>
        <p:nvSpPr>
          <p:cNvPr id="7" name="Rectangle 6">
            <a:extLst>
              <a:ext uri="{FF2B5EF4-FFF2-40B4-BE49-F238E27FC236}">
                <a16:creationId xmlns:a16="http://schemas.microsoft.com/office/drawing/2014/main" id="{30D86555-516B-4538-9A84-7003FFA5B69C}"/>
              </a:ext>
            </a:extLst>
          </p:cNvPr>
          <p:cNvSpPr/>
          <p:nvPr/>
        </p:nvSpPr>
        <p:spPr>
          <a:xfrm>
            <a:off x="484999" y="2206507"/>
            <a:ext cx="2923219" cy="369332"/>
          </a:xfrm>
          <a:prstGeom prst="rect">
            <a:avLst/>
          </a:prstGeom>
        </p:spPr>
        <p:txBody>
          <a:bodyPr wrap="square">
            <a:spAutoFit/>
          </a:bodyPr>
          <a:lstStyle/>
          <a:p>
            <a:r>
              <a:rPr lang="en-GB" dirty="0">
                <a:solidFill>
                  <a:srgbClr val="FF0000"/>
                </a:solidFill>
                <a:latin typeface="Comic Sans MS" panose="030F0702030302020204" pitchFamily="66" charset="0"/>
              </a:rPr>
              <a:t>.</a:t>
            </a:r>
            <a:endParaRPr lang="en-US" dirty="0">
              <a:solidFill>
                <a:srgbClr val="FF0000"/>
              </a:solidFill>
            </a:endParaRPr>
          </a:p>
        </p:txBody>
      </p:sp>
      <p:pic>
        <p:nvPicPr>
          <p:cNvPr id="8" name="Picture 7">
            <a:extLst>
              <a:ext uri="{FF2B5EF4-FFF2-40B4-BE49-F238E27FC236}">
                <a16:creationId xmlns:a16="http://schemas.microsoft.com/office/drawing/2014/main" id="{096E78F0-A547-4BF4-9AC3-A2473DE0589D}"/>
              </a:ext>
            </a:extLst>
          </p:cNvPr>
          <p:cNvPicPr>
            <a:picLocks noChangeAspect="1"/>
          </p:cNvPicPr>
          <p:nvPr/>
        </p:nvPicPr>
        <p:blipFill>
          <a:blip r:embed="rId4"/>
          <a:stretch>
            <a:fillRect/>
          </a:stretch>
        </p:blipFill>
        <p:spPr>
          <a:xfrm>
            <a:off x="1837716" y="2722169"/>
            <a:ext cx="3390900" cy="2800350"/>
          </a:xfrm>
          <a:prstGeom prst="rect">
            <a:avLst/>
          </a:prstGeom>
        </p:spPr>
      </p:pic>
      <p:pic>
        <p:nvPicPr>
          <p:cNvPr id="9" name="Picture 8">
            <a:extLst>
              <a:ext uri="{FF2B5EF4-FFF2-40B4-BE49-F238E27FC236}">
                <a16:creationId xmlns:a16="http://schemas.microsoft.com/office/drawing/2014/main" id="{44E1DE26-2620-4AC8-91E3-105180042063}"/>
              </a:ext>
            </a:extLst>
          </p:cNvPr>
          <p:cNvPicPr>
            <a:picLocks noChangeAspect="1"/>
          </p:cNvPicPr>
          <p:nvPr/>
        </p:nvPicPr>
        <p:blipFill>
          <a:blip r:embed="rId5"/>
          <a:stretch>
            <a:fillRect/>
          </a:stretch>
        </p:blipFill>
        <p:spPr>
          <a:xfrm>
            <a:off x="6658048" y="2722169"/>
            <a:ext cx="3475612" cy="2800350"/>
          </a:xfrm>
          <a:prstGeom prst="rect">
            <a:avLst/>
          </a:prstGeom>
        </p:spPr>
      </p:pic>
      <p:pic>
        <p:nvPicPr>
          <p:cNvPr id="13" name="Picture 12">
            <a:extLst>
              <a:ext uri="{FF2B5EF4-FFF2-40B4-BE49-F238E27FC236}">
                <a16:creationId xmlns:a16="http://schemas.microsoft.com/office/drawing/2014/main" id="{01C70920-4027-46AC-8F0C-E20E877CFF7F}"/>
              </a:ext>
            </a:extLst>
          </p:cNvPr>
          <p:cNvPicPr>
            <a:picLocks noChangeAspect="1"/>
          </p:cNvPicPr>
          <p:nvPr/>
        </p:nvPicPr>
        <p:blipFill>
          <a:blip r:embed="rId6"/>
          <a:stretch>
            <a:fillRect/>
          </a:stretch>
        </p:blipFill>
        <p:spPr>
          <a:xfrm>
            <a:off x="10407196" y="134923"/>
            <a:ext cx="1408298" cy="1322947"/>
          </a:xfrm>
          <a:prstGeom prst="rect">
            <a:avLst/>
          </a:prstGeom>
        </p:spPr>
      </p:pic>
    </p:spTree>
    <p:extLst>
      <p:ext uri="{BB962C8B-B14F-4D97-AF65-F5344CB8AC3E}">
        <p14:creationId xmlns:p14="http://schemas.microsoft.com/office/powerpoint/2010/main" val="2335852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384571"/>
            <a:ext cx="10758055" cy="1044588"/>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2400" dirty="0">
                <a:latin typeface="Comic Sans MS" panose="030F0702030302020204" pitchFamily="66" charset="0"/>
              </a:rPr>
              <a:t>This is a tricky deeper thinking question. Do you think you can solve this?</a:t>
            </a:r>
            <a:br>
              <a:rPr lang="en-GB" sz="3600" dirty="0">
                <a:solidFill>
                  <a:srgbClr val="FF0000"/>
                </a:solidFill>
                <a:latin typeface="Comic Sans MS" panose="030F0702030302020204" pitchFamily="66" charset="0"/>
              </a:rPr>
            </a:br>
            <a:br>
              <a:rPr lang="en-GB" sz="3600" b="1"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161037" y="1988744"/>
            <a:ext cx="3247181" cy="4267200"/>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sp>
        <p:nvSpPr>
          <p:cNvPr id="7" name="Rectangle 6">
            <a:extLst>
              <a:ext uri="{FF2B5EF4-FFF2-40B4-BE49-F238E27FC236}">
                <a16:creationId xmlns:a16="http://schemas.microsoft.com/office/drawing/2014/main" id="{30D86555-516B-4538-9A84-7003FFA5B69C}"/>
              </a:ext>
            </a:extLst>
          </p:cNvPr>
          <p:cNvSpPr/>
          <p:nvPr/>
        </p:nvSpPr>
        <p:spPr>
          <a:xfrm>
            <a:off x="484999" y="2206507"/>
            <a:ext cx="2923219" cy="369332"/>
          </a:xfrm>
          <a:prstGeom prst="rect">
            <a:avLst/>
          </a:prstGeom>
        </p:spPr>
        <p:txBody>
          <a:bodyPr wrap="square">
            <a:spAutoFit/>
          </a:bodyPr>
          <a:lstStyle/>
          <a:p>
            <a:r>
              <a:rPr lang="en-GB" dirty="0">
                <a:solidFill>
                  <a:srgbClr val="FF0000"/>
                </a:solidFill>
                <a:latin typeface="Comic Sans MS" panose="030F0702030302020204" pitchFamily="66" charset="0"/>
              </a:rPr>
              <a:t>.</a:t>
            </a:r>
            <a:endParaRPr lang="en-US" dirty="0">
              <a:solidFill>
                <a:srgbClr val="FF0000"/>
              </a:solidFill>
            </a:endParaRPr>
          </a:p>
        </p:txBody>
      </p:sp>
      <p:pic>
        <p:nvPicPr>
          <p:cNvPr id="10" name="Picture 9">
            <a:extLst>
              <a:ext uri="{FF2B5EF4-FFF2-40B4-BE49-F238E27FC236}">
                <a16:creationId xmlns:a16="http://schemas.microsoft.com/office/drawing/2014/main" id="{746271EF-53EA-40A8-872B-022774B11991}"/>
              </a:ext>
            </a:extLst>
          </p:cNvPr>
          <p:cNvPicPr>
            <a:picLocks noChangeAspect="1"/>
          </p:cNvPicPr>
          <p:nvPr/>
        </p:nvPicPr>
        <p:blipFill>
          <a:blip r:embed="rId4"/>
          <a:stretch>
            <a:fillRect/>
          </a:stretch>
        </p:blipFill>
        <p:spPr>
          <a:xfrm>
            <a:off x="4243821" y="2731694"/>
            <a:ext cx="3371850" cy="2781300"/>
          </a:xfrm>
          <a:prstGeom prst="rect">
            <a:avLst/>
          </a:prstGeom>
        </p:spPr>
      </p:pic>
      <p:pic>
        <p:nvPicPr>
          <p:cNvPr id="13" name="Picture 12">
            <a:extLst>
              <a:ext uri="{FF2B5EF4-FFF2-40B4-BE49-F238E27FC236}">
                <a16:creationId xmlns:a16="http://schemas.microsoft.com/office/drawing/2014/main" id="{01C70920-4027-46AC-8F0C-E20E877CFF7F}"/>
              </a:ext>
            </a:extLst>
          </p:cNvPr>
          <p:cNvPicPr>
            <a:picLocks noChangeAspect="1"/>
          </p:cNvPicPr>
          <p:nvPr/>
        </p:nvPicPr>
        <p:blipFill>
          <a:blip r:embed="rId5"/>
          <a:stretch>
            <a:fillRect/>
          </a:stretch>
        </p:blipFill>
        <p:spPr>
          <a:xfrm>
            <a:off x="10407196" y="134923"/>
            <a:ext cx="1408298" cy="1322947"/>
          </a:xfrm>
          <a:prstGeom prst="rect">
            <a:avLst/>
          </a:prstGeom>
        </p:spPr>
      </p:pic>
    </p:spTree>
    <p:extLst>
      <p:ext uri="{BB962C8B-B14F-4D97-AF65-F5344CB8AC3E}">
        <p14:creationId xmlns:p14="http://schemas.microsoft.com/office/powerpoint/2010/main" val="10728971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529765" y="2367642"/>
            <a:ext cx="10515600" cy="4125233"/>
          </a:xfrm>
        </p:spPr>
        <p:txBody>
          <a:bodyPr>
            <a:normAutofit/>
          </a:bodyPr>
          <a:lstStyle/>
          <a:p>
            <a:pPr marL="0" indent="0">
              <a:buNone/>
            </a:pPr>
            <a:endParaRPr lang="en-GB" dirty="0"/>
          </a:p>
          <a:p>
            <a:pPr marL="0" indent="0" algn="ctr">
              <a:buNone/>
            </a:pPr>
            <a:r>
              <a:rPr lang="en-GB" sz="7200" dirty="0">
                <a:solidFill>
                  <a:srgbClr val="FF0000"/>
                </a:solidFill>
                <a:latin typeface="Comic Sans MS" panose="030F0702030302020204" pitchFamily="66" charset="0"/>
              </a:rPr>
              <a:t>I Sing Pop</a:t>
            </a: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C83A7C77-517D-4E18-B499-3C4C96FCFF60}"/>
              </a:ext>
            </a:extLst>
          </p:cNvPr>
          <p:cNvSpPr/>
          <p:nvPr/>
        </p:nvSpPr>
        <p:spPr>
          <a:xfrm>
            <a:off x="437400" y="6396335"/>
            <a:ext cx="184731" cy="461665"/>
          </a:xfrm>
          <a:prstGeom prst="rect">
            <a:avLst/>
          </a:prstGeom>
        </p:spPr>
        <p:txBody>
          <a:bodyPr wrap="none">
            <a:spAutoFit/>
          </a:bodyPr>
          <a:lstStyle/>
          <a:p>
            <a:endParaRPr lang="en-US" sz="2400" dirty="0">
              <a:solidFill>
                <a:srgbClr val="FFFF00"/>
              </a:solidFill>
            </a:endParaRPr>
          </a:p>
        </p:txBody>
      </p:sp>
      <p:sp>
        <p:nvSpPr>
          <p:cNvPr id="7" name="Rectangle 6">
            <a:extLst>
              <a:ext uri="{FF2B5EF4-FFF2-40B4-BE49-F238E27FC236}">
                <a16:creationId xmlns:a16="http://schemas.microsoft.com/office/drawing/2014/main" id="{6D42B9F8-3980-47E0-B73F-5F0976DD8A32}"/>
              </a:ext>
            </a:extLst>
          </p:cNvPr>
          <p:cNvSpPr/>
          <p:nvPr/>
        </p:nvSpPr>
        <p:spPr>
          <a:xfrm>
            <a:off x="3081043" y="5876697"/>
            <a:ext cx="4311950" cy="369332"/>
          </a:xfrm>
          <a:prstGeom prst="rect">
            <a:avLst/>
          </a:prstGeom>
        </p:spPr>
        <p:txBody>
          <a:bodyPr wrap="none">
            <a:spAutoFit/>
          </a:bodyPr>
          <a:lstStyle/>
          <a:p>
            <a:r>
              <a:rPr lang="en-US" dirty="0">
                <a:solidFill>
                  <a:srgbClr val="FFFF00"/>
                </a:solidFill>
              </a:rPr>
              <a:t>https://vimeo.com/497680868/3016fb6b28</a:t>
            </a:r>
          </a:p>
        </p:txBody>
      </p:sp>
    </p:spTree>
    <p:extLst>
      <p:ext uri="{BB962C8B-B14F-4D97-AF65-F5344CB8AC3E}">
        <p14:creationId xmlns:p14="http://schemas.microsoft.com/office/powerpoint/2010/main" val="664423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394855" y="1009793"/>
            <a:ext cx="10515600" cy="5531138"/>
          </a:xfrm>
        </p:spPr>
        <p:txBody>
          <a:bodyPr>
            <a:normAutofit lnSpcReduction="10000"/>
          </a:bodyPr>
          <a:lstStyle/>
          <a:p>
            <a:pPr marL="0" indent="0">
              <a:buNone/>
            </a:pPr>
            <a:r>
              <a:rPr lang="en-US" sz="3200" dirty="0">
                <a:latin typeface="Comic Sans MS" panose="030F0702030302020204" pitchFamily="66" charset="0"/>
              </a:rPr>
              <a:t>Don’t forget that tomorrow is World Book Day and, if you want to, you can come to our Teams session dressed as your favourite book character. Please remember to bring your favourite book to show your friends.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35638" y="2655638"/>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4106</TotalTime>
  <Words>1268</Words>
  <Application>Microsoft Office PowerPoint</Application>
  <PresentationFormat>Widescreen</PresentationFormat>
  <Paragraphs>182</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Comic Sans MS</vt:lpstr>
      <vt:lpstr>Times New Roman</vt:lpstr>
      <vt:lpstr>Office Theme</vt:lpstr>
      <vt:lpstr>    Wednesday 3rd  March 2021</vt:lpstr>
      <vt:lpstr>             RWI     Each day for RWI you will need:                  Rainbow Group                       Sunshine Group                   Puppets                                      Jim’s House                   book                                           book                                          ‘Weekly Writing sheet’ RWI (from                         your pack)                                            </vt:lpstr>
      <vt:lpstr>                Rainbow Group                   oi – spoil the boy</vt:lpstr>
      <vt:lpstr>    Sunshine Group   oa – goat in a boat</vt:lpstr>
      <vt:lpstr>How to Play Roll and Read</vt:lpstr>
      <vt:lpstr>Continue with RWI</vt:lpstr>
      <vt:lpstr>Continue with RWI</vt:lpstr>
      <vt:lpstr>Continue with RWI</vt:lpstr>
      <vt:lpstr>Our Structure for RWI</vt:lpstr>
      <vt:lpstr>Our Structure for RWI</vt:lpstr>
      <vt:lpstr>                                     Edit a Sentence   the hands and logs have strings. pull the string</vt:lpstr>
      <vt:lpstr>          Edit a Sentence</vt:lpstr>
      <vt:lpstr>                                Edit a Sentence  the mous rins around  it is on the couch</vt:lpstr>
      <vt:lpstr>          Edit a Sentence</vt:lpstr>
      <vt:lpstr>  Edit a Sentence – correct sentences </vt:lpstr>
      <vt:lpstr>        Stick your sheet in the front of your purple book.     Thank you for working hard.                                         Now have a break and a snack.  </vt:lpstr>
      <vt:lpstr>                          White Rose Maths</vt:lpstr>
      <vt:lpstr>White Rose Maths  Is this true or false?    (answer on slide 19) </vt:lpstr>
      <vt:lpstr>                  White Rose Maths  </vt:lpstr>
      <vt:lpstr>                          White Rose Maths</vt:lpstr>
      <vt:lpstr>                      White Rose Maths  </vt:lpstr>
      <vt:lpstr>                                            White Rose Maths  How about having a go at these deeper thinking questions?  </vt:lpstr>
      <vt:lpstr>                                                                 White Rose Maths  This is a tricky deeper thinking question. Do you think you can solve this?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161</cp:revision>
  <dcterms:created xsi:type="dcterms:W3CDTF">2021-01-05T21:58:22Z</dcterms:created>
  <dcterms:modified xsi:type="dcterms:W3CDTF">2021-03-03T12:11:41Z</dcterms:modified>
</cp:coreProperties>
</file>