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7" r:id="rId4"/>
    <p:sldId id="258" r:id="rId5"/>
    <p:sldId id="259" r:id="rId6"/>
    <p:sldId id="260" r:id="rId7"/>
    <p:sldId id="261" r:id="rId8"/>
    <p:sldId id="262" r:id="rId9"/>
    <p:sldId id="263" r:id="rId10"/>
    <p:sldId id="266" r:id="rId11"/>
    <p:sldId id="269" r:id="rId12"/>
    <p:sldId id="264" r:id="rId13"/>
    <p:sldId id="265"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01/02/2021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7360885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01/02/2021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3182580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3886578-FEC5-4C67-929C-B051091D8CB7}" type="datetimeFigureOut">
              <a:rPr lang="en-GB" smtClean="0"/>
              <a:t>01/02/2021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7011382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3886578-FEC5-4C67-929C-B051091D8CB7}" type="datetimeFigureOut">
              <a:rPr lang="en-GB" smtClean="0"/>
              <a:t>01/02/2021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4146237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3886578-FEC5-4C67-929C-B051091D8CB7}" type="datetimeFigureOut">
              <a:rPr lang="en-GB" smtClean="0"/>
              <a:t>01/02/2021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4229131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3886578-FEC5-4C67-929C-B051091D8CB7}" type="datetimeFigureOut">
              <a:rPr lang="en-GB" smtClean="0"/>
              <a:t>01/02/2021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4545070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3886578-FEC5-4C67-929C-B051091D8CB7}" type="datetimeFigureOut">
              <a:rPr lang="en-GB" smtClean="0"/>
              <a:t>01/02/2021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3871699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3886578-FEC5-4C67-929C-B051091D8CB7}" type="datetimeFigureOut">
              <a:rPr lang="en-GB" smtClean="0"/>
              <a:t>01/02/2021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3831236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3886578-FEC5-4C67-929C-B051091D8CB7}" type="datetimeFigureOut">
              <a:rPr lang="en-GB" smtClean="0"/>
              <a:t>01/02/2021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4148590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01/02/2021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8123865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01/02/2021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743565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3886578-FEC5-4C67-929C-B051091D8CB7}" type="datetimeFigureOut">
              <a:rPr lang="en-GB" smtClean="0"/>
              <a:t>01/02/2021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4551D85-DA47-4B73-9FE4-B2C27DEB434F}" type="slidenum">
              <a:rPr lang="en-GB" smtClean="0"/>
              <a:t>‹#›</a:t>
            </a:fld>
            <a:endParaRPr lang="en-GB"/>
          </a:p>
        </p:txBody>
      </p:sp>
    </p:spTree>
    <p:extLst>
      <p:ext uri="{BB962C8B-B14F-4D97-AF65-F5344CB8AC3E}">
        <p14:creationId xmlns:p14="http://schemas.microsoft.com/office/powerpoint/2010/main" val="40353332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hiterosemaths.com/homelearning/year-2/spring-week-2-number-multiplication-and-division/"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357827" y="174497"/>
            <a:ext cx="9591675" cy="1714500"/>
          </a:xfrm>
          <a:prstGeom prst="rect">
            <a:avLst/>
          </a:prstGeom>
        </p:spPr>
      </p:pic>
      <p:sp>
        <p:nvSpPr>
          <p:cNvPr id="2" name="Title 1"/>
          <p:cNvSpPr>
            <a:spLocks noGrp="1"/>
          </p:cNvSpPr>
          <p:nvPr>
            <p:ph type="ctrTitle"/>
          </p:nvPr>
        </p:nvSpPr>
        <p:spPr>
          <a:xfrm>
            <a:off x="1499287" y="1443638"/>
            <a:ext cx="9144000" cy="2387600"/>
          </a:xfrm>
        </p:spPr>
        <p:txBody>
          <a:bodyPr/>
          <a:lstStyle/>
          <a:p>
            <a:r>
              <a:rPr lang="en-GB" dirty="0" smtClean="0"/>
              <a:t>Home Learning </a:t>
            </a:r>
            <a:br>
              <a:rPr lang="en-GB" dirty="0" smtClean="0"/>
            </a:br>
            <a:r>
              <a:rPr lang="en-GB" dirty="0" smtClean="0"/>
              <a:t>Tuesday </a:t>
            </a:r>
            <a:r>
              <a:rPr lang="en-GB" dirty="0" smtClean="0"/>
              <a:t>9</a:t>
            </a:r>
            <a:r>
              <a:rPr lang="en-GB" baseline="30000" dirty="0" smtClean="0"/>
              <a:t>th</a:t>
            </a:r>
            <a:r>
              <a:rPr lang="en-GB" dirty="0" smtClean="0"/>
              <a:t> </a:t>
            </a:r>
            <a:r>
              <a:rPr lang="en-GB" dirty="0" smtClean="0"/>
              <a:t>February</a:t>
            </a:r>
            <a:endParaRPr lang="en-GB" dirty="0"/>
          </a:p>
        </p:txBody>
      </p:sp>
      <p:pic>
        <p:nvPicPr>
          <p:cNvPr id="5" name="Picture 4"/>
          <p:cNvPicPr>
            <a:picLocks noChangeAspect="1"/>
          </p:cNvPicPr>
          <p:nvPr/>
        </p:nvPicPr>
        <p:blipFill>
          <a:blip r:embed="rId3"/>
          <a:stretch>
            <a:fillRect/>
          </a:stretch>
        </p:blipFill>
        <p:spPr>
          <a:xfrm>
            <a:off x="688504" y="4105350"/>
            <a:ext cx="3743454" cy="2328144"/>
          </a:xfrm>
          <a:prstGeom prst="rect">
            <a:avLst/>
          </a:prstGeom>
        </p:spPr>
      </p:pic>
      <p:pic>
        <p:nvPicPr>
          <p:cNvPr id="6" name="Picture 5"/>
          <p:cNvPicPr>
            <a:picLocks noChangeAspect="1"/>
          </p:cNvPicPr>
          <p:nvPr/>
        </p:nvPicPr>
        <p:blipFill>
          <a:blip r:embed="rId4"/>
          <a:stretch>
            <a:fillRect/>
          </a:stretch>
        </p:blipFill>
        <p:spPr>
          <a:xfrm>
            <a:off x="7479957" y="4189387"/>
            <a:ext cx="3790305" cy="2223212"/>
          </a:xfrm>
          <a:prstGeom prst="rect">
            <a:avLst/>
          </a:prstGeom>
        </p:spPr>
      </p:pic>
    </p:spTree>
    <p:extLst>
      <p:ext uri="{BB962C8B-B14F-4D97-AF65-F5344CB8AC3E}">
        <p14:creationId xmlns:p14="http://schemas.microsoft.com/office/powerpoint/2010/main" val="23490626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Start with a story</a:t>
            </a:r>
            <a:endParaRPr lang="en-GB" dirty="0"/>
          </a:p>
        </p:txBody>
      </p:sp>
      <p:pic>
        <p:nvPicPr>
          <p:cNvPr id="10" name="Content Placeholder 9"/>
          <p:cNvPicPr>
            <a:picLocks noGrp="1" noChangeAspect="1"/>
          </p:cNvPicPr>
          <p:nvPr>
            <p:ph idx="1"/>
          </p:nvPr>
        </p:nvPicPr>
        <p:blipFill>
          <a:blip r:embed="rId2"/>
          <a:stretch>
            <a:fillRect/>
          </a:stretch>
        </p:blipFill>
        <p:spPr>
          <a:xfrm>
            <a:off x="2481262" y="1991519"/>
            <a:ext cx="7229475" cy="4019550"/>
          </a:xfrm>
          <a:prstGeom prst="rect">
            <a:avLst/>
          </a:prstGeom>
        </p:spPr>
      </p:pic>
    </p:spTree>
    <p:extLst>
      <p:ext uri="{BB962C8B-B14F-4D97-AF65-F5344CB8AC3E}">
        <p14:creationId xmlns:p14="http://schemas.microsoft.com/office/powerpoint/2010/main" val="51700605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61687"/>
            <a:ext cx="10515600" cy="1325563"/>
          </a:xfrm>
        </p:spPr>
        <p:txBody>
          <a:bodyPr>
            <a:normAutofit fontScale="90000"/>
          </a:bodyPr>
          <a:lstStyle/>
          <a:p>
            <a:r>
              <a:rPr lang="en-GB" b="1" dirty="0" smtClean="0"/>
              <a:t/>
            </a:r>
            <a:br>
              <a:rPr lang="en-GB" b="1" dirty="0" smtClean="0"/>
            </a:br>
            <a:r>
              <a:rPr lang="en-GB" b="1" dirty="0" smtClean="0"/>
              <a:t>English -  Spellings</a:t>
            </a:r>
            <a:br>
              <a:rPr lang="en-GB" b="1" dirty="0" smtClean="0"/>
            </a:br>
            <a:r>
              <a:rPr lang="en-GB" dirty="0" smtClean="0"/>
              <a:t/>
            </a:r>
            <a:br>
              <a:rPr lang="en-GB" dirty="0" smtClean="0"/>
            </a:br>
            <a:r>
              <a:rPr lang="en-GB" dirty="0" smtClean="0"/>
              <a:t>1. </a:t>
            </a:r>
            <a:r>
              <a:rPr lang="en-GB" dirty="0" err="1" smtClean="0"/>
              <a:t>ue</a:t>
            </a:r>
            <a:r>
              <a:rPr lang="en-GB" dirty="0" smtClean="0"/>
              <a:t> </a:t>
            </a:r>
            <a:r>
              <a:rPr lang="en-GB" dirty="0" smtClean="0"/>
              <a:t>– </a:t>
            </a:r>
            <a:r>
              <a:rPr lang="en-GB" dirty="0" smtClean="0"/>
              <a:t>come to the rescue</a:t>
            </a:r>
            <a:r>
              <a:rPr lang="en-GB" dirty="0" smtClean="0"/>
              <a:t/>
            </a:r>
            <a:br>
              <a:rPr lang="en-GB" dirty="0" smtClean="0"/>
            </a:br>
            <a:r>
              <a:rPr lang="en-GB" dirty="0"/>
              <a:t/>
            </a:r>
            <a:br>
              <a:rPr lang="en-GB" dirty="0"/>
            </a:br>
            <a:r>
              <a:rPr lang="en-GB" dirty="0" smtClean="0"/>
              <a:t>2. The ‘Big 5’</a:t>
            </a:r>
            <a:endParaRPr lang="en-GB" dirty="0"/>
          </a:p>
        </p:txBody>
      </p:sp>
      <p:sp>
        <p:nvSpPr>
          <p:cNvPr id="3" name="Content Placeholder 2"/>
          <p:cNvSpPr>
            <a:spLocks noGrp="1"/>
          </p:cNvSpPr>
          <p:nvPr>
            <p:ph idx="1"/>
          </p:nvPr>
        </p:nvSpPr>
        <p:spPr/>
        <p:txBody>
          <a:bodyPr>
            <a:normAutofit/>
          </a:bodyPr>
          <a:lstStyle/>
          <a:p>
            <a:pPr marL="0" indent="0">
              <a:buNone/>
            </a:pPr>
            <a:endParaRPr lang="en-GB" dirty="0"/>
          </a:p>
          <a:p>
            <a:pPr marL="0" indent="0">
              <a:buNone/>
            </a:pPr>
            <a:endParaRPr lang="en-GB" dirty="0" smtClean="0"/>
          </a:p>
          <a:p>
            <a:pPr marL="0" indent="0">
              <a:buNone/>
            </a:pPr>
            <a:endParaRPr lang="en-GB" dirty="0"/>
          </a:p>
          <a:p>
            <a:pPr marL="0" indent="0">
              <a:buNone/>
            </a:pPr>
            <a:endParaRPr lang="en-GB" dirty="0" smtClean="0"/>
          </a:p>
          <a:p>
            <a:pPr marL="0" indent="0">
              <a:buNone/>
            </a:pPr>
            <a:r>
              <a:rPr lang="en-GB" dirty="0" smtClean="0"/>
              <a:t>Can you complete the PowerPoint for the sound of the day and learn the ‘Big 5’ spellings for a quiz on Friday.</a:t>
            </a:r>
          </a:p>
          <a:p>
            <a:pPr marL="0" indent="0">
              <a:buNone/>
            </a:pPr>
            <a:endParaRPr lang="en-GB" dirty="0"/>
          </a:p>
          <a:p>
            <a:pPr marL="0" indent="0">
              <a:buNone/>
            </a:pPr>
            <a:r>
              <a:rPr lang="en-GB" dirty="0"/>
              <a:t>For these activity you will need </a:t>
            </a:r>
            <a:r>
              <a:rPr lang="en-GB" b="1" dirty="0"/>
              <a:t>paper, a pencil and rubber.</a:t>
            </a:r>
          </a:p>
          <a:p>
            <a:pPr marL="0" indent="0">
              <a:buNone/>
            </a:pPr>
            <a:endParaRPr lang="en-GB" dirty="0"/>
          </a:p>
        </p:txBody>
      </p:sp>
      <p:pic>
        <p:nvPicPr>
          <p:cNvPr id="4" name="Picture 3"/>
          <p:cNvPicPr>
            <a:picLocks noChangeAspect="1"/>
          </p:cNvPicPr>
          <p:nvPr/>
        </p:nvPicPr>
        <p:blipFill>
          <a:blip r:embed="rId2"/>
          <a:stretch>
            <a:fillRect/>
          </a:stretch>
        </p:blipFill>
        <p:spPr>
          <a:xfrm>
            <a:off x="8043348" y="463635"/>
            <a:ext cx="2085975" cy="2190750"/>
          </a:xfrm>
          <a:prstGeom prst="rect">
            <a:avLst/>
          </a:prstGeom>
        </p:spPr>
      </p:pic>
    </p:spTree>
    <p:extLst>
      <p:ext uri="{BB962C8B-B14F-4D97-AF65-F5344CB8AC3E}">
        <p14:creationId xmlns:p14="http://schemas.microsoft.com/office/powerpoint/2010/main" val="295152856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61687"/>
            <a:ext cx="10515600" cy="1325563"/>
          </a:xfrm>
        </p:spPr>
        <p:txBody>
          <a:bodyPr>
            <a:noAutofit/>
          </a:bodyPr>
          <a:lstStyle/>
          <a:p>
            <a:r>
              <a:rPr lang="en-GB" sz="3200" b="1" dirty="0" smtClean="0"/>
              <a:t/>
            </a:r>
            <a:br>
              <a:rPr lang="en-GB" sz="3200" b="1" dirty="0" smtClean="0"/>
            </a:br>
            <a:r>
              <a:rPr lang="en-GB" sz="3200" b="1" u="sng" dirty="0" smtClean="0"/>
              <a:t>English</a:t>
            </a:r>
            <a:r>
              <a:rPr lang="en-GB" sz="3200" b="1" dirty="0" smtClean="0"/>
              <a:t/>
            </a:r>
            <a:br>
              <a:rPr lang="en-GB" sz="3200" b="1" dirty="0" smtClean="0"/>
            </a:br>
            <a:r>
              <a:rPr lang="en-GB" sz="3200" b="1" dirty="0"/>
              <a:t/>
            </a:r>
            <a:br>
              <a:rPr lang="en-GB" sz="3200" b="1" dirty="0"/>
            </a:br>
            <a:r>
              <a:rPr lang="en-GB" sz="3200" b="1" dirty="0" smtClean="0"/>
              <a:t>Grey Book – </a:t>
            </a:r>
            <a:r>
              <a:rPr lang="en-GB" sz="3200" b="1" dirty="0" smtClean="0"/>
              <a:t>Wailing </a:t>
            </a:r>
            <a:r>
              <a:rPr lang="en-GB" sz="3200" b="1" dirty="0" err="1" smtClean="0"/>
              <a:t>Winny’s</a:t>
            </a:r>
            <a:r>
              <a:rPr lang="en-GB" sz="3200" b="1" dirty="0" smtClean="0"/>
              <a:t> car boot sale</a:t>
            </a:r>
            <a:r>
              <a:rPr lang="en-GB" sz="3200" b="1" dirty="0" smtClean="0"/>
              <a:t/>
            </a:r>
            <a:br>
              <a:rPr lang="en-GB" sz="3200" b="1" dirty="0" smtClean="0"/>
            </a:br>
            <a:r>
              <a:rPr lang="en-GB" sz="3200" b="1" dirty="0"/>
              <a:t/>
            </a:r>
            <a:br>
              <a:rPr lang="en-GB" sz="3200" b="1" dirty="0"/>
            </a:br>
            <a:r>
              <a:rPr lang="en-GB" sz="3200" b="1" dirty="0" smtClean="0"/>
              <a:t>Yellow book – </a:t>
            </a:r>
            <a:r>
              <a:rPr lang="en-GB" sz="3200" b="1" dirty="0" smtClean="0"/>
              <a:t>Do we have to keep it?</a:t>
            </a:r>
            <a:endParaRPr lang="en-GB" sz="3200" dirty="0"/>
          </a:p>
        </p:txBody>
      </p:sp>
      <p:sp>
        <p:nvSpPr>
          <p:cNvPr id="3" name="Content Placeholder 2"/>
          <p:cNvSpPr>
            <a:spLocks noGrp="1"/>
          </p:cNvSpPr>
          <p:nvPr>
            <p:ph idx="1"/>
          </p:nvPr>
        </p:nvSpPr>
        <p:spPr>
          <a:xfrm>
            <a:off x="904103" y="2990334"/>
            <a:ext cx="10515600" cy="3599935"/>
          </a:xfrm>
        </p:spPr>
        <p:txBody>
          <a:bodyPr>
            <a:normAutofit fontScale="47500" lnSpcReduction="20000"/>
          </a:bodyPr>
          <a:lstStyle/>
          <a:p>
            <a:pPr marL="0" indent="0">
              <a:buNone/>
            </a:pPr>
            <a:r>
              <a:rPr lang="en-GB" dirty="0" smtClean="0"/>
              <a:t>Today I would like you to go through the book saying the following out loud:</a:t>
            </a:r>
          </a:p>
          <a:p>
            <a:r>
              <a:rPr lang="en-GB" dirty="0" smtClean="0"/>
              <a:t>speed sounds</a:t>
            </a:r>
          </a:p>
          <a:p>
            <a:r>
              <a:rPr lang="en-GB" dirty="0" smtClean="0"/>
              <a:t>green words </a:t>
            </a:r>
          </a:p>
          <a:p>
            <a:r>
              <a:rPr lang="en-GB" dirty="0" smtClean="0"/>
              <a:t>red words</a:t>
            </a:r>
          </a:p>
          <a:p>
            <a:r>
              <a:rPr lang="en-GB" dirty="0" smtClean="0"/>
              <a:t>challenge words</a:t>
            </a:r>
          </a:p>
          <a:p>
            <a:r>
              <a:rPr lang="en-GB" dirty="0" smtClean="0"/>
              <a:t>Then I would like you to read the book (preferably to an adult but I understand that this is not always possible)</a:t>
            </a:r>
            <a:endParaRPr lang="en-GB" dirty="0"/>
          </a:p>
          <a:p>
            <a:pPr marL="0" indent="0">
              <a:buNone/>
            </a:pPr>
            <a:endParaRPr lang="en-GB" dirty="0" smtClean="0"/>
          </a:p>
          <a:p>
            <a:pPr marL="0" indent="0">
              <a:buNone/>
            </a:pPr>
            <a:r>
              <a:rPr lang="en-GB" sz="4400" b="1" dirty="0" smtClean="0"/>
              <a:t>Activity  - Reading Comprehension - </a:t>
            </a:r>
            <a:r>
              <a:rPr lang="en-GB" sz="4400" dirty="0" smtClean="0"/>
              <a:t>Worksheet on the school website</a:t>
            </a:r>
            <a:endParaRPr lang="en-GB" sz="4400" b="1" dirty="0"/>
          </a:p>
          <a:p>
            <a:pPr marL="0" indent="0">
              <a:buNone/>
            </a:pPr>
            <a:endParaRPr lang="en-GB" dirty="0" smtClean="0"/>
          </a:p>
          <a:p>
            <a:pPr marL="0" indent="0">
              <a:buNone/>
            </a:pPr>
            <a:r>
              <a:rPr lang="en-GB" dirty="0" smtClean="0"/>
              <a:t>For this activity you will need </a:t>
            </a:r>
            <a:r>
              <a:rPr lang="en-GB" b="1" dirty="0" smtClean="0"/>
              <a:t>paper, a pencil and rubber.</a:t>
            </a:r>
          </a:p>
          <a:p>
            <a:pPr marL="0" indent="0">
              <a:buNone/>
            </a:pPr>
            <a:endParaRPr lang="en-GB" b="1" dirty="0"/>
          </a:p>
          <a:p>
            <a:pPr marL="0" indent="0">
              <a:buNone/>
            </a:pPr>
            <a:r>
              <a:rPr lang="en-GB" dirty="0" smtClean="0"/>
              <a:t>Please note: There are a lot of questions on the comprehensions. You do not have to do them all, you need to do as many as you </a:t>
            </a:r>
          </a:p>
          <a:p>
            <a:pPr marL="0" indent="0">
              <a:buNone/>
            </a:pPr>
            <a:r>
              <a:rPr lang="en-GB" dirty="0" smtClean="0"/>
              <a:t>can or as many as you feel is appropriate.</a:t>
            </a:r>
          </a:p>
          <a:p>
            <a:pPr marL="0" indent="0">
              <a:buNone/>
            </a:pPr>
            <a:endParaRPr lang="en-GB" dirty="0" smtClean="0"/>
          </a:p>
          <a:p>
            <a:pPr marL="0" indent="0">
              <a:buNone/>
            </a:pPr>
            <a:endParaRPr lang="en-GB" dirty="0"/>
          </a:p>
        </p:txBody>
      </p:sp>
      <p:pic>
        <p:nvPicPr>
          <p:cNvPr id="4" name="Picture 3"/>
          <p:cNvPicPr>
            <a:picLocks noChangeAspect="1"/>
          </p:cNvPicPr>
          <p:nvPr/>
        </p:nvPicPr>
        <p:blipFill>
          <a:blip r:embed="rId2"/>
          <a:stretch>
            <a:fillRect/>
          </a:stretch>
        </p:blipFill>
        <p:spPr>
          <a:xfrm>
            <a:off x="8043348" y="463635"/>
            <a:ext cx="2085975" cy="2190750"/>
          </a:xfrm>
          <a:prstGeom prst="rect">
            <a:avLst/>
          </a:prstGeom>
        </p:spPr>
      </p:pic>
      <p:pic>
        <p:nvPicPr>
          <p:cNvPr id="1026" name="Picture 2" descr="Reading Comprehension - Mrs. Hart's 5th grade (5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51308" y="5060047"/>
            <a:ext cx="2081170" cy="15548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08041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Take a break!</a:t>
            </a:r>
            <a:endParaRPr lang="en-GB" dirty="0"/>
          </a:p>
        </p:txBody>
      </p:sp>
      <p:pic>
        <p:nvPicPr>
          <p:cNvPr id="4" name="Content Placeholder 3"/>
          <p:cNvPicPr>
            <a:picLocks noGrp="1" noChangeAspect="1"/>
          </p:cNvPicPr>
          <p:nvPr>
            <p:ph idx="1"/>
          </p:nvPr>
        </p:nvPicPr>
        <p:blipFill>
          <a:blip r:embed="rId2"/>
          <a:stretch>
            <a:fillRect/>
          </a:stretch>
        </p:blipFill>
        <p:spPr>
          <a:xfrm>
            <a:off x="3476625" y="2477294"/>
            <a:ext cx="5238750" cy="3048000"/>
          </a:xfrm>
          <a:prstGeom prst="rect">
            <a:avLst/>
          </a:prstGeom>
        </p:spPr>
      </p:pic>
    </p:spTree>
    <p:extLst>
      <p:ext uri="{BB962C8B-B14F-4D97-AF65-F5344CB8AC3E}">
        <p14:creationId xmlns:p14="http://schemas.microsoft.com/office/powerpoint/2010/main" val="162870869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Maths</a:t>
            </a:r>
            <a:endParaRPr lang="en-GB" dirty="0"/>
          </a:p>
        </p:txBody>
      </p:sp>
      <p:sp>
        <p:nvSpPr>
          <p:cNvPr id="3" name="Content Placeholder 2"/>
          <p:cNvSpPr>
            <a:spLocks noGrp="1"/>
          </p:cNvSpPr>
          <p:nvPr>
            <p:ph idx="1"/>
          </p:nvPr>
        </p:nvSpPr>
        <p:spPr/>
        <p:txBody>
          <a:bodyPr>
            <a:normAutofit fontScale="77500" lnSpcReduction="20000"/>
          </a:bodyPr>
          <a:lstStyle/>
          <a:p>
            <a:pPr marL="0" indent="0">
              <a:buNone/>
            </a:pPr>
            <a:r>
              <a:rPr lang="en-GB" dirty="0"/>
              <a:t>The topic we are covering is </a:t>
            </a:r>
            <a:r>
              <a:rPr lang="en-GB" b="1" dirty="0"/>
              <a:t>Multiplication and Division </a:t>
            </a:r>
            <a:r>
              <a:rPr lang="en-GB" dirty="0"/>
              <a:t>in maths. We are going to follow the White Rose lessons and complete the worksheet.</a:t>
            </a:r>
          </a:p>
          <a:p>
            <a:pPr marL="0" indent="0">
              <a:buNone/>
            </a:pPr>
            <a:endParaRPr lang="en-GB" dirty="0"/>
          </a:p>
          <a:p>
            <a:pPr marL="0" indent="0">
              <a:buNone/>
            </a:pPr>
            <a:r>
              <a:rPr lang="en-GB" dirty="0">
                <a:hlinkClick r:id="rId2"/>
              </a:rPr>
              <a:t>https://whiterosemaths.com/homelearning/year-2/spring-week-2-number-multiplication-and-division</a:t>
            </a:r>
            <a:r>
              <a:rPr lang="en-GB" dirty="0" smtClean="0">
                <a:hlinkClick r:id="rId2"/>
              </a:rPr>
              <a:t>/</a:t>
            </a:r>
            <a:endParaRPr lang="en-GB" dirty="0" smtClean="0"/>
          </a:p>
          <a:p>
            <a:pPr marL="0" indent="0">
              <a:buNone/>
            </a:pPr>
            <a:endParaRPr lang="en-GB" dirty="0" smtClean="0"/>
          </a:p>
          <a:p>
            <a:pPr marL="0" indent="0">
              <a:buNone/>
            </a:pPr>
            <a:r>
              <a:rPr lang="en-GB" dirty="0" smtClean="0"/>
              <a:t>The first Lesson will be </a:t>
            </a:r>
            <a:r>
              <a:rPr lang="en-GB" b="1" dirty="0" smtClean="0"/>
              <a:t>‘Make </a:t>
            </a:r>
            <a:r>
              <a:rPr lang="en-GB" b="1" dirty="0" smtClean="0"/>
              <a:t>doubles’ </a:t>
            </a:r>
            <a:r>
              <a:rPr lang="en-GB" dirty="0" smtClean="0"/>
              <a:t>(Spring – week </a:t>
            </a:r>
            <a:r>
              <a:rPr lang="en-GB" dirty="0" smtClean="0"/>
              <a:t>2)</a:t>
            </a:r>
            <a:endParaRPr lang="en-GB" b="1" dirty="0" smtClean="0"/>
          </a:p>
          <a:p>
            <a:pPr marL="0" indent="0">
              <a:buNone/>
            </a:pPr>
            <a:endParaRPr lang="en-GB" dirty="0"/>
          </a:p>
          <a:p>
            <a:pPr marL="0" indent="0">
              <a:buNone/>
            </a:pPr>
            <a:r>
              <a:rPr lang="en-GB" dirty="0"/>
              <a:t>The worksheet that matches this lesson is on the school website. Plus there are optional worksheets, suggested websites and KIRF (Key Instant Recall Facts) </a:t>
            </a:r>
            <a:r>
              <a:rPr lang="en-GB" dirty="0" smtClean="0"/>
              <a:t>skills, if you wish.</a:t>
            </a:r>
            <a:endParaRPr lang="en-GB" dirty="0"/>
          </a:p>
          <a:p>
            <a:pPr marL="0" indent="0">
              <a:buNone/>
            </a:pPr>
            <a:endParaRPr lang="en-GB" dirty="0"/>
          </a:p>
          <a:p>
            <a:pPr marL="0" indent="0">
              <a:buNone/>
            </a:pPr>
            <a:r>
              <a:rPr lang="en-GB" dirty="0">
                <a:solidFill>
                  <a:srgbClr val="7030A0"/>
                </a:solidFill>
              </a:rPr>
              <a:t>NB: I would like to suggest having a recap of the what you have already learnt by watching the previous days video clips.</a:t>
            </a:r>
          </a:p>
          <a:p>
            <a:pPr marL="0" indent="0">
              <a:buNone/>
            </a:pPr>
            <a:endParaRPr lang="en-GB" dirty="0"/>
          </a:p>
          <a:p>
            <a:pPr marL="0" indent="0">
              <a:buNone/>
            </a:pPr>
            <a:endParaRPr lang="en-GB" dirty="0"/>
          </a:p>
          <a:p>
            <a:pPr marL="0" indent="0">
              <a:buNone/>
            </a:pPr>
            <a:endParaRPr lang="en-GB" dirty="0"/>
          </a:p>
        </p:txBody>
      </p:sp>
      <p:pic>
        <p:nvPicPr>
          <p:cNvPr id="4" name="Picture 3"/>
          <p:cNvPicPr>
            <a:picLocks noChangeAspect="1"/>
          </p:cNvPicPr>
          <p:nvPr/>
        </p:nvPicPr>
        <p:blipFill>
          <a:blip r:embed="rId3"/>
          <a:stretch>
            <a:fillRect/>
          </a:stretch>
        </p:blipFill>
        <p:spPr>
          <a:xfrm>
            <a:off x="9102810" y="230188"/>
            <a:ext cx="1880028" cy="1387640"/>
          </a:xfrm>
          <a:prstGeom prst="rect">
            <a:avLst/>
          </a:prstGeom>
        </p:spPr>
      </p:pic>
    </p:spTree>
    <p:extLst>
      <p:ext uri="{BB962C8B-B14F-4D97-AF65-F5344CB8AC3E}">
        <p14:creationId xmlns:p14="http://schemas.microsoft.com/office/powerpoint/2010/main" val="97475636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Have another break!</a:t>
            </a:r>
            <a:endParaRPr lang="en-GB" dirty="0"/>
          </a:p>
        </p:txBody>
      </p:sp>
      <p:pic>
        <p:nvPicPr>
          <p:cNvPr id="6" name="Content Placeholder 5"/>
          <p:cNvPicPr>
            <a:picLocks noGrp="1" noChangeAspect="1"/>
          </p:cNvPicPr>
          <p:nvPr>
            <p:ph idx="1"/>
          </p:nvPr>
        </p:nvPicPr>
        <p:blipFill>
          <a:blip r:embed="rId2"/>
          <a:stretch>
            <a:fillRect/>
          </a:stretch>
        </p:blipFill>
        <p:spPr>
          <a:xfrm>
            <a:off x="2876035" y="2276239"/>
            <a:ext cx="5715000" cy="3219450"/>
          </a:xfrm>
          <a:prstGeom prst="rect">
            <a:avLst/>
          </a:prstGeom>
        </p:spPr>
      </p:pic>
    </p:spTree>
    <p:extLst>
      <p:ext uri="{BB962C8B-B14F-4D97-AF65-F5344CB8AC3E}">
        <p14:creationId xmlns:p14="http://schemas.microsoft.com/office/powerpoint/2010/main" val="221835956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Afternoon Lessons</a:t>
            </a:r>
            <a:endParaRPr lang="en-GB" dirty="0"/>
          </a:p>
        </p:txBody>
      </p:sp>
      <p:sp>
        <p:nvSpPr>
          <p:cNvPr id="5" name="TextBox 4"/>
          <p:cNvSpPr txBox="1"/>
          <p:nvPr/>
        </p:nvSpPr>
        <p:spPr>
          <a:xfrm>
            <a:off x="906161" y="2034745"/>
            <a:ext cx="10447639" cy="3416320"/>
          </a:xfrm>
          <a:prstGeom prst="rect">
            <a:avLst/>
          </a:prstGeom>
          <a:noFill/>
        </p:spPr>
        <p:txBody>
          <a:bodyPr wrap="square" rtlCol="0">
            <a:spAutoFit/>
          </a:bodyPr>
          <a:lstStyle/>
          <a:p>
            <a:r>
              <a:rPr lang="en-GB" sz="2400" dirty="0" smtClean="0"/>
              <a:t>Today’s afternoon lessons can be found on the website.</a:t>
            </a:r>
          </a:p>
          <a:p>
            <a:endParaRPr lang="en-GB" sz="2400" dirty="0" smtClean="0"/>
          </a:p>
          <a:p>
            <a:endParaRPr lang="en-GB" sz="2400" dirty="0"/>
          </a:p>
          <a:p>
            <a:r>
              <a:rPr lang="en-GB" sz="2400" dirty="0" smtClean="0"/>
              <a:t>The focus will be Topic.</a:t>
            </a:r>
          </a:p>
          <a:p>
            <a:endParaRPr lang="en-GB" sz="2400" dirty="0" smtClean="0"/>
          </a:p>
          <a:p>
            <a:endParaRPr lang="en-GB" sz="2400" dirty="0"/>
          </a:p>
          <a:p>
            <a:r>
              <a:rPr lang="en-GB" sz="2400" dirty="0" smtClean="0"/>
              <a:t>The Class 2, Year 2 children will need to follow the work set by Mrs Wilson.</a:t>
            </a:r>
          </a:p>
          <a:p>
            <a:endParaRPr lang="en-GB" sz="2400" dirty="0"/>
          </a:p>
          <a:p>
            <a:r>
              <a:rPr lang="en-GB" sz="2400" dirty="0" smtClean="0"/>
              <a:t>The Class 3, Year 2 children will need to follow the work set by Mrs Smith.</a:t>
            </a:r>
            <a:endParaRPr lang="en-GB" sz="2400" dirty="0"/>
          </a:p>
        </p:txBody>
      </p:sp>
      <p:pic>
        <p:nvPicPr>
          <p:cNvPr id="3" name="Picture 2" descr="Topic Modeling with NLP on Amazon Reviews | by Enes Gokce | Towards Data  Scienc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750016" y="1025989"/>
            <a:ext cx="2843143" cy="16734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329265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Reading</a:t>
            </a:r>
            <a:endParaRPr lang="en-GB" dirty="0"/>
          </a:p>
        </p:txBody>
      </p:sp>
      <p:sp>
        <p:nvSpPr>
          <p:cNvPr id="3" name="Content Placeholder 2"/>
          <p:cNvSpPr>
            <a:spLocks noGrp="1"/>
          </p:cNvSpPr>
          <p:nvPr>
            <p:ph idx="1"/>
          </p:nvPr>
        </p:nvSpPr>
        <p:spPr/>
        <p:txBody>
          <a:bodyPr/>
          <a:lstStyle/>
          <a:p>
            <a:pPr marL="0" indent="0">
              <a:buNone/>
            </a:pPr>
            <a:r>
              <a:rPr lang="en-GB" dirty="0" smtClean="0"/>
              <a:t>We are asking you to find 15-20 minutes during your day to share a book with an adult or family member. </a:t>
            </a:r>
          </a:p>
          <a:p>
            <a:pPr marL="0" indent="0">
              <a:buNone/>
            </a:pPr>
            <a:endParaRPr lang="en-GB" dirty="0"/>
          </a:p>
          <a:p>
            <a:pPr marL="0" indent="0">
              <a:buNone/>
            </a:pPr>
            <a:r>
              <a:rPr lang="en-GB" dirty="0" smtClean="0"/>
              <a:t>Remember it not just you reading to an adult but also an adult reading to you.</a:t>
            </a:r>
          </a:p>
          <a:p>
            <a:pPr marL="0" indent="0">
              <a:buNone/>
            </a:pPr>
            <a:endParaRPr lang="en-GB" dirty="0"/>
          </a:p>
          <a:p>
            <a:pPr marL="0" indent="0">
              <a:buNone/>
            </a:pPr>
            <a:r>
              <a:rPr lang="en-GB" dirty="0" smtClean="0"/>
              <a:t>Please could you also make a note of this in</a:t>
            </a:r>
          </a:p>
          <a:p>
            <a:pPr marL="0" indent="0">
              <a:buNone/>
            </a:pPr>
            <a:r>
              <a:rPr lang="en-GB" dirty="0" smtClean="0"/>
              <a:t>your reading record.</a:t>
            </a:r>
            <a:endParaRPr lang="en-GB" dirty="0"/>
          </a:p>
        </p:txBody>
      </p:sp>
      <p:pic>
        <p:nvPicPr>
          <p:cNvPr id="4" name="Picture 3"/>
          <p:cNvPicPr>
            <a:picLocks noChangeAspect="1"/>
          </p:cNvPicPr>
          <p:nvPr/>
        </p:nvPicPr>
        <p:blipFill>
          <a:blip r:embed="rId2"/>
          <a:stretch>
            <a:fillRect/>
          </a:stretch>
        </p:blipFill>
        <p:spPr>
          <a:xfrm>
            <a:off x="7891848" y="4005648"/>
            <a:ext cx="3657599" cy="2743199"/>
          </a:xfrm>
          <a:prstGeom prst="rect">
            <a:avLst/>
          </a:prstGeom>
        </p:spPr>
      </p:pic>
    </p:spTree>
    <p:extLst>
      <p:ext uri="{BB962C8B-B14F-4D97-AF65-F5344CB8AC3E}">
        <p14:creationId xmlns:p14="http://schemas.microsoft.com/office/powerpoint/2010/main" val="10167256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Worship Time</a:t>
            </a:r>
            <a:endParaRPr lang="en-GB" dirty="0"/>
          </a:p>
        </p:txBody>
      </p:sp>
      <p:sp>
        <p:nvSpPr>
          <p:cNvPr id="3" name="Content Placeholder 2"/>
          <p:cNvSpPr>
            <a:spLocks noGrp="1"/>
          </p:cNvSpPr>
          <p:nvPr>
            <p:ph idx="1"/>
          </p:nvPr>
        </p:nvSpPr>
        <p:spPr/>
        <p:txBody>
          <a:bodyPr/>
          <a:lstStyle/>
          <a:p>
            <a:pPr marL="0" indent="0">
              <a:buNone/>
            </a:pPr>
            <a:r>
              <a:rPr lang="en-GB" dirty="0" smtClean="0"/>
              <a:t>Links to each day’s worship can be found in the whole school folder on the school website.</a:t>
            </a:r>
          </a:p>
          <a:p>
            <a:pPr marL="0" indent="0">
              <a:buNone/>
            </a:pPr>
            <a:endParaRPr lang="en-GB" dirty="0"/>
          </a:p>
        </p:txBody>
      </p:sp>
      <p:pic>
        <p:nvPicPr>
          <p:cNvPr id="4" name="Picture 3"/>
          <p:cNvPicPr>
            <a:picLocks noChangeAspect="1"/>
          </p:cNvPicPr>
          <p:nvPr/>
        </p:nvPicPr>
        <p:blipFill>
          <a:blip r:embed="rId2"/>
          <a:stretch>
            <a:fillRect/>
          </a:stretch>
        </p:blipFill>
        <p:spPr>
          <a:xfrm>
            <a:off x="4168345" y="2434904"/>
            <a:ext cx="6046574" cy="4076039"/>
          </a:xfrm>
          <a:prstGeom prst="rect">
            <a:avLst/>
          </a:prstGeom>
        </p:spPr>
      </p:pic>
    </p:spTree>
    <p:extLst>
      <p:ext uri="{BB962C8B-B14F-4D97-AF65-F5344CB8AC3E}">
        <p14:creationId xmlns:p14="http://schemas.microsoft.com/office/powerpoint/2010/main" val="41088787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Time - Expectation</a:t>
            </a:r>
            <a:endParaRPr lang="en-GB" dirty="0"/>
          </a:p>
        </p:txBody>
      </p:sp>
      <p:sp>
        <p:nvSpPr>
          <p:cNvPr id="3" name="Content Placeholder 2"/>
          <p:cNvSpPr>
            <a:spLocks noGrp="1"/>
          </p:cNvSpPr>
          <p:nvPr>
            <p:ph idx="1"/>
          </p:nvPr>
        </p:nvSpPr>
        <p:spPr/>
        <p:txBody>
          <a:bodyPr>
            <a:normAutofit fontScale="92500" lnSpcReduction="20000"/>
          </a:bodyPr>
          <a:lstStyle/>
          <a:p>
            <a:pPr marL="0" indent="0">
              <a:buNone/>
            </a:pPr>
            <a:r>
              <a:rPr lang="en-GB" dirty="0" smtClean="0"/>
              <a:t>The government expectation is for 3 hours of </a:t>
            </a:r>
            <a:r>
              <a:rPr lang="en-GB" b="1" dirty="0" smtClean="0"/>
              <a:t>schooling</a:t>
            </a:r>
            <a:r>
              <a:rPr lang="en-GB" dirty="0" smtClean="0"/>
              <a:t> to be a completed a day in Key Stage 1.</a:t>
            </a:r>
          </a:p>
          <a:p>
            <a:pPr marL="0" indent="0">
              <a:buNone/>
            </a:pPr>
            <a:endParaRPr lang="en-GB" dirty="0" smtClean="0"/>
          </a:p>
          <a:p>
            <a:pPr marL="0" indent="0">
              <a:buNone/>
            </a:pPr>
            <a:r>
              <a:rPr lang="en-GB" dirty="0" smtClean="0"/>
              <a:t>We are planning for approximately:</a:t>
            </a:r>
          </a:p>
          <a:p>
            <a:r>
              <a:rPr lang="en-GB" dirty="0" smtClean="0"/>
              <a:t>1 hour for English</a:t>
            </a:r>
          </a:p>
          <a:p>
            <a:r>
              <a:rPr lang="en-GB" dirty="0" smtClean="0"/>
              <a:t>1 hour for maths </a:t>
            </a:r>
          </a:p>
          <a:p>
            <a:r>
              <a:rPr lang="en-GB" dirty="0" smtClean="0"/>
              <a:t>1 hour for afternoon activities</a:t>
            </a:r>
          </a:p>
          <a:p>
            <a:r>
              <a:rPr lang="en-GB" dirty="0" smtClean="0"/>
              <a:t>(Plus independent reading)</a:t>
            </a:r>
          </a:p>
          <a:p>
            <a:endParaRPr lang="en-GB" dirty="0"/>
          </a:p>
          <a:p>
            <a:pPr marL="0" indent="0">
              <a:buNone/>
            </a:pPr>
            <a:r>
              <a:rPr lang="en-GB" dirty="0" smtClean="0"/>
              <a:t>Obviously if your child would like to do more then please feel free to carry on with any work.</a:t>
            </a:r>
            <a:endParaRPr lang="en-GB" dirty="0"/>
          </a:p>
        </p:txBody>
      </p:sp>
      <p:pic>
        <p:nvPicPr>
          <p:cNvPr id="1028" name="Picture 4" descr="The 15 Best Time Management Apps You Should Start Using Yesterday"/>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092286" y="2652583"/>
            <a:ext cx="3465014" cy="20033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3137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At the end of your day</a:t>
            </a:r>
            <a:endParaRPr lang="en-GB" dirty="0"/>
          </a:p>
        </p:txBody>
      </p:sp>
      <p:sp>
        <p:nvSpPr>
          <p:cNvPr id="3" name="Content Placeholder 2"/>
          <p:cNvSpPr>
            <a:spLocks noGrp="1"/>
          </p:cNvSpPr>
          <p:nvPr>
            <p:ph idx="1"/>
          </p:nvPr>
        </p:nvSpPr>
        <p:spPr/>
        <p:txBody>
          <a:bodyPr>
            <a:normAutofit lnSpcReduction="10000"/>
          </a:bodyPr>
          <a:lstStyle/>
          <a:p>
            <a:pPr marL="0" indent="0">
              <a:buNone/>
            </a:pPr>
            <a:r>
              <a:rPr lang="en-GB" dirty="0" smtClean="0"/>
              <a:t>Please could you please send an email to </a:t>
            </a:r>
          </a:p>
          <a:p>
            <a:pPr marL="0" indent="0">
              <a:buNone/>
            </a:pPr>
            <a:endParaRPr lang="en-GB" dirty="0"/>
          </a:p>
          <a:p>
            <a:pPr marL="0" indent="0">
              <a:buNone/>
            </a:pPr>
            <a:r>
              <a:rPr lang="en-GB" dirty="0" smtClean="0">
                <a:hlinkClick r:id="rId2"/>
              </a:rPr>
              <a:t>teacher@kingslandengland.hereford.sch.uk</a:t>
            </a:r>
            <a:endParaRPr lang="en-GB" dirty="0" smtClean="0"/>
          </a:p>
          <a:p>
            <a:pPr marL="0" indent="0">
              <a:buNone/>
            </a:pPr>
            <a:endParaRPr lang="en-GB" dirty="0"/>
          </a:p>
          <a:p>
            <a:pPr marL="0" indent="0">
              <a:buNone/>
            </a:pPr>
            <a:r>
              <a:rPr lang="en-GB" dirty="0" smtClean="0"/>
              <a:t>showing a selection of your work and I will be able to reply with a comment / feedback</a:t>
            </a:r>
            <a:r>
              <a:rPr lang="en-GB" dirty="0"/>
              <a:t>. Please could they also be sent in by 3:30pm if possible.</a:t>
            </a:r>
          </a:p>
          <a:p>
            <a:pPr marL="0" indent="0">
              <a:buNone/>
            </a:pPr>
            <a:endParaRPr lang="en-GB" dirty="0"/>
          </a:p>
          <a:p>
            <a:pPr marL="0" indent="0">
              <a:buNone/>
            </a:pPr>
            <a:r>
              <a:rPr lang="en-GB" dirty="0" smtClean="0"/>
              <a:t>Please keep this to one email a day. If you want to include multiple attachments that will be fine.</a:t>
            </a:r>
            <a:endParaRPr lang="en-GB" dirty="0"/>
          </a:p>
        </p:txBody>
      </p:sp>
      <p:pic>
        <p:nvPicPr>
          <p:cNvPr id="2050" name="Picture 2" descr="How to Switch Email Services Easily &amp; Keep All Your Mails, Contacts -  SiliconANGL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24317" y="441175"/>
            <a:ext cx="2499026" cy="24990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11125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Any problems</a:t>
            </a:r>
            <a:endParaRPr lang="en-GB" dirty="0"/>
          </a:p>
        </p:txBody>
      </p:sp>
      <p:sp>
        <p:nvSpPr>
          <p:cNvPr id="3" name="Content Placeholder 2"/>
          <p:cNvSpPr>
            <a:spLocks noGrp="1"/>
          </p:cNvSpPr>
          <p:nvPr>
            <p:ph idx="1"/>
          </p:nvPr>
        </p:nvSpPr>
        <p:spPr/>
        <p:txBody>
          <a:bodyPr/>
          <a:lstStyle/>
          <a:p>
            <a:pPr marL="0" indent="0">
              <a:buNone/>
            </a:pPr>
            <a:r>
              <a:rPr lang="en-GB" dirty="0" smtClean="0"/>
              <a:t>If you have any problems at all then please feel free to email me and I’ll do my best to help. Remember we are in this together and we will learn as we go along.</a:t>
            </a:r>
          </a:p>
          <a:p>
            <a:pPr marL="0" indent="0">
              <a:buNone/>
            </a:pPr>
            <a:endParaRPr lang="en-GB" dirty="0"/>
          </a:p>
          <a:p>
            <a:pPr marL="0" indent="0">
              <a:buNone/>
            </a:pPr>
            <a:r>
              <a:rPr lang="en-GB" dirty="0" smtClean="0">
                <a:hlinkClick r:id="rId2"/>
              </a:rPr>
              <a:t>teacher@kingslandengland.hereford.sch.uk</a:t>
            </a:r>
            <a:endParaRPr lang="en-GB" dirty="0" smtClean="0"/>
          </a:p>
          <a:p>
            <a:pPr marL="0" indent="0">
              <a:buNone/>
            </a:pPr>
            <a:endParaRPr lang="en-GB" dirty="0"/>
          </a:p>
          <a:p>
            <a:pPr marL="0" indent="0">
              <a:buNone/>
            </a:pPr>
            <a:endParaRPr lang="en-GB" dirty="0"/>
          </a:p>
        </p:txBody>
      </p:sp>
      <p:pic>
        <p:nvPicPr>
          <p:cNvPr id="4" name="Picture 3"/>
          <p:cNvPicPr>
            <a:picLocks noChangeAspect="1"/>
          </p:cNvPicPr>
          <p:nvPr/>
        </p:nvPicPr>
        <p:blipFill>
          <a:blip r:embed="rId3"/>
          <a:stretch>
            <a:fillRect/>
          </a:stretch>
        </p:blipFill>
        <p:spPr>
          <a:xfrm>
            <a:off x="7941276" y="4630323"/>
            <a:ext cx="3243906" cy="1822607"/>
          </a:xfrm>
          <a:prstGeom prst="rect">
            <a:avLst/>
          </a:prstGeom>
        </p:spPr>
      </p:pic>
    </p:spTree>
    <p:extLst>
      <p:ext uri="{BB962C8B-B14F-4D97-AF65-F5344CB8AC3E}">
        <p14:creationId xmlns:p14="http://schemas.microsoft.com/office/powerpoint/2010/main" val="24755972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313</TotalTime>
  <Words>570</Words>
  <Application>Microsoft Office PowerPoint</Application>
  <PresentationFormat>Widescreen</PresentationFormat>
  <Paragraphs>78</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Calibri Light</vt:lpstr>
      <vt:lpstr>Office Theme</vt:lpstr>
      <vt:lpstr>Home Learning  Tuesday 9th February</vt:lpstr>
      <vt:lpstr>Start with a story</vt:lpstr>
      <vt:lpstr> English -  Spellings  1. ue – come to the rescue  2. The ‘Big 5’</vt:lpstr>
      <vt:lpstr> English  Grey Book – Wailing Winny’s car boot sale  Yellow book – Do we have to keep it?</vt:lpstr>
      <vt:lpstr>Take a break!</vt:lpstr>
      <vt:lpstr>Maths</vt:lpstr>
      <vt:lpstr>Have another break!</vt:lpstr>
      <vt:lpstr>Afternoon Lessons</vt:lpstr>
      <vt:lpstr>Reading</vt:lpstr>
      <vt:lpstr>Worship Time</vt:lpstr>
      <vt:lpstr>Time - Expectation</vt:lpstr>
      <vt:lpstr>At the end of your day</vt:lpstr>
      <vt:lpstr>Any problems</vt:lpstr>
    </vt:vector>
  </TitlesOfParts>
  <Company>Wigmore School</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  Thursday 7th January</dc:title>
  <dc:creator>Steve Powell</dc:creator>
  <cp:lastModifiedBy>Steve Powell</cp:lastModifiedBy>
  <cp:revision>47</cp:revision>
  <dcterms:created xsi:type="dcterms:W3CDTF">2021-01-06T10:35:23Z</dcterms:created>
  <dcterms:modified xsi:type="dcterms:W3CDTF">2021-02-01T13:09:27Z</dcterms:modified>
</cp:coreProperties>
</file>