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63" r:id="rId2"/>
    <p:sldId id="283" r:id="rId3"/>
    <p:sldId id="284" r:id="rId4"/>
    <p:sldId id="285" r:id="rId5"/>
    <p:sldId id="286" r:id="rId6"/>
    <p:sldId id="287" r:id="rId7"/>
    <p:sldId id="288" r:id="rId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Sassoon Infant Rg" panose="02000503030000020003" charset="0"/>
      <p:regular r:id="rId15"/>
      <p:bold r:id="rId16"/>
    </p:embeddedFont>
    <p:embeddedFont>
      <p:font typeface="Twinkl" panose="020B0604020202020204" charset="0"/>
      <p:regular r:id="rId17"/>
      <p:bold r:id="rId18"/>
    </p:embeddedFont>
    <p:embeddedFont>
      <p:font typeface="Twinkl SemiBold" charset="0"/>
      <p:bold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63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D682"/>
    <a:srgbClr val="8BC143"/>
    <a:srgbClr val="FAB78F"/>
    <a:srgbClr val="9CDCF9"/>
    <a:srgbClr val="3BB0E5"/>
    <a:srgbClr val="ADD377"/>
    <a:srgbClr val="F177AE"/>
    <a:srgbClr val="F68A53"/>
    <a:srgbClr val="EAB3D2"/>
    <a:srgbClr val="9F73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98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1266" y="78"/>
      </p:cViewPr>
      <p:guideLst>
        <p:guide orient="horz" pos="2160"/>
        <p:guide pos="2880"/>
        <p:guide pos="363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10/01/2021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10/01/2021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 userDrawn="1"/>
        </p:nvSpPr>
        <p:spPr bwMode="auto">
          <a:xfrm>
            <a:off x="457199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2" charset="0"/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725" y="1122363"/>
            <a:ext cx="8201025" cy="2387600"/>
          </a:xfrm>
        </p:spPr>
        <p:txBody>
          <a:bodyPr anchor="ctr" anchorCtr="1">
            <a:normAutofit/>
          </a:bodyPr>
          <a:lstStyle>
            <a:lvl1pPr algn="ctr">
              <a:defRPr sz="4000"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785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  <p:sldLayoutId id="214748367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ounded Rectangle 24"/>
          <p:cNvSpPr/>
          <p:nvPr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b="0" dirty="0">
                <a:latin typeface="Twinkl SemiBold" pitchFamily="2" charset="0"/>
              </a:rPr>
              <a:t>Success Criteria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b="0" dirty="0">
                <a:latin typeface="Twinkl SemiBold" pitchFamily="2" charset="0"/>
              </a:rPr>
              <a:t>Aim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8388350" cy="14097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I understand the benefits and pitfalls of online relationships.</a:t>
            </a:r>
          </a:p>
          <a:p>
            <a:pPr marL="0" indent="0">
              <a:buNone/>
            </a:pPr>
            <a:r>
              <a:rPr lang="en-GB" dirty="0"/>
              <a:t>I can identify information that I should never share.</a:t>
            </a:r>
          </a:p>
        </p:txBody>
      </p:sp>
      <p:sp>
        <p:nvSpPr>
          <p:cNvPr id="20" name="Content Placeholder 15"/>
          <p:cNvSpPr txBox="1">
            <a:spLocks/>
          </p:cNvSpPr>
          <p:nvPr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I can identify personal information.</a:t>
            </a:r>
          </a:p>
          <a:p>
            <a:r>
              <a:rPr lang="en-GB" dirty="0">
                <a:latin typeface="Twinkl" pitchFamily="50" charset="0"/>
              </a:rPr>
              <a:t>I can explain why someone might have an online friendship.</a:t>
            </a:r>
          </a:p>
          <a:p>
            <a:r>
              <a:rPr lang="en-GB" dirty="0">
                <a:latin typeface="Twinkl" pitchFamily="50" charset="0"/>
              </a:rPr>
              <a:t>I can explain what to do if I am asked or told something online which makes me uncomfortable.</a:t>
            </a:r>
          </a:p>
          <a:p>
            <a:r>
              <a:rPr lang="en-GB" dirty="0">
                <a:latin typeface="Twinkl" pitchFamily="50" charset="0"/>
              </a:rPr>
              <a:t>I can explain some of the dangers of revealing personal information to an online friend.</a:t>
            </a:r>
          </a:p>
        </p:txBody>
      </p:sp>
    </p:spTree>
    <p:extLst>
      <p:ext uri="{BB962C8B-B14F-4D97-AF65-F5344CB8AC3E}">
        <p14:creationId xmlns:p14="http://schemas.microsoft.com/office/powerpoint/2010/main" val="44728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Chatting Online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2"/>
          <a:stretch/>
        </p:blipFill>
        <p:spPr>
          <a:xfrm>
            <a:off x="524932" y="1320799"/>
            <a:ext cx="8085667" cy="4995333"/>
          </a:xfrm>
          <a:prstGeom prst="rect">
            <a:avLst/>
          </a:prstGeom>
        </p:spPr>
      </p:pic>
      <p:pic>
        <p:nvPicPr>
          <p:cNvPr id="3" name="Whole Class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751" y="612000"/>
            <a:ext cx="1238498" cy="864000"/>
          </a:xfrm>
          <a:prstGeom prst="rect">
            <a:avLst/>
          </a:prstGeom>
        </p:spPr>
      </p:pic>
      <p:sp>
        <p:nvSpPr>
          <p:cNvPr id="33" name="Rectangle 32"/>
          <p:cNvSpPr/>
          <p:nvPr/>
        </p:nvSpPr>
        <p:spPr>
          <a:xfrm>
            <a:off x="524932" y="1320799"/>
            <a:ext cx="8085667" cy="5020737"/>
          </a:xfrm>
          <a:prstGeom prst="rect">
            <a:avLst/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24"/>
          <a:stretch/>
        </p:blipFill>
        <p:spPr>
          <a:xfrm flipH="1">
            <a:off x="5249332" y="2929468"/>
            <a:ext cx="3367035" cy="34120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6027" y="1668651"/>
            <a:ext cx="2435801" cy="44492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61" b="70099"/>
          <a:stretch/>
        </p:blipFill>
        <p:spPr>
          <a:xfrm flipH="1">
            <a:off x="6973254" y="2926669"/>
            <a:ext cx="1640230" cy="102025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253445" y="2391876"/>
            <a:ext cx="18670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How do you chat online?</a:t>
            </a:r>
          </a:p>
        </p:txBody>
      </p:sp>
      <p:sp>
        <p:nvSpPr>
          <p:cNvPr id="9" name="Rectangle 8"/>
          <p:cNvSpPr/>
          <p:nvPr/>
        </p:nvSpPr>
        <p:spPr>
          <a:xfrm>
            <a:off x="5244978" y="3089009"/>
            <a:ext cx="2070222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dirty="0"/>
              <a:t>How is chatting </a:t>
            </a:r>
            <a:br>
              <a:rPr lang="en-GB" sz="1700" dirty="0"/>
            </a:br>
            <a:r>
              <a:rPr lang="en-GB" sz="1700" dirty="0"/>
              <a:t>to someone you’ve never met, different to an in-person friendship? </a:t>
            </a:r>
          </a:p>
        </p:txBody>
      </p:sp>
      <p:sp>
        <p:nvSpPr>
          <p:cNvPr id="10" name="Rectangle 9"/>
          <p:cNvSpPr/>
          <p:nvPr/>
        </p:nvSpPr>
        <p:spPr>
          <a:xfrm>
            <a:off x="5244978" y="4582638"/>
            <a:ext cx="198555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dirty="0"/>
              <a:t>That’s what we’ll look at today.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914399" y="1761066"/>
            <a:ext cx="1790876" cy="461477"/>
            <a:chOff x="914399" y="1930399"/>
            <a:chExt cx="1790876" cy="461477"/>
          </a:xfrm>
        </p:grpSpPr>
        <p:sp>
          <p:nvSpPr>
            <p:cNvPr id="11" name="Rectangle 10"/>
            <p:cNvSpPr/>
            <p:nvPr/>
          </p:nvSpPr>
          <p:spPr>
            <a:xfrm>
              <a:off x="914399" y="1930399"/>
              <a:ext cx="1790875" cy="461477"/>
            </a:xfrm>
            <a:prstGeom prst="rect">
              <a:avLst/>
            </a:prstGeom>
            <a:solidFill>
              <a:srgbClr val="B3D6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914400" y="1978094"/>
              <a:ext cx="17908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dirty="0"/>
                <a:t>Messaging Apps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4399" y="2361688"/>
            <a:ext cx="2545891" cy="461477"/>
            <a:chOff x="914399" y="2509642"/>
            <a:chExt cx="2545891" cy="461477"/>
          </a:xfrm>
        </p:grpSpPr>
        <p:sp>
          <p:nvSpPr>
            <p:cNvPr id="13" name="Rectangle 12"/>
            <p:cNvSpPr/>
            <p:nvPr/>
          </p:nvSpPr>
          <p:spPr>
            <a:xfrm>
              <a:off x="914399" y="2509642"/>
              <a:ext cx="2545891" cy="461477"/>
            </a:xfrm>
            <a:prstGeom prst="rect">
              <a:avLst/>
            </a:prstGeom>
            <a:solidFill>
              <a:srgbClr val="B3D6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14400" y="2557337"/>
              <a:ext cx="25458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/>
                <a:t>Online Gaming- typing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14399" y="2962310"/>
            <a:ext cx="3068470" cy="461477"/>
            <a:chOff x="914399" y="3088885"/>
            <a:chExt cx="3068470" cy="461477"/>
          </a:xfrm>
        </p:grpSpPr>
        <p:sp>
          <p:nvSpPr>
            <p:cNvPr id="15" name="Rectangle 14"/>
            <p:cNvSpPr/>
            <p:nvPr/>
          </p:nvSpPr>
          <p:spPr>
            <a:xfrm>
              <a:off x="914399" y="3088885"/>
              <a:ext cx="3068470" cy="461477"/>
            </a:xfrm>
            <a:prstGeom prst="rect">
              <a:avLst/>
            </a:prstGeom>
            <a:solidFill>
              <a:srgbClr val="B3D6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3136580"/>
              <a:ext cx="30684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/>
                <a:t>Forums and Message Boards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14399" y="3562932"/>
            <a:ext cx="1473481" cy="461477"/>
            <a:chOff x="914399" y="3663928"/>
            <a:chExt cx="1473481" cy="461477"/>
          </a:xfrm>
        </p:grpSpPr>
        <p:sp>
          <p:nvSpPr>
            <p:cNvPr id="17" name="Rectangle 16"/>
            <p:cNvSpPr/>
            <p:nvPr/>
          </p:nvSpPr>
          <p:spPr>
            <a:xfrm>
              <a:off x="914399" y="3663928"/>
              <a:ext cx="1473481" cy="461477"/>
            </a:xfrm>
            <a:prstGeom prst="rect">
              <a:avLst/>
            </a:prstGeom>
            <a:solidFill>
              <a:srgbClr val="B3D6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14400" y="3711623"/>
              <a:ext cx="147348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/>
                <a:t>Social Media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914399" y="4163554"/>
            <a:ext cx="2443299" cy="461477"/>
            <a:chOff x="914399" y="4238971"/>
            <a:chExt cx="2443299" cy="461477"/>
          </a:xfrm>
        </p:grpSpPr>
        <p:sp>
          <p:nvSpPr>
            <p:cNvPr id="19" name="Rectangle 18"/>
            <p:cNvSpPr/>
            <p:nvPr/>
          </p:nvSpPr>
          <p:spPr>
            <a:xfrm>
              <a:off x="914399" y="4238971"/>
              <a:ext cx="2443299" cy="461477"/>
            </a:xfrm>
            <a:prstGeom prst="rect">
              <a:avLst/>
            </a:prstGeom>
            <a:solidFill>
              <a:srgbClr val="B3D6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914400" y="4286666"/>
              <a:ext cx="244329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/>
                <a:t>Comments on Content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914400" y="4764176"/>
            <a:ext cx="1215398" cy="461477"/>
            <a:chOff x="914400" y="4789754"/>
            <a:chExt cx="1215398" cy="461477"/>
          </a:xfrm>
        </p:grpSpPr>
        <p:sp>
          <p:nvSpPr>
            <p:cNvPr id="21" name="Rectangle 20"/>
            <p:cNvSpPr/>
            <p:nvPr/>
          </p:nvSpPr>
          <p:spPr>
            <a:xfrm>
              <a:off x="914400" y="4789754"/>
              <a:ext cx="1215398" cy="461477"/>
            </a:xfrm>
            <a:prstGeom prst="rect">
              <a:avLst/>
            </a:prstGeom>
            <a:solidFill>
              <a:srgbClr val="B3D6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914400" y="4837449"/>
              <a:ext cx="12153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/>
                <a:t>Chat Sites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14399" y="5364797"/>
            <a:ext cx="3078088" cy="461477"/>
            <a:chOff x="914399" y="5364797"/>
            <a:chExt cx="3078088" cy="461477"/>
          </a:xfrm>
        </p:grpSpPr>
        <p:sp>
          <p:nvSpPr>
            <p:cNvPr id="30" name="Rectangle 29"/>
            <p:cNvSpPr/>
            <p:nvPr/>
          </p:nvSpPr>
          <p:spPr>
            <a:xfrm>
              <a:off x="914399" y="5364797"/>
              <a:ext cx="3068470" cy="461477"/>
            </a:xfrm>
            <a:prstGeom prst="rect">
              <a:avLst/>
            </a:prstGeom>
            <a:solidFill>
              <a:srgbClr val="B3D6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914400" y="5412492"/>
              <a:ext cx="307808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/>
                <a:t>Online Gaming- microphone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7825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Do We Chat Online?</a:t>
            </a:r>
          </a:p>
        </p:txBody>
      </p:sp>
      <p:sp>
        <p:nvSpPr>
          <p:cNvPr id="7" name="Rectangle 6"/>
          <p:cNvSpPr/>
          <p:nvPr/>
        </p:nvSpPr>
        <p:spPr>
          <a:xfrm>
            <a:off x="851153" y="1473201"/>
            <a:ext cx="37160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Why do people like to chat online?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36599" y="2006601"/>
            <a:ext cx="5469467" cy="2105966"/>
            <a:chOff x="736599" y="2006601"/>
            <a:chExt cx="5469467" cy="2105966"/>
          </a:xfrm>
        </p:grpSpPr>
        <p:sp>
          <p:nvSpPr>
            <p:cNvPr id="8" name="Rectangle 7"/>
            <p:cNvSpPr/>
            <p:nvPr/>
          </p:nvSpPr>
          <p:spPr>
            <a:xfrm>
              <a:off x="736599" y="2006601"/>
              <a:ext cx="5469467" cy="2105966"/>
            </a:xfrm>
            <a:prstGeom prst="rect">
              <a:avLst/>
            </a:prstGeom>
            <a:solidFill>
              <a:srgbClr val="B3D6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783417" y="2055840"/>
              <a:ext cx="4990847" cy="20313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To make new friends with similar interests.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To talk to someone who can’t tell any of your real-life friends.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To get advice.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To meet people to game with regularly.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To gossip.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/>
                <a:t>Just for fun!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736599" y="4293569"/>
            <a:ext cx="5037665" cy="710232"/>
            <a:chOff x="736599" y="4293569"/>
            <a:chExt cx="5037665" cy="710232"/>
          </a:xfrm>
        </p:grpSpPr>
        <p:sp>
          <p:nvSpPr>
            <p:cNvPr id="18" name="Rectangle 17"/>
            <p:cNvSpPr/>
            <p:nvPr/>
          </p:nvSpPr>
          <p:spPr>
            <a:xfrm>
              <a:off x="736599" y="4293569"/>
              <a:ext cx="5037665" cy="710232"/>
            </a:xfrm>
            <a:prstGeom prst="rect">
              <a:avLst/>
            </a:prstGeom>
            <a:solidFill>
              <a:srgbClr val="9CDC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83417" y="4325032"/>
              <a:ext cx="43304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So… can online friendships and chatting be good? Of course! </a:t>
              </a: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12"/>
          <a:stretch/>
        </p:blipFill>
        <p:spPr>
          <a:xfrm>
            <a:off x="5537202" y="1508947"/>
            <a:ext cx="2960224" cy="4815654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736599" y="5173131"/>
            <a:ext cx="3556001" cy="510632"/>
            <a:chOff x="736599" y="5173131"/>
            <a:chExt cx="3556001" cy="510632"/>
          </a:xfrm>
        </p:grpSpPr>
        <p:sp>
          <p:nvSpPr>
            <p:cNvPr id="21" name="Rectangle 20"/>
            <p:cNvSpPr/>
            <p:nvPr/>
          </p:nvSpPr>
          <p:spPr>
            <a:xfrm>
              <a:off x="736599" y="5173131"/>
              <a:ext cx="3556001" cy="510632"/>
            </a:xfrm>
            <a:prstGeom prst="rect">
              <a:avLst/>
            </a:prstGeom>
            <a:solidFill>
              <a:srgbClr val="3BB0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78813" y="5238233"/>
              <a:ext cx="330891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If you know how to stay safe.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20824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567267" y="2968041"/>
            <a:ext cx="3053103" cy="3161824"/>
          </a:xfrm>
          <a:prstGeom prst="rect">
            <a:avLst/>
          </a:prstGeom>
          <a:solidFill>
            <a:srgbClr val="9CDC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798" y="478895"/>
            <a:ext cx="3163171" cy="994306"/>
          </a:xfrm>
        </p:spPr>
        <p:txBody>
          <a:bodyPr/>
          <a:lstStyle/>
          <a:p>
            <a:r>
              <a:rPr lang="en-GB" dirty="0"/>
              <a:t>Who Am I?</a:t>
            </a:r>
          </a:p>
        </p:txBody>
      </p:sp>
      <p:sp>
        <p:nvSpPr>
          <p:cNvPr id="10" name="Rectangle 9"/>
          <p:cNvSpPr/>
          <p:nvPr/>
        </p:nvSpPr>
        <p:spPr>
          <a:xfrm>
            <a:off x="638874" y="1311879"/>
            <a:ext cx="29814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Maisie is chatting to a friend she’s met online. She a 12 year old girl who lives in West London and goes to a school called Rosebank Secondary. Here’s their conversation: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731517" y="934873"/>
            <a:ext cx="3899081" cy="838682"/>
            <a:chOff x="3731517" y="934873"/>
            <a:chExt cx="3899081" cy="838682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1517" y="934873"/>
              <a:ext cx="3899081" cy="838682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3848623" y="997401"/>
              <a:ext cx="22389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00" b="1" dirty="0"/>
                <a:t>MaisieMoo12: </a:t>
              </a:r>
              <a:br>
                <a:rPr lang="en-GB" sz="1600" b="1" dirty="0"/>
              </a:br>
              <a:r>
                <a:rPr lang="en-GB" sz="1600" dirty="0"/>
                <a:t>Hi nice to meet you.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314305" y="1715957"/>
            <a:ext cx="3705761" cy="761898"/>
            <a:chOff x="4314305" y="1732891"/>
            <a:chExt cx="3705761" cy="761898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4305" y="1732891"/>
              <a:ext cx="3705761" cy="761898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4405318" y="1766081"/>
              <a:ext cx="9220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600" b="1" dirty="0"/>
                <a:t>Jas719:</a:t>
              </a:r>
              <a:r>
                <a:rPr lang="en-GB" sz="1600" dirty="0"/>
                <a:t> </a:t>
              </a:r>
              <a:br>
                <a:rPr lang="en-GB" sz="1600" dirty="0"/>
              </a:br>
              <a:r>
                <a:rPr lang="en-GB" sz="1600" dirty="0"/>
                <a:t>Hey.</a:t>
              </a: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727888" y="2437014"/>
            <a:ext cx="3902710" cy="821953"/>
            <a:chOff x="3727888" y="2453948"/>
            <a:chExt cx="3902710" cy="821953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7888" y="2453948"/>
              <a:ext cx="3902710" cy="821953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3899792" y="2524274"/>
              <a:ext cx="276463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600" b="1" dirty="0"/>
                <a:t>MaisieMoo12: </a:t>
              </a:r>
              <a:br>
                <a:rPr lang="en-GB" sz="1600" dirty="0"/>
              </a:br>
              <a:r>
                <a:rPr lang="en-GB" sz="1600" dirty="0"/>
                <a:t>What’s your name? Age?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320002" y="3198268"/>
            <a:ext cx="3700064" cy="1075034"/>
            <a:chOff x="4320002" y="3215202"/>
            <a:chExt cx="3700064" cy="1075034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0002" y="3215202"/>
              <a:ext cx="3700064" cy="1075034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4405317" y="3241953"/>
              <a:ext cx="350323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600" b="1" dirty="0"/>
                <a:t>Jas719:</a:t>
              </a:r>
              <a:r>
                <a:rPr lang="en-GB" sz="1600" dirty="0"/>
                <a:t> </a:t>
              </a:r>
              <a:br>
                <a:rPr lang="en-GB" sz="1600" dirty="0"/>
              </a:br>
              <a:r>
                <a:rPr lang="en-GB" sz="1600" dirty="0"/>
                <a:t>Jack, I’m 13. Where do you live?</a:t>
              </a:r>
            </a:p>
            <a:p>
              <a:r>
                <a:rPr lang="en-GB" sz="1600" dirty="0"/>
                <a:t>I live in Brighton.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706486" y="4188177"/>
            <a:ext cx="3924111" cy="1063403"/>
            <a:chOff x="3706486" y="4205111"/>
            <a:chExt cx="3924111" cy="1063403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6486" y="4205111"/>
              <a:ext cx="3924111" cy="1063403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3899792" y="4247728"/>
              <a:ext cx="35360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600" b="1" dirty="0"/>
                <a:t>MaisieMoo12: </a:t>
              </a:r>
              <a:br>
                <a:rPr lang="en-GB" sz="1600" b="1" dirty="0"/>
              </a:br>
              <a:r>
                <a:rPr lang="en-GB" sz="1600" dirty="0"/>
                <a:t>I’m in London. Do you have a photo so I know what you look like?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314305" y="5168216"/>
            <a:ext cx="4061360" cy="1074781"/>
            <a:chOff x="4314305" y="5185150"/>
            <a:chExt cx="4061360" cy="1074781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4305" y="5185150"/>
              <a:ext cx="3985298" cy="1074781"/>
            </a:xfrm>
            <a:prstGeom prst="rect">
              <a:avLst/>
            </a:prstGeom>
          </p:spPr>
        </p:pic>
        <p:sp>
          <p:nvSpPr>
            <p:cNvPr id="31" name="Rectangle 30"/>
            <p:cNvSpPr/>
            <p:nvPr/>
          </p:nvSpPr>
          <p:spPr>
            <a:xfrm>
              <a:off x="4375492" y="5219446"/>
              <a:ext cx="400017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600" b="1" dirty="0"/>
                <a:t>Jas719: </a:t>
              </a:r>
            </a:p>
            <a:p>
              <a:r>
                <a:rPr lang="en-GB" sz="1600" dirty="0"/>
                <a:t>I’ll send you one later. I have brown hair and eyes and I’m quite tall I suppose.</a:t>
              </a:r>
            </a:p>
          </p:txBody>
        </p:sp>
      </p:grpSp>
      <p:pic>
        <p:nvPicPr>
          <p:cNvPr id="33" name="Group Work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638874" y="3018843"/>
            <a:ext cx="354713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/>
              <a:t>How old is Jas719?</a:t>
            </a:r>
          </a:p>
          <a:p>
            <a:endParaRPr lang="en-GB" sz="1600" dirty="0"/>
          </a:p>
          <a:p>
            <a:r>
              <a:rPr lang="en-GB" sz="1600" dirty="0"/>
              <a:t>Is Jas719 a boy?</a:t>
            </a:r>
          </a:p>
          <a:p>
            <a:endParaRPr lang="en-GB" sz="1600" dirty="0"/>
          </a:p>
          <a:p>
            <a:r>
              <a:rPr lang="en-GB" sz="1600" dirty="0"/>
              <a:t>What is Jas719’s real name?</a:t>
            </a:r>
          </a:p>
          <a:p>
            <a:endParaRPr lang="en-GB" sz="1600" dirty="0"/>
          </a:p>
          <a:p>
            <a:r>
              <a:rPr lang="en-GB" sz="1600" dirty="0"/>
              <a:t>Where does Jas719 live?</a:t>
            </a:r>
          </a:p>
          <a:p>
            <a:endParaRPr lang="en-GB" sz="1600" dirty="0"/>
          </a:p>
          <a:p>
            <a:r>
              <a:rPr lang="en-GB" sz="1600" dirty="0"/>
              <a:t>Can you describe what Jas719 </a:t>
            </a:r>
            <a:br>
              <a:rPr lang="en-GB" sz="1600" dirty="0"/>
            </a:br>
            <a:r>
              <a:rPr lang="en-GB" sz="1600" dirty="0"/>
              <a:t>looks like?</a:t>
            </a:r>
          </a:p>
          <a:p>
            <a:endParaRPr lang="en-GB" sz="1600" dirty="0"/>
          </a:p>
          <a:p>
            <a:r>
              <a:rPr lang="en-GB" sz="1600" b="1" dirty="0"/>
              <a:t>How do you know?</a:t>
            </a:r>
          </a:p>
        </p:txBody>
      </p:sp>
    </p:spTree>
    <p:extLst>
      <p:ext uri="{BB962C8B-B14F-4D97-AF65-F5344CB8AC3E}">
        <p14:creationId xmlns:p14="http://schemas.microsoft.com/office/powerpoint/2010/main" val="227260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39430"/>
          <a:stretch/>
        </p:blipFill>
        <p:spPr>
          <a:xfrm>
            <a:off x="114300" y="1287780"/>
            <a:ext cx="9083040" cy="51206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117406" y="1670954"/>
            <a:ext cx="6905223" cy="42058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Who Am I?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117406" y="1670954"/>
            <a:ext cx="6905223" cy="4205829"/>
          </a:xfrm>
          <a:prstGeom prst="rect">
            <a:avLst/>
          </a:prstGeom>
          <a:solidFill>
            <a:srgbClr val="9CDCF9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/>
          <p:cNvGrpSpPr/>
          <p:nvPr/>
        </p:nvGrpSpPr>
        <p:grpSpPr>
          <a:xfrm>
            <a:off x="-2404192" y="769633"/>
            <a:ext cx="2030365" cy="2030365"/>
            <a:chOff x="2273069" y="3215202"/>
            <a:chExt cx="1202267" cy="1202267"/>
          </a:xfrm>
          <a:solidFill>
            <a:schemeClr val="tx1"/>
          </a:solidFill>
        </p:grpSpPr>
        <p:sp>
          <p:nvSpPr>
            <p:cNvPr id="4" name="Oval 3"/>
            <p:cNvSpPr/>
            <p:nvPr/>
          </p:nvSpPr>
          <p:spPr>
            <a:xfrm>
              <a:off x="2273069" y="3215202"/>
              <a:ext cx="1202267" cy="1202267"/>
            </a:xfrm>
            <a:prstGeom prst="ellips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087" t="3580" r="21887" b="2443"/>
            <a:stretch/>
          </p:blipFill>
          <p:spPr>
            <a:xfrm>
              <a:off x="2282115" y="3221832"/>
              <a:ext cx="1187367" cy="1190624"/>
            </a:xfrm>
            <a:prstGeom prst="ellipse">
              <a:avLst/>
            </a:prstGeom>
            <a:grpFill/>
          </p:spPr>
        </p:pic>
      </p:grpSp>
      <p:grpSp>
        <p:nvGrpSpPr>
          <p:cNvPr id="6" name="Group 5"/>
          <p:cNvGrpSpPr/>
          <p:nvPr/>
        </p:nvGrpSpPr>
        <p:grpSpPr>
          <a:xfrm>
            <a:off x="3652651" y="2080269"/>
            <a:ext cx="4137824" cy="791726"/>
            <a:chOff x="3652651" y="2080269"/>
            <a:chExt cx="4137824" cy="791726"/>
          </a:xfrm>
        </p:grpSpPr>
        <p:sp>
          <p:nvSpPr>
            <p:cNvPr id="16" name="Rectangle 15"/>
            <p:cNvSpPr/>
            <p:nvPr/>
          </p:nvSpPr>
          <p:spPr>
            <a:xfrm>
              <a:off x="3652651" y="2080269"/>
              <a:ext cx="4137824" cy="791726"/>
            </a:xfrm>
            <a:prstGeom prst="rect">
              <a:avLst/>
            </a:prstGeom>
            <a:solidFill>
              <a:srgbClr val="B3D6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3751711" y="2134109"/>
              <a:ext cx="403876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Can you see why Maisie shouldn’t have told Jas719 certain things?</a:t>
              </a: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1" b="62870"/>
          <a:stretch/>
        </p:blipFill>
        <p:spPr>
          <a:xfrm>
            <a:off x="449580" y="1670954"/>
            <a:ext cx="4986234" cy="4737466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3652651" y="3404171"/>
            <a:ext cx="3221993" cy="531449"/>
            <a:chOff x="3652651" y="3404171"/>
            <a:chExt cx="3221993" cy="531449"/>
          </a:xfrm>
        </p:grpSpPr>
        <p:sp>
          <p:nvSpPr>
            <p:cNvPr id="18" name="Rectangle 17"/>
            <p:cNvSpPr/>
            <p:nvPr/>
          </p:nvSpPr>
          <p:spPr>
            <a:xfrm>
              <a:off x="3652651" y="3404171"/>
              <a:ext cx="3221993" cy="531449"/>
            </a:xfrm>
            <a:prstGeom prst="rect">
              <a:avLst/>
            </a:prstGeom>
            <a:solidFill>
              <a:srgbClr val="B3D6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751712" y="3477383"/>
              <a:ext cx="24384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Who could Jas719 be?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966279" y="3403632"/>
            <a:ext cx="1824197" cy="1824197"/>
            <a:chOff x="5257871" y="3422168"/>
            <a:chExt cx="2030365" cy="2030365"/>
          </a:xfrm>
        </p:grpSpPr>
        <p:sp>
          <p:nvSpPr>
            <p:cNvPr id="12" name="Oval 11"/>
            <p:cNvSpPr/>
            <p:nvPr/>
          </p:nvSpPr>
          <p:spPr>
            <a:xfrm>
              <a:off x="5257871" y="3422168"/>
              <a:ext cx="2030365" cy="2030365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431" t="-1" r="12315" b="46708"/>
            <a:stretch/>
          </p:blipFill>
          <p:spPr>
            <a:xfrm>
              <a:off x="5267325" y="3428425"/>
              <a:ext cx="2014538" cy="2017494"/>
            </a:xfrm>
            <a:prstGeom prst="ellipse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5009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1694"/>
            <a:ext cx="8220075" cy="994306"/>
          </a:xfrm>
        </p:spPr>
        <p:txBody>
          <a:bodyPr/>
          <a:lstStyle/>
          <a:p>
            <a:r>
              <a:rPr lang="en-GB" dirty="0"/>
              <a:t>What Can We Talk About?</a:t>
            </a:r>
          </a:p>
        </p:txBody>
      </p:sp>
      <p:pic>
        <p:nvPicPr>
          <p:cNvPr id="3" name="Individual Work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800" y="612000"/>
            <a:ext cx="864000" cy="86400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685800" y="1775460"/>
            <a:ext cx="5532120" cy="1318260"/>
            <a:chOff x="685800" y="1775460"/>
            <a:chExt cx="5532120" cy="1318260"/>
          </a:xfrm>
        </p:grpSpPr>
        <p:sp>
          <p:nvSpPr>
            <p:cNvPr id="8" name="Rectangle 7"/>
            <p:cNvSpPr/>
            <p:nvPr/>
          </p:nvSpPr>
          <p:spPr>
            <a:xfrm>
              <a:off x="685800" y="1775460"/>
              <a:ext cx="5532120" cy="1318260"/>
            </a:xfrm>
            <a:prstGeom prst="rect">
              <a:avLst/>
            </a:prstGeom>
            <a:solidFill>
              <a:srgbClr val="9CDC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Rectangle 3"/>
            <p:cNvSpPr/>
            <p:nvPr/>
          </p:nvSpPr>
          <p:spPr>
            <a:xfrm>
              <a:off x="762000" y="1831275"/>
              <a:ext cx="454152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Thinking about the kind of information Maisie shared with Jas719, and what we know already, what kind of things </a:t>
              </a:r>
              <a:r>
                <a:rPr lang="en-GB" b="1" dirty="0"/>
                <a:t>can</a:t>
              </a:r>
              <a:r>
                <a:rPr lang="en-GB" i="1" dirty="0"/>
                <a:t> </a:t>
              </a:r>
              <a:r>
                <a:rPr lang="en-GB" dirty="0"/>
                <a:t>you talk about online?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85800" y="3429000"/>
            <a:ext cx="5158740" cy="1036714"/>
            <a:chOff x="685800" y="3429000"/>
            <a:chExt cx="5158740" cy="1036714"/>
          </a:xfrm>
        </p:grpSpPr>
        <p:sp>
          <p:nvSpPr>
            <p:cNvPr id="9" name="Rectangle 8"/>
            <p:cNvSpPr/>
            <p:nvPr/>
          </p:nvSpPr>
          <p:spPr>
            <a:xfrm>
              <a:off x="685800" y="3429000"/>
              <a:ext cx="5158740" cy="1036714"/>
            </a:xfrm>
            <a:prstGeom prst="rect">
              <a:avLst/>
            </a:prstGeom>
            <a:solidFill>
              <a:srgbClr val="B3D6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/>
            <p:cNvSpPr/>
            <p:nvPr/>
          </p:nvSpPr>
          <p:spPr>
            <a:xfrm>
              <a:off x="762000" y="3481424"/>
              <a:ext cx="441960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dirty="0"/>
                <a:t>Sort the conversation topics on your activity sheet into the categories, </a:t>
              </a:r>
              <a:r>
                <a:rPr lang="en-GB" b="1" dirty="0"/>
                <a:t>safe</a:t>
              </a:r>
              <a:r>
                <a:rPr lang="en-GB" dirty="0"/>
                <a:t> and </a:t>
              </a:r>
              <a:r>
                <a:rPr lang="en-GB" b="1" dirty="0"/>
                <a:t>unsafe</a:t>
              </a:r>
              <a:r>
                <a:rPr lang="en-GB" dirty="0"/>
                <a:t> to reveal to a stranger online.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85800" y="4793374"/>
            <a:ext cx="4754880" cy="791745"/>
            <a:chOff x="685800" y="4793374"/>
            <a:chExt cx="4754880" cy="791745"/>
          </a:xfrm>
        </p:grpSpPr>
        <p:sp>
          <p:nvSpPr>
            <p:cNvPr id="10" name="Rectangle 9"/>
            <p:cNvSpPr/>
            <p:nvPr/>
          </p:nvSpPr>
          <p:spPr>
            <a:xfrm>
              <a:off x="685800" y="4793374"/>
              <a:ext cx="4754880" cy="791745"/>
            </a:xfrm>
            <a:prstGeom prst="rect">
              <a:avLst/>
            </a:prstGeom>
            <a:solidFill>
              <a:srgbClr val="9CDC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762000" y="4854574"/>
              <a:ext cx="4572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GB" dirty="0"/>
                <a:t>Remember, any </a:t>
              </a:r>
              <a:r>
                <a:rPr lang="en-GB" b="1" dirty="0"/>
                <a:t>personal </a:t>
              </a:r>
              <a:r>
                <a:rPr lang="en-GB" dirty="0"/>
                <a:t>information should be kept private.</a:t>
              </a: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00"/>
          <a:stretch/>
        </p:blipFill>
        <p:spPr>
          <a:xfrm>
            <a:off x="4927642" y="1422660"/>
            <a:ext cx="3656018" cy="498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68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Can We Talk About?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005840" y="5672323"/>
            <a:ext cx="3562779" cy="632803"/>
            <a:chOff x="1005840" y="5672323"/>
            <a:chExt cx="3562779" cy="632803"/>
          </a:xfrm>
        </p:grpSpPr>
        <p:sp>
          <p:nvSpPr>
            <p:cNvPr id="19" name="Rectangle 18"/>
            <p:cNvSpPr/>
            <p:nvPr/>
          </p:nvSpPr>
          <p:spPr>
            <a:xfrm>
              <a:off x="1005840" y="5672323"/>
              <a:ext cx="3562779" cy="632803"/>
            </a:xfrm>
            <a:prstGeom prst="rect">
              <a:avLst/>
            </a:prstGeom>
            <a:solidFill>
              <a:srgbClr val="9CDC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Rectangle 2"/>
            <p:cNvSpPr/>
            <p:nvPr/>
          </p:nvSpPr>
          <p:spPr>
            <a:xfrm>
              <a:off x="1005840" y="5696181"/>
              <a:ext cx="35461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1600" dirty="0"/>
                <a:t>Did you get them right? If not, can you explain why?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005840" y="1348385"/>
            <a:ext cx="3562781" cy="519096"/>
            <a:chOff x="804333" y="2548468"/>
            <a:chExt cx="2040468" cy="519096"/>
          </a:xfrm>
        </p:grpSpPr>
        <p:sp>
          <p:nvSpPr>
            <p:cNvPr id="5" name="Rectangle 4"/>
            <p:cNvSpPr/>
            <p:nvPr/>
          </p:nvSpPr>
          <p:spPr>
            <a:xfrm>
              <a:off x="804333" y="2548468"/>
              <a:ext cx="2040468" cy="519096"/>
            </a:xfrm>
            <a:prstGeom prst="rect">
              <a:avLst/>
            </a:prstGeom>
            <a:solidFill>
              <a:srgbClr val="8BC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04333" y="2622878"/>
              <a:ext cx="20404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</a:rPr>
                <a:t>Safe to talk about online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551994" y="1348385"/>
            <a:ext cx="3830005" cy="519096"/>
            <a:chOff x="4848148" y="2548468"/>
            <a:chExt cx="3036985" cy="519096"/>
          </a:xfrm>
        </p:grpSpPr>
        <p:sp>
          <p:nvSpPr>
            <p:cNvPr id="8" name="Rectangle 7"/>
            <p:cNvSpPr/>
            <p:nvPr/>
          </p:nvSpPr>
          <p:spPr>
            <a:xfrm>
              <a:off x="4952999" y="2548468"/>
              <a:ext cx="2830406" cy="519096"/>
            </a:xfrm>
            <a:prstGeom prst="rect">
              <a:avLst/>
            </a:prstGeom>
            <a:solidFill>
              <a:srgbClr val="F68A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848148" y="2622878"/>
              <a:ext cx="30369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solidFill>
                    <a:schemeClr val="bg1"/>
                  </a:solidFill>
                </a:rPr>
                <a:t>Unsafe to talk about online</a:t>
              </a:r>
            </a:p>
          </p:txBody>
        </p:sp>
      </p:grpSp>
      <p:sp>
        <p:nvSpPr>
          <p:cNvPr id="10" name="Rectangle 9"/>
          <p:cNvSpPr/>
          <p:nvPr/>
        </p:nvSpPr>
        <p:spPr>
          <a:xfrm>
            <a:off x="1005840" y="1963559"/>
            <a:ext cx="3562781" cy="3633410"/>
          </a:xfrm>
          <a:prstGeom prst="rect">
            <a:avLst/>
          </a:prstGeom>
          <a:solidFill>
            <a:srgbClr val="B3D682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4666288" y="1972415"/>
            <a:ext cx="3601412" cy="3898764"/>
          </a:xfrm>
          <a:prstGeom prst="rect">
            <a:avLst/>
          </a:prstGeom>
          <a:solidFill>
            <a:srgbClr val="FAB78F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1038861" y="1993193"/>
            <a:ext cx="34518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Favourite subject at school</a:t>
            </a:r>
          </a:p>
          <a:p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What your hobby 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How many brothers and sisters </a:t>
            </a:r>
            <a:br>
              <a:rPr lang="en-GB" sz="1600" dirty="0"/>
            </a:br>
            <a:r>
              <a:rPr lang="en-GB" sz="1600" dirty="0"/>
              <a:t>you have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What you did at the weekend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Your friends (without names)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Your teachers (without names)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Your favourite TV show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712040" y="1993193"/>
            <a:ext cx="3703827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Your date of birth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Which school you go to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/>
              <a:t>Where</a:t>
            </a:r>
            <a:r>
              <a:rPr lang="en-GB" sz="1600" dirty="0"/>
              <a:t> you do your hobbies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Home address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Your full name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Your parents’ full names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The town/city you live 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b="1" dirty="0"/>
              <a:t>Where </a:t>
            </a:r>
            <a:r>
              <a:rPr lang="en-GB" sz="1600" dirty="0"/>
              <a:t>you went at the weekend.</a:t>
            </a:r>
            <a:endParaRPr lang="en-GB" sz="1600" b="1" dirty="0"/>
          </a:p>
        </p:txBody>
      </p:sp>
    </p:spTree>
    <p:extLst>
      <p:ext uri="{BB962C8B-B14F-4D97-AF65-F5344CB8AC3E}">
        <p14:creationId xmlns:p14="http://schemas.microsoft.com/office/powerpoint/2010/main" val="228641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" id="{1A02F134-1E0F-46F1-8366-AE0E981ECB8A}" vid="{21996438-2B25-4C91-8451-190E7D1A29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</TotalTime>
  <Words>549</Words>
  <Application>Microsoft Office PowerPoint</Application>
  <PresentationFormat>On-screen Show (4:3)</PresentationFormat>
  <Paragraphs>91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Twinkl</vt:lpstr>
      <vt:lpstr>Twinkl SemiBold</vt:lpstr>
      <vt:lpstr>Arial</vt:lpstr>
      <vt:lpstr>Calibri</vt:lpstr>
      <vt:lpstr>Sassoon Infant Rg</vt:lpstr>
      <vt:lpstr>Office Theme</vt:lpstr>
      <vt:lpstr>PowerPoint Presentation</vt:lpstr>
      <vt:lpstr>Chatting Online</vt:lpstr>
      <vt:lpstr>Why Do We Chat Online?</vt:lpstr>
      <vt:lpstr>Who Am I?</vt:lpstr>
      <vt:lpstr>Who Am I?</vt:lpstr>
      <vt:lpstr>What Can We Talk About?</vt:lpstr>
      <vt:lpstr>What Can We Talk About?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Philip Tinkler</dc:creator>
  <cp:lastModifiedBy>Beth Pritchard</cp:lastModifiedBy>
  <cp:revision>43</cp:revision>
  <dcterms:created xsi:type="dcterms:W3CDTF">2018-01-19T16:01:01Z</dcterms:created>
  <dcterms:modified xsi:type="dcterms:W3CDTF">2021-01-10T12:38:35Z</dcterms:modified>
</cp:coreProperties>
</file>